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26" r:id="rId2"/>
    <p:sldId id="531" r:id="rId3"/>
    <p:sldId id="300" r:id="rId4"/>
    <p:sldId id="522" r:id="rId5"/>
    <p:sldId id="507" r:id="rId6"/>
    <p:sldId id="508" r:id="rId7"/>
    <p:sldId id="506" r:id="rId8"/>
    <p:sldId id="510" r:id="rId9"/>
    <p:sldId id="524" r:id="rId10"/>
    <p:sldId id="525" r:id="rId11"/>
    <p:sldId id="514" r:id="rId12"/>
    <p:sldId id="516" r:id="rId13"/>
    <p:sldId id="529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69D63"/>
    <a:srgbClr val="A5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3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A8E01-8033-4897-A210-17050B5F17AF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114A-CEEC-4A64-BEA5-8CD8FB3B4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103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F0C29-AD0F-4CB6-8157-FF86E6BF5031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27F95-5BE4-4338-B8BE-80E648490D1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83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24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2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81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92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84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04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13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43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74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F6AB-24DF-4E5B-AFE7-93B5B8C380D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1C99-3605-4BB6-A2A3-CF81E7768A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2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hyperlink" Target="mailto:xylosandrus@parcocirceio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lifesamfix/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www.facebook.com/lifesamfi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956376" cy="4295328"/>
          </a:xfrm>
        </p:spPr>
        <p:txBody>
          <a:bodyPr>
            <a:noAutofit/>
          </a:bodyPr>
          <a:lstStyle/>
          <a:p>
            <a:pPr algn="l"/>
            <a:r>
              <a:rPr lang="it-IT" sz="2400" b="1">
                <a:solidFill>
                  <a:schemeClr val="accent6">
                    <a:lumMod val="50000"/>
                  </a:schemeClr>
                </a:solidFill>
              </a:rPr>
              <a:t>Training package for the prevention of </a:t>
            </a:r>
            <a:r>
              <a:rPr lang="it-IT" sz="2400" b="1" i="1">
                <a:solidFill>
                  <a:schemeClr val="accent6">
                    <a:lumMod val="50000"/>
                  </a:schemeClr>
                </a:solidFill>
              </a:rPr>
              <a:t>Xylosandrus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</a:rPr>
              <a:t> invasions and the application of early warning, monitoring and rapid response protocols</a:t>
            </a:r>
          </a:p>
          <a:p>
            <a:pPr algn="l">
              <a:spcBef>
                <a:spcPts val="0"/>
              </a:spcBef>
            </a:pPr>
            <a:endParaRPr lang="it-IT" sz="2400" b="1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it-IT" sz="1800" b="1">
                <a:solidFill>
                  <a:schemeClr val="accent6">
                    <a:lumMod val="50000"/>
                  </a:schemeClr>
                </a:solidFill>
              </a:rPr>
              <a:t>Module 1. The biology of Xylosandrus crassiusculus and Xylosandrus compactus</a:t>
            </a:r>
          </a:p>
          <a:p>
            <a:pPr algn="l"/>
            <a:r>
              <a:rPr lang="en-US" sz="1800" b="1">
                <a:solidFill>
                  <a:schemeClr val="accent6">
                    <a:lumMod val="50000"/>
                  </a:schemeClr>
                </a:solidFill>
              </a:rPr>
              <a:t>Module 2. Xylosandrus and associated fungi</a:t>
            </a:r>
          </a:p>
          <a:p>
            <a:pPr algn="l"/>
            <a:r>
              <a:rPr lang="it-IT" sz="1800" b="1">
                <a:solidFill>
                  <a:schemeClr val="accent6">
                    <a:lumMod val="50000"/>
                  </a:schemeClr>
                </a:solidFill>
              </a:rPr>
              <a:t>Module 3. Invasion history and pathways</a:t>
            </a:r>
          </a:p>
          <a:p>
            <a:pPr algn="l"/>
            <a:r>
              <a:rPr lang="it-IT" sz="1800" b="1">
                <a:solidFill>
                  <a:schemeClr val="accent6">
                    <a:lumMod val="50000"/>
                  </a:schemeClr>
                </a:solidFill>
              </a:rPr>
              <a:t>Module 4. Prevention: reducing vulnerability through forest interventions</a:t>
            </a:r>
          </a:p>
          <a:p>
            <a:pPr algn="l"/>
            <a:r>
              <a:rPr lang="it-IT" sz="1800" b="1">
                <a:solidFill>
                  <a:schemeClr val="accent6">
                    <a:lumMod val="50000"/>
                  </a:schemeClr>
                </a:solidFill>
              </a:rPr>
              <a:t>Module 5. Early warning and monitoring</a:t>
            </a:r>
          </a:p>
          <a:p>
            <a:pPr algn="l"/>
            <a:r>
              <a:rPr lang="it-IT" sz="1800" b="1">
                <a:solidFill>
                  <a:schemeClr val="accent6">
                    <a:lumMod val="75000"/>
                  </a:schemeClr>
                </a:solidFill>
              </a:rPr>
              <a:t>Module 6. Containment</a:t>
            </a:r>
          </a:p>
          <a:p>
            <a:pPr algn="l"/>
            <a:r>
              <a:rPr lang="it-IT" sz="1800" b="1">
                <a:solidFill>
                  <a:schemeClr val="accent6">
                    <a:lumMod val="50000"/>
                  </a:schemeClr>
                </a:solidFill>
              </a:rPr>
              <a:t>Module 7. Supporting technologies: smart traps and app</a:t>
            </a:r>
          </a:p>
          <a:p>
            <a:pPr algn="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June 2022</a:t>
            </a:r>
          </a:p>
          <a:p>
            <a:pPr algn="l"/>
            <a:endParaRPr lang="it-IT" b="1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it-IT" sz="2400" b="1">
              <a:solidFill>
                <a:schemeClr val="accent6">
                  <a:lumMod val="50000"/>
                </a:schemeClr>
              </a:solidFill>
            </a:endParaRPr>
          </a:p>
          <a:p>
            <a:endParaRPr lang="it-IT" sz="2000" b="1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>
              <a:solidFill>
                <a:srgbClr val="FF0000"/>
              </a:solidFill>
            </a:endParaRPr>
          </a:p>
          <a:p>
            <a:endParaRPr lang="it-IT" b="1">
              <a:solidFill>
                <a:srgbClr val="FF0000"/>
              </a:solidFill>
            </a:endParaRPr>
          </a:p>
        </p:txBody>
      </p:sp>
      <p:pic>
        <p:nvPicPr>
          <p:cNvPr id="8" name="Google Shape;115;p13"/>
          <p:cNvPicPr preferRelativeResize="0">
            <a:picLocks noChangeAspect="1"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5496" y="44624"/>
            <a:ext cx="3544557" cy="17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6;p13"/>
          <p:cNvPicPr preferRelativeResize="0">
            <a:picLocks noChangeAspect="1"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337065" y="28823"/>
            <a:ext cx="2771439" cy="10959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-23812" y="4678288"/>
            <a:ext cx="9144000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95057" y="5445631"/>
            <a:ext cx="7868500" cy="413518"/>
          </a:xfrm>
          <a:prstGeom prst="rect">
            <a:avLst/>
          </a:prstGeom>
          <a:noFill/>
          <a:ln>
            <a:solidFill>
              <a:srgbClr val="99663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996633"/>
                </a:solidFill>
              </a:ln>
              <a:noFill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1651" y="5433982"/>
            <a:ext cx="7845203" cy="390222"/>
          </a:xfrm>
          <a:prstGeom prst="rect">
            <a:avLst/>
          </a:prstGeom>
          <a:noFill/>
          <a:ln w="28575">
            <a:solidFill>
              <a:srgbClr val="9966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69130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err="1">
                <a:latin typeface="+mn-lt"/>
              </a:rPr>
              <a:t>However</a:t>
            </a:r>
            <a:r>
              <a:rPr lang="fr-FR" sz="3200" b="1" dirty="0">
                <a:latin typeface="+mn-lt"/>
              </a:rPr>
              <a:t>, the </a:t>
            </a:r>
            <a:r>
              <a:rPr lang="fr-FR" sz="3200" b="1" dirty="0" err="1">
                <a:latin typeface="+mn-lt"/>
              </a:rPr>
              <a:t>decrease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was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also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observed</a:t>
            </a:r>
            <a:r>
              <a:rPr lang="fr-FR" sz="3200" b="1" dirty="0">
                <a:latin typeface="+mn-lt"/>
              </a:rPr>
              <a:t> in the </a:t>
            </a:r>
            <a:r>
              <a:rPr lang="fr-FR" sz="3200" b="1" dirty="0" err="1">
                <a:latin typeface="+mn-lt"/>
              </a:rPr>
              <a:t>untreated</a:t>
            </a:r>
            <a:r>
              <a:rPr lang="fr-FR" sz="3200" b="1" dirty="0">
                <a:latin typeface="+mn-lt"/>
              </a:rPr>
              <a:t> control plots 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8" y="1903779"/>
            <a:ext cx="4042120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59" y="1863546"/>
            <a:ext cx="4144734" cy="44318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84185" y="3262922"/>
            <a:ext cx="161262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Ste Marguerite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89600" y="1903779"/>
            <a:ext cx="128977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Villa Thuret</a:t>
            </a:r>
          </a:p>
        </p:txBody>
      </p:sp>
    </p:spTree>
    <p:extLst>
      <p:ext uri="{BB962C8B-B14F-4D97-AF65-F5344CB8AC3E}">
        <p14:creationId xmlns:p14="http://schemas.microsoft.com/office/powerpoint/2010/main" val="89841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78154" y="201003"/>
            <a:ext cx="9167446" cy="1325563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>
                <a:latin typeface="+mn-lt"/>
              </a:rPr>
              <a:t>Why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such</a:t>
            </a:r>
            <a:r>
              <a:rPr lang="fr-FR" sz="3200" b="1" dirty="0">
                <a:latin typeface="+mn-lt"/>
              </a:rPr>
              <a:t> a </a:t>
            </a:r>
            <a:r>
              <a:rPr lang="fr-FR" sz="3200" b="1" dirty="0" err="1">
                <a:latin typeface="+mn-lt"/>
              </a:rPr>
              <a:t>decrease</a:t>
            </a:r>
            <a:r>
              <a:rPr lang="fr-FR" sz="3200" b="1" dirty="0">
                <a:latin typeface="+mn-lt"/>
              </a:rPr>
              <a:t> in damage in all plots ?</a:t>
            </a:r>
            <a:br>
              <a:rPr lang="fr-FR" sz="3200" b="1" dirty="0">
                <a:latin typeface="+mn-lt"/>
              </a:rPr>
            </a:br>
            <a:r>
              <a:rPr lang="fr-FR" sz="3200" b="1" dirty="0">
                <a:latin typeface="+mn-lt"/>
              </a:rPr>
              <a:t>The </a:t>
            </a:r>
            <a:r>
              <a:rPr lang="fr-FR" sz="3200" b="1" dirty="0" err="1">
                <a:latin typeface="+mn-lt"/>
              </a:rPr>
              <a:t>low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density</a:t>
            </a:r>
            <a:r>
              <a:rPr lang="fr-FR" sz="3200" b="1" dirty="0">
                <a:latin typeface="+mn-lt"/>
              </a:rPr>
              <a:t> of </a:t>
            </a:r>
            <a:r>
              <a:rPr lang="fr-FR" sz="3200" b="1" i="1" dirty="0" err="1">
                <a:latin typeface="+mn-lt"/>
              </a:rPr>
              <a:t>Xylosandrus</a:t>
            </a:r>
            <a:br>
              <a:rPr lang="fr-FR" sz="3200" b="1" dirty="0">
                <a:latin typeface="+mn-lt"/>
              </a:rPr>
            </a:br>
            <a:r>
              <a:rPr lang="fr-FR" sz="3200" b="1" dirty="0" err="1">
                <a:latin typeface="+mn-lt"/>
              </a:rPr>
              <a:t>is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revealed</a:t>
            </a:r>
            <a:r>
              <a:rPr lang="fr-FR" sz="3200" b="1" dirty="0">
                <a:latin typeface="+mn-lt"/>
              </a:rPr>
              <a:t> by the </a:t>
            </a:r>
            <a:r>
              <a:rPr lang="fr-FR" sz="3200" b="1" dirty="0" err="1">
                <a:latin typeface="+mn-lt"/>
              </a:rPr>
              <a:t>limited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trap</a:t>
            </a:r>
            <a:r>
              <a:rPr lang="fr-FR" sz="3200" b="1" dirty="0">
                <a:latin typeface="+mn-lt"/>
              </a:rPr>
              <a:t> captures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36457" y="2599767"/>
            <a:ext cx="31925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/>
              <a:t>It </a:t>
            </a:r>
            <a:r>
              <a:rPr lang="fr-FR" sz="2400" b="1" i="1" dirty="0" err="1"/>
              <a:t>is</a:t>
            </a:r>
            <a:r>
              <a:rPr lang="fr-FR" sz="2400" b="1" i="1" dirty="0"/>
              <a:t> </a:t>
            </a:r>
            <a:r>
              <a:rPr lang="fr-FR" sz="2400" b="1" i="1" dirty="0" err="1"/>
              <a:t>preventing</a:t>
            </a:r>
            <a:r>
              <a:rPr lang="fr-FR" sz="2400" b="1" i="1" dirty="0"/>
              <a:t> </a:t>
            </a:r>
            <a:r>
              <a:rPr lang="fr-FR" sz="2400" b="1" i="1" dirty="0" err="1"/>
              <a:t>any</a:t>
            </a:r>
            <a:r>
              <a:rPr lang="fr-FR" sz="2400" b="1" i="1" dirty="0"/>
              <a:t> </a:t>
            </a:r>
            <a:r>
              <a:rPr lang="fr-FR" sz="2400" b="1" i="1" dirty="0" err="1"/>
              <a:t>definitive</a:t>
            </a:r>
            <a:r>
              <a:rPr lang="fr-FR" sz="2400" b="1" i="1" dirty="0"/>
              <a:t> conclusion</a:t>
            </a:r>
          </a:p>
          <a:p>
            <a:r>
              <a:rPr lang="fr-FR" sz="2400" b="1" i="1" dirty="0"/>
              <a:t>… but Push-Pull </a:t>
            </a:r>
            <a:r>
              <a:rPr lang="fr-FR" sz="2400" b="1" i="1" dirty="0" err="1"/>
              <a:t>appeared</a:t>
            </a:r>
            <a:r>
              <a:rPr lang="fr-FR" sz="2400" b="1" i="1" dirty="0"/>
              <a:t> to </a:t>
            </a:r>
            <a:r>
              <a:rPr lang="fr-FR" sz="2400" b="1" i="1" dirty="0" err="1"/>
              <a:t>be</a:t>
            </a:r>
            <a:r>
              <a:rPr lang="fr-FR" sz="2400" b="1" i="1" dirty="0"/>
              <a:t> effective for </a:t>
            </a:r>
            <a:r>
              <a:rPr lang="fr-FR" sz="2400" b="1" i="1" dirty="0" err="1"/>
              <a:t>pushing</a:t>
            </a:r>
            <a:r>
              <a:rPr lang="fr-FR" sz="2400" b="1" i="1" dirty="0"/>
              <a:t> out and </a:t>
            </a:r>
            <a:r>
              <a:rPr lang="fr-FR" sz="2400" b="1" i="1" dirty="0" err="1"/>
              <a:t>trapping</a:t>
            </a:r>
            <a:r>
              <a:rPr lang="fr-FR" sz="2400" b="1" i="1" dirty="0"/>
              <a:t> </a:t>
            </a:r>
            <a:r>
              <a:rPr lang="fr-FR" sz="2400" b="1" i="1" dirty="0" err="1"/>
              <a:t>other</a:t>
            </a:r>
            <a:r>
              <a:rPr lang="fr-FR" sz="2400" b="1" i="1" dirty="0"/>
              <a:t> </a:t>
            </a:r>
            <a:r>
              <a:rPr lang="fr-FR" sz="2400" b="1" i="1" dirty="0" err="1"/>
              <a:t>bark</a:t>
            </a:r>
            <a:r>
              <a:rPr lang="fr-FR" sz="2400" b="1" i="1" dirty="0"/>
              <a:t> </a:t>
            </a:r>
            <a:r>
              <a:rPr lang="fr-FR" sz="2400" b="1" i="1" dirty="0" err="1"/>
              <a:t>beetles</a:t>
            </a:r>
            <a:endParaRPr lang="fr-FR" sz="24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" y="1788063"/>
            <a:ext cx="5230776" cy="49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398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+mn-lt"/>
              </a:rPr>
              <a:t>Conclusions on the Push-Pull </a:t>
            </a:r>
            <a:r>
              <a:rPr lang="fr-FR" sz="3200" b="1" dirty="0" err="1">
                <a:latin typeface="+mn-lt"/>
              </a:rPr>
              <a:t>tactic</a:t>
            </a:r>
            <a:endParaRPr lang="fr-FR" sz="32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292" y="1448412"/>
            <a:ext cx="8745415" cy="4351338"/>
          </a:xfrm>
        </p:spPr>
        <p:txBody>
          <a:bodyPr>
            <a:normAutofit/>
          </a:bodyPr>
          <a:lstStyle/>
          <a:p>
            <a:r>
              <a:rPr lang="en-US" dirty="0"/>
              <a:t>This is a promising tool</a:t>
            </a:r>
          </a:p>
          <a:p>
            <a:r>
              <a:rPr lang="en-US" dirty="0"/>
              <a:t>Push-Pull caused the displacement of hundreds of bark and ambrosia beetles other than </a:t>
            </a:r>
            <a:r>
              <a:rPr lang="en-US" i="1" dirty="0" err="1"/>
              <a:t>Xylosandrus</a:t>
            </a:r>
            <a:r>
              <a:rPr lang="en-US" dirty="0"/>
              <a:t> spp., thus clearly showing it may allow to contain some of these species</a:t>
            </a:r>
            <a:endParaRPr lang="fr-FR" dirty="0"/>
          </a:p>
          <a:p>
            <a:r>
              <a:rPr lang="en-US" dirty="0"/>
              <a:t>However, the current </a:t>
            </a:r>
            <a:r>
              <a:rPr lang="en-US" i="1" dirty="0" err="1"/>
              <a:t>Xylosandrus</a:t>
            </a:r>
            <a:r>
              <a:rPr lang="en-US" i="1" dirty="0"/>
              <a:t> </a:t>
            </a:r>
            <a:r>
              <a:rPr lang="en-US" dirty="0"/>
              <a:t>damage was too low in the tested plots, especially for </a:t>
            </a:r>
            <a:r>
              <a:rPr lang="en-US" i="1" dirty="0"/>
              <a:t>X. </a:t>
            </a:r>
            <a:r>
              <a:rPr lang="en-US" i="1" dirty="0" err="1"/>
              <a:t>crassiusculus</a:t>
            </a:r>
            <a:r>
              <a:rPr lang="en-US" i="1" dirty="0"/>
              <a:t>,</a:t>
            </a:r>
            <a:r>
              <a:rPr lang="en-US" dirty="0"/>
              <a:t> to expect any visible effect on their containment </a:t>
            </a:r>
          </a:p>
          <a:p>
            <a:r>
              <a:rPr lang="en-US" dirty="0"/>
              <a:t>The next step is to carry out similar tests in a context of large </a:t>
            </a:r>
            <a:r>
              <a:rPr lang="en-US" i="1" dirty="0" err="1"/>
              <a:t>Xylosandrus</a:t>
            </a:r>
            <a:r>
              <a:rPr lang="en-US" dirty="0"/>
              <a:t> density</a:t>
            </a:r>
          </a:p>
        </p:txBody>
      </p:sp>
    </p:spTree>
    <p:extLst>
      <p:ext uri="{BB962C8B-B14F-4D97-AF65-F5344CB8AC3E}">
        <p14:creationId xmlns:p14="http://schemas.microsoft.com/office/powerpoint/2010/main" val="276678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653539"/>
            <a:ext cx="7956376" cy="1774645"/>
          </a:xfrm>
        </p:spPr>
        <p:txBody>
          <a:bodyPr>
            <a:noAutofit/>
          </a:bodyPr>
          <a:lstStyle/>
          <a:p>
            <a:r>
              <a:rPr lang="it-IT" sz="1800">
                <a:solidFill>
                  <a:schemeClr val="accent6">
                    <a:lumMod val="50000"/>
                  </a:schemeClr>
                </a:solidFill>
              </a:rPr>
              <a:t>For more information:</a:t>
            </a:r>
          </a:p>
          <a:p>
            <a:pPr>
              <a:spcBef>
                <a:spcPts val="600"/>
              </a:spcBef>
            </a:pP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www.lifesamfix.eu</a:t>
            </a:r>
          </a:p>
          <a:p>
            <a:pPr>
              <a:spcBef>
                <a:spcPts val="600"/>
              </a:spcBef>
            </a:pP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E-mail: 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  <a:hlinkClick r:id="rId2"/>
              </a:rPr>
              <a:t>xylosandrus@parcocirceo.it</a:t>
            </a:r>
            <a:endParaRPr lang="it-IT" sz="160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Address: Via Carlo Alberto 188, 0416 Sabaudia (IT)</a:t>
            </a:r>
          </a:p>
          <a:p>
            <a:pPr>
              <a:spcBef>
                <a:spcPts val="600"/>
              </a:spcBef>
            </a:pP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Tel. +39 077 3512240</a:t>
            </a:r>
          </a:p>
          <a:p>
            <a:pPr>
              <a:spcBef>
                <a:spcPts val="600"/>
              </a:spcBef>
            </a:pP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Follow us on        and </a:t>
            </a:r>
            <a:endParaRPr lang="it-IT" sz="16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-23812" y="4678288"/>
            <a:ext cx="9144000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198023"/>
            <a:ext cx="7778178" cy="22777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49124" y="2626716"/>
            <a:ext cx="478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chemeClr val="accent6">
                    <a:lumMod val="75000"/>
                  </a:schemeClr>
                </a:solidFill>
              </a:rPr>
              <a:t>The contents of this training package are the sole responsibility of the LIFE SAMFIX partnership and do not necessarily reflect the opinion of the European Union or its agency CINEA.</a:t>
            </a:r>
          </a:p>
        </p:txBody>
      </p:sp>
      <p:pic>
        <p:nvPicPr>
          <p:cNvPr id="1027" name="Picture 3" descr="C:\Users\gvanl\AppData\Local\Microsoft\Windows\INetCache\IE\1QNHSRBG\facebook-social-media-communication-network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512" y="6166376"/>
            <a:ext cx="303303" cy="303303"/>
          </a:xfrm>
          <a:prstGeom prst="rect">
            <a:avLst/>
          </a:prstGeom>
          <a:noFill/>
        </p:spPr>
      </p:pic>
      <p:pic>
        <p:nvPicPr>
          <p:cNvPr id="1028" name="Picture 4" descr="C:\Users\gvanl\AppData\Local\Microsoft\Windows\INetCache\IE\H9K95P3L\LI-In-Bug[1]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7807" y="6074649"/>
            <a:ext cx="481645" cy="481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69130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956376" cy="4295328"/>
          </a:xfrm>
        </p:spPr>
        <p:txBody>
          <a:bodyPr>
            <a:noAutofit/>
          </a:bodyPr>
          <a:lstStyle/>
          <a:p>
            <a:pPr algn="l"/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Authors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l"/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Module 1: 	Massimo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Faccoli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, University of Padua</a:t>
            </a:r>
          </a:p>
          <a:p>
            <a:pPr algn="l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Module 2:	Carmen Morales Rodriguez, University of Tuscia</a:t>
            </a:r>
          </a:p>
          <a:p>
            <a:pPr algn="l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Module 3:	Teddy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Urvois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INRAe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it-IT" sz="2000" b="1">
                <a:solidFill>
                  <a:schemeClr val="accent6">
                    <a:lumMod val="50000"/>
                  </a:schemeClr>
                </a:solidFill>
              </a:rPr>
              <a:t>Module 4:	Paolo De Angelis, University of Tuscia</a:t>
            </a:r>
          </a:p>
          <a:p>
            <a:pPr algn="l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Module 5:	Stefano Speranza, University of Tuscia</a:t>
            </a:r>
          </a:p>
          <a:p>
            <a:pPr algn="l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Module 6:	Alain Roques,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INRAe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Module 7:	Claudio Belli,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Terrasystem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Srl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Editing: 		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Gertruud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 van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Leijen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, on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behalf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 of Circeo National Park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Google Shape;115;p13"/>
          <p:cNvPicPr preferRelativeResize="0">
            <a:picLocks noChangeAspect="1"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5496" y="44624"/>
            <a:ext cx="3544557" cy="17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6;p13"/>
          <p:cNvPicPr preferRelativeResize="0">
            <a:picLocks noChangeAspect="1"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337065" y="28823"/>
            <a:ext cx="2771439" cy="10959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-23812" y="4678288"/>
            <a:ext cx="9144000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9130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25047" y="1800688"/>
            <a:ext cx="926904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kern="1000" dirty="0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Push-Pull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kern="1000" dirty="0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an efficient method for </a:t>
            </a:r>
            <a:r>
              <a:rPr lang="en-US" sz="2800" b="1" i="1" kern="100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Xylosandrus</a:t>
            </a:r>
            <a:r>
              <a:rPr lang="en-US" sz="2800" b="1" i="1" kern="1000" dirty="0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0" dirty="0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containment  ?</a:t>
            </a:r>
          </a:p>
          <a:p>
            <a:pPr algn="ctr">
              <a:lnSpc>
                <a:spcPct val="120000"/>
              </a:lnSpc>
            </a:pPr>
            <a:endParaRPr lang="en-US" sz="2800" b="1" kern="1000" dirty="0">
              <a:solidFill>
                <a:srgbClr val="80808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0" y="3151952"/>
            <a:ext cx="8964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charset="-122"/>
              </a:rPr>
              <a:t>Alain ROQUES</a:t>
            </a:r>
          </a:p>
          <a:p>
            <a:pPr algn="ctr">
              <a:defRPr/>
            </a:pPr>
            <a:r>
              <a:rPr lang="fr-FR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charset="-122"/>
              </a:rPr>
              <a:t>INRAE Zoologie Forestière Orléans, France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587489" y="4206602"/>
            <a:ext cx="2095200" cy="603447"/>
            <a:chOff x="6801126" y="6146749"/>
            <a:chExt cx="2095200" cy="60344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01E970C-C324-43F5-9B94-BE28353BB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865" y="6146749"/>
              <a:ext cx="799461" cy="603447"/>
            </a:xfrm>
            <a:prstGeom prst="rect">
              <a:avLst/>
            </a:prstGeom>
          </p:spPr>
        </p:pic>
        <p:pic>
          <p:nvPicPr>
            <p:cNvPr id="9" name="Image 8" descr="C:\Users\ROQUES\AppData\Local\Microsoft\Windows\Temporary Internet Files\Content.MSO\957BA148.tmp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26" y="6416687"/>
              <a:ext cx="1151151" cy="306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3" y="5397500"/>
            <a:ext cx="1714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-parco-circeo-300x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7" y="5276555"/>
            <a:ext cx="9477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82" y="5038725"/>
            <a:ext cx="2127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115;p13"/>
          <p:cNvPicPr preferRelativeResize="0">
            <a:picLocks noChangeAspect="1"/>
          </p:cNvPicPr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35496" y="44624"/>
            <a:ext cx="3544557" cy="17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6;p13"/>
          <p:cNvPicPr preferRelativeResize="0">
            <a:picLocks noChangeAspect="1"/>
          </p:cNvPicPr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6337065" y="28823"/>
            <a:ext cx="2771439" cy="1095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7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91586" y="-153539"/>
            <a:ext cx="7886700" cy="82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latin typeface="+mn-lt"/>
              </a:rPr>
              <a:t>Push-Pull </a:t>
            </a:r>
            <a:r>
              <a:rPr lang="fr-FR" sz="3600" b="1" dirty="0" err="1">
                <a:latin typeface="+mn-lt"/>
              </a:rPr>
              <a:t>principles</a:t>
            </a:r>
            <a:r>
              <a:rPr lang="fr-FR" sz="3600" b="1" dirty="0">
                <a:latin typeface="+mn-lt"/>
              </a:rPr>
              <a:t>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8980" y="507702"/>
            <a:ext cx="8911770" cy="612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In an </a:t>
            </a:r>
            <a:r>
              <a:rPr lang="fr-FR" dirty="0" err="1"/>
              <a:t>infested</a:t>
            </a:r>
            <a:r>
              <a:rPr lang="fr-FR" dirty="0"/>
              <a:t> plot, a </a:t>
            </a:r>
            <a:r>
              <a:rPr lang="fr-FR" dirty="0" err="1"/>
              <a:t>repellent</a:t>
            </a:r>
            <a:r>
              <a:rPr lang="fr-FR" dirty="0"/>
              <a:t> (</a:t>
            </a:r>
            <a:r>
              <a:rPr lang="fr-FR" dirty="0" err="1"/>
              <a:t>here</a:t>
            </a:r>
            <a:r>
              <a:rPr lang="fr-FR" dirty="0"/>
              <a:t>, </a:t>
            </a:r>
            <a:r>
              <a:rPr lang="fr-FR" dirty="0" err="1"/>
              <a:t>Verbenone</a:t>
            </a:r>
            <a:r>
              <a:rPr lang="fr-FR" dirty="0"/>
              <a:t>) </a:t>
            </a:r>
            <a:r>
              <a:rPr lang="en-US" dirty="0"/>
              <a:t>is used to </a:t>
            </a:r>
            <a:r>
              <a:rPr lang="en-US" b="1" dirty="0">
                <a:solidFill>
                  <a:srgbClr val="00B0F0"/>
                </a:solidFill>
              </a:rPr>
              <a:t>push the beetles out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of the plot where traps baited with attractants are capturing them (</a:t>
            </a:r>
            <a:r>
              <a:rPr lang="en-US" b="1" dirty="0">
                <a:solidFill>
                  <a:srgbClr val="FF0000"/>
                </a:solidFill>
              </a:rPr>
              <a:t>pull)</a:t>
            </a:r>
            <a:r>
              <a:rPr lang="en-US" dirty="0"/>
              <a:t> </a:t>
            </a: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27" y="1781886"/>
            <a:ext cx="5924062" cy="4443047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97" y="3236020"/>
            <a:ext cx="1875692" cy="1406769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t="-365" r="26306" b="365"/>
          <a:stretch/>
        </p:blipFill>
        <p:spPr>
          <a:xfrm>
            <a:off x="178980" y="1793783"/>
            <a:ext cx="3336585" cy="4443047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084631" y="3342610"/>
            <a:ext cx="1601634" cy="672696"/>
            <a:chOff x="6146184" y="3330714"/>
            <a:chExt cx="1601634" cy="672696"/>
          </a:xfrm>
        </p:grpSpPr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46184" y="3330714"/>
              <a:ext cx="360000" cy="215496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8584" y="3483114"/>
              <a:ext cx="360000" cy="215496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50984" y="3635514"/>
              <a:ext cx="360000" cy="215496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03384" y="3787914"/>
              <a:ext cx="360000" cy="215496"/>
            </a:xfrm>
            <a:prstGeom prst="rect">
              <a:avLst/>
            </a:prstGeom>
          </p:spPr>
        </p:pic>
        <p:sp>
          <p:nvSpPr>
            <p:cNvPr id="2" name="Flèche gauche 1"/>
            <p:cNvSpPr/>
            <p:nvPr/>
          </p:nvSpPr>
          <p:spPr>
            <a:xfrm>
              <a:off x="7018797" y="3519811"/>
              <a:ext cx="729021" cy="44690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4" name="Flèche gauche 83"/>
          <p:cNvSpPr/>
          <p:nvPr/>
        </p:nvSpPr>
        <p:spPr>
          <a:xfrm>
            <a:off x="5340963" y="3412063"/>
            <a:ext cx="729021" cy="4469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lèche gauche 84"/>
          <p:cNvSpPr/>
          <p:nvPr/>
        </p:nvSpPr>
        <p:spPr>
          <a:xfrm>
            <a:off x="4437825" y="3444965"/>
            <a:ext cx="729021" cy="4469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7781840" y="3603966"/>
            <a:ext cx="465682" cy="367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space réservé du contenu 2"/>
          <p:cNvSpPr txBox="1">
            <a:spLocks/>
          </p:cNvSpPr>
          <p:nvPr/>
        </p:nvSpPr>
        <p:spPr>
          <a:xfrm>
            <a:off x="178980" y="5421980"/>
            <a:ext cx="8911770" cy="612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>
                <a:solidFill>
                  <a:srgbClr val="FFFF00"/>
                </a:solidFill>
              </a:rPr>
              <a:t>Settlement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mandatory</a:t>
            </a:r>
            <a:r>
              <a:rPr lang="fr-FR" dirty="0">
                <a:solidFill>
                  <a:srgbClr val="FFFF00"/>
                </a:solidFill>
              </a:rPr>
              <a:t> in </a:t>
            </a:r>
            <a:r>
              <a:rPr lang="fr-FR" dirty="0" err="1">
                <a:solidFill>
                  <a:srgbClr val="FFFF00"/>
                </a:solidFill>
              </a:rPr>
              <a:t>early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spring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before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any</a:t>
            </a:r>
            <a:r>
              <a:rPr lang="fr-FR" dirty="0">
                <a:solidFill>
                  <a:srgbClr val="FFFF00"/>
                </a:solidFill>
              </a:rPr>
              <a:t> dispersal flight of </a:t>
            </a:r>
            <a:r>
              <a:rPr lang="fr-FR" dirty="0" err="1">
                <a:solidFill>
                  <a:srgbClr val="FFFF00"/>
                </a:solidFill>
              </a:rPr>
              <a:t>female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beetles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041839" y="3042984"/>
            <a:ext cx="1737080" cy="977638"/>
            <a:chOff x="1041839" y="3042984"/>
            <a:chExt cx="1737080" cy="977638"/>
          </a:xfrm>
        </p:grpSpPr>
        <p:sp>
          <p:nvSpPr>
            <p:cNvPr id="86" name="Flèche gauche 85"/>
            <p:cNvSpPr/>
            <p:nvPr/>
          </p:nvSpPr>
          <p:spPr>
            <a:xfrm rot="769261">
              <a:off x="1041839" y="3042984"/>
              <a:ext cx="729021" cy="446901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6" name="Groupe 95"/>
            <p:cNvGrpSpPr/>
            <p:nvPr/>
          </p:nvGrpSpPr>
          <p:grpSpPr>
            <a:xfrm>
              <a:off x="1961719" y="3347926"/>
              <a:ext cx="817200" cy="672696"/>
              <a:chOff x="6146184" y="3330714"/>
              <a:chExt cx="817200" cy="672696"/>
            </a:xfrm>
          </p:grpSpPr>
          <p:pic>
            <p:nvPicPr>
              <p:cNvPr id="97" name="Image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46184" y="3330714"/>
                <a:ext cx="360000" cy="215496"/>
              </a:xfrm>
              <a:prstGeom prst="rect">
                <a:avLst/>
              </a:prstGeom>
            </p:spPr>
          </p:pic>
          <p:pic>
            <p:nvPicPr>
              <p:cNvPr id="98" name="Image 9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298584" y="3483114"/>
                <a:ext cx="360000" cy="215496"/>
              </a:xfrm>
              <a:prstGeom prst="rect">
                <a:avLst/>
              </a:prstGeom>
            </p:spPr>
          </p:pic>
          <p:pic>
            <p:nvPicPr>
              <p:cNvPr id="99" name="Image 9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50984" y="3635514"/>
                <a:ext cx="360000" cy="215496"/>
              </a:xfrm>
              <a:prstGeom prst="rect">
                <a:avLst/>
              </a:prstGeom>
            </p:spPr>
          </p:pic>
          <p:pic>
            <p:nvPicPr>
              <p:cNvPr id="100" name="Image 9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03384" y="3787914"/>
                <a:ext cx="360000" cy="215496"/>
              </a:xfrm>
              <a:prstGeom prst="rect">
                <a:avLst/>
              </a:prstGeom>
            </p:spPr>
          </p:pic>
        </p:grpSp>
      </p:grpSp>
      <p:grpSp>
        <p:nvGrpSpPr>
          <p:cNvPr id="10" name="Groupe 9"/>
          <p:cNvGrpSpPr/>
          <p:nvPr/>
        </p:nvGrpSpPr>
        <p:grpSpPr>
          <a:xfrm>
            <a:off x="3165680" y="3192942"/>
            <a:ext cx="1174435" cy="1240227"/>
            <a:chOff x="3165680" y="3192942"/>
            <a:chExt cx="1174435" cy="1240227"/>
          </a:xfrm>
        </p:grpSpPr>
        <p:sp>
          <p:nvSpPr>
            <p:cNvPr id="87" name="Flèche gauche 86"/>
            <p:cNvSpPr/>
            <p:nvPr/>
          </p:nvSpPr>
          <p:spPr>
            <a:xfrm rot="2443966">
              <a:off x="3165680" y="3192942"/>
              <a:ext cx="729021" cy="446901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02" name="Groupe 101"/>
            <p:cNvGrpSpPr/>
            <p:nvPr/>
          </p:nvGrpSpPr>
          <p:grpSpPr>
            <a:xfrm>
              <a:off x="3522915" y="3760473"/>
              <a:ext cx="817200" cy="672696"/>
              <a:chOff x="6146184" y="3330714"/>
              <a:chExt cx="817200" cy="672696"/>
            </a:xfrm>
          </p:grpSpPr>
          <p:pic>
            <p:nvPicPr>
              <p:cNvPr id="103" name="Image 10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46184" y="3330714"/>
                <a:ext cx="360000" cy="215496"/>
              </a:xfrm>
              <a:prstGeom prst="rect">
                <a:avLst/>
              </a:prstGeom>
            </p:spPr>
          </p:pic>
          <p:pic>
            <p:nvPicPr>
              <p:cNvPr id="104" name="Image 10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298584" y="3483114"/>
                <a:ext cx="360000" cy="215496"/>
              </a:xfrm>
              <a:prstGeom prst="rect">
                <a:avLst/>
              </a:prstGeom>
            </p:spPr>
          </p:pic>
          <p:pic>
            <p:nvPicPr>
              <p:cNvPr id="105" name="Image 10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50984" y="3635514"/>
                <a:ext cx="360000" cy="215496"/>
              </a:xfrm>
              <a:prstGeom prst="rect">
                <a:avLst/>
              </a:prstGeom>
            </p:spPr>
          </p:pic>
          <p:pic>
            <p:nvPicPr>
              <p:cNvPr id="106" name="Image 10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03384" y="3787914"/>
                <a:ext cx="360000" cy="2154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01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10959" y="57643"/>
            <a:ext cx="7886700" cy="52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300" b="1" dirty="0">
                <a:latin typeface="+mn-lt"/>
              </a:rPr>
              <a:t>4 </a:t>
            </a:r>
            <a:r>
              <a:rPr lang="fr-FR" sz="4300" b="1" dirty="0" err="1">
                <a:latin typeface="+mn-lt"/>
              </a:rPr>
              <a:t>treatments</a:t>
            </a:r>
            <a:r>
              <a:rPr lang="fr-FR" sz="4300" b="1" dirty="0">
                <a:latin typeface="+mn-lt"/>
              </a:rPr>
              <a:t> to test for Push-Pull </a:t>
            </a:r>
            <a:r>
              <a:rPr lang="fr-FR" sz="4300" b="1" dirty="0" err="1">
                <a:latin typeface="+mn-lt"/>
              </a:rPr>
              <a:t>efficiency</a:t>
            </a:r>
            <a:endParaRPr lang="fr-FR" sz="3600" b="1" dirty="0">
              <a:latin typeface="+mn-lt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0096" y="539723"/>
            <a:ext cx="8911770" cy="2123130"/>
          </a:xfrm>
        </p:spPr>
        <p:txBody>
          <a:bodyPr>
            <a:noAutofit/>
          </a:bodyPr>
          <a:lstStyle/>
          <a:p>
            <a:pPr lvl="0"/>
            <a:r>
              <a:rPr lang="fr-FR" sz="2200" i="1" dirty="0"/>
              <a:t>T1- </a:t>
            </a:r>
            <a:r>
              <a:rPr lang="fr-FR" sz="2200" b="1" i="1" dirty="0"/>
              <a:t>Push-pull</a:t>
            </a:r>
            <a:r>
              <a:rPr lang="fr-FR" sz="2200" b="1" dirty="0"/>
              <a:t>:</a:t>
            </a:r>
            <a:r>
              <a:rPr lang="fr-FR" sz="2200" dirty="0"/>
              <a:t> </a:t>
            </a:r>
            <a:r>
              <a:rPr lang="fr-FR" sz="2200" dirty="0" err="1"/>
              <a:t>Verbenone</a:t>
            </a:r>
            <a:r>
              <a:rPr lang="fr-FR" sz="2200" dirty="0"/>
              <a:t> </a:t>
            </a:r>
            <a:r>
              <a:rPr lang="fr-FR" sz="2200" dirty="0" err="1"/>
              <a:t>stapled</a:t>
            </a:r>
            <a:r>
              <a:rPr lang="fr-FR" sz="2200" dirty="0"/>
              <a:t> on </a:t>
            </a:r>
            <a:r>
              <a:rPr lang="fr-FR" sz="2200" dirty="0" err="1"/>
              <a:t>trunks</a:t>
            </a:r>
            <a:r>
              <a:rPr lang="fr-FR" sz="2200" dirty="0"/>
              <a:t> in the plot and 3 </a:t>
            </a:r>
            <a:r>
              <a:rPr lang="fr-FR" sz="2200" dirty="0" err="1"/>
              <a:t>traps</a:t>
            </a:r>
            <a:r>
              <a:rPr lang="fr-FR" sz="2200" dirty="0"/>
              <a:t> </a:t>
            </a:r>
            <a:r>
              <a:rPr lang="fr-FR" sz="2200" dirty="0" err="1"/>
              <a:t>baited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the attractants at the </a:t>
            </a:r>
            <a:r>
              <a:rPr lang="fr-FR" sz="2200" dirty="0" err="1"/>
              <a:t>periphery</a:t>
            </a:r>
            <a:r>
              <a:rPr lang="fr-FR" sz="2200" dirty="0"/>
              <a:t> of the block </a:t>
            </a:r>
          </a:p>
          <a:p>
            <a:pPr lvl="0"/>
            <a:r>
              <a:rPr lang="fr-FR" sz="2200" i="1" dirty="0"/>
              <a:t>T2- </a:t>
            </a:r>
            <a:r>
              <a:rPr lang="fr-FR" sz="2200" b="1" i="1" dirty="0"/>
              <a:t>Control</a:t>
            </a:r>
            <a:r>
              <a:rPr lang="fr-FR" sz="2200" b="1" dirty="0"/>
              <a:t>:</a:t>
            </a:r>
            <a:r>
              <a:rPr lang="fr-FR" sz="2200" dirty="0"/>
              <a:t> no </a:t>
            </a:r>
            <a:r>
              <a:rPr lang="fr-FR" sz="2200" dirty="0" err="1"/>
              <a:t>repellents</a:t>
            </a:r>
            <a:r>
              <a:rPr lang="fr-FR" sz="2200" dirty="0"/>
              <a:t>, no push attractants </a:t>
            </a:r>
          </a:p>
          <a:p>
            <a:pPr lvl="0"/>
            <a:r>
              <a:rPr lang="fr-FR" sz="2200" i="1" dirty="0"/>
              <a:t>T3- </a:t>
            </a:r>
            <a:r>
              <a:rPr lang="fr-FR" sz="2200" b="1" i="1" dirty="0"/>
              <a:t>Pull - </a:t>
            </a:r>
            <a:r>
              <a:rPr lang="fr-FR" sz="2200" i="1" dirty="0" err="1"/>
              <a:t>Trapping</a:t>
            </a:r>
            <a:r>
              <a:rPr lang="fr-FR" sz="2200" i="1" dirty="0"/>
              <a:t> </a:t>
            </a:r>
            <a:r>
              <a:rPr lang="fr-FR" sz="2200" i="1" dirty="0" err="1"/>
              <a:t>efficiency</a:t>
            </a:r>
            <a:r>
              <a:rPr lang="fr-FR" sz="2200" i="1" dirty="0"/>
              <a:t> test</a:t>
            </a:r>
            <a:r>
              <a:rPr lang="fr-FR" sz="2200" dirty="0"/>
              <a:t>: 3 </a:t>
            </a:r>
            <a:r>
              <a:rPr lang="fr-FR" sz="2200" dirty="0" err="1"/>
              <a:t>traps</a:t>
            </a:r>
            <a:r>
              <a:rPr lang="fr-FR" sz="2200" dirty="0"/>
              <a:t> </a:t>
            </a:r>
            <a:r>
              <a:rPr lang="fr-FR" sz="2200" dirty="0" err="1"/>
              <a:t>baited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attractants at the </a:t>
            </a:r>
            <a:r>
              <a:rPr lang="fr-FR" sz="2200" dirty="0" err="1"/>
              <a:t>periphery</a:t>
            </a:r>
            <a:r>
              <a:rPr lang="fr-FR" sz="2200" dirty="0"/>
              <a:t> of the block, no </a:t>
            </a:r>
            <a:r>
              <a:rPr lang="fr-FR" sz="2200" dirty="0" err="1"/>
              <a:t>verbenone</a:t>
            </a:r>
            <a:r>
              <a:rPr lang="fr-FR" sz="2200" dirty="0"/>
              <a:t> </a:t>
            </a:r>
          </a:p>
          <a:p>
            <a:pPr lvl="0"/>
            <a:r>
              <a:rPr lang="fr-FR" sz="2200" i="1" dirty="0"/>
              <a:t>T4 –</a:t>
            </a:r>
            <a:r>
              <a:rPr lang="fr-FR" sz="2200" b="1" i="1" dirty="0"/>
              <a:t>Push- </a:t>
            </a:r>
            <a:r>
              <a:rPr lang="fr-FR" sz="2200" i="1" dirty="0" err="1"/>
              <a:t>Repellent</a:t>
            </a:r>
            <a:r>
              <a:rPr lang="fr-FR" sz="2200" i="1" dirty="0"/>
              <a:t> </a:t>
            </a:r>
            <a:r>
              <a:rPr lang="fr-FR" sz="2200" i="1" dirty="0" err="1"/>
              <a:t>efficacy</a:t>
            </a:r>
            <a:r>
              <a:rPr lang="fr-FR" sz="2200" i="1" dirty="0"/>
              <a:t> test: </a:t>
            </a:r>
            <a:r>
              <a:rPr lang="fr-FR" sz="2200" dirty="0" err="1"/>
              <a:t>Verbenone</a:t>
            </a:r>
            <a:r>
              <a:rPr lang="fr-FR" sz="2200" dirty="0"/>
              <a:t> </a:t>
            </a:r>
            <a:r>
              <a:rPr lang="fr-FR" sz="2200" dirty="0" err="1"/>
              <a:t>stapled</a:t>
            </a:r>
            <a:r>
              <a:rPr lang="fr-FR" sz="2200" dirty="0"/>
              <a:t> on </a:t>
            </a:r>
            <a:r>
              <a:rPr lang="fr-FR" sz="2200" dirty="0" err="1"/>
              <a:t>trunks</a:t>
            </a:r>
            <a:r>
              <a:rPr lang="fr-FR" sz="2200" dirty="0"/>
              <a:t> in the block, no attractive </a:t>
            </a:r>
            <a:r>
              <a:rPr lang="fr-FR" sz="2200" dirty="0" err="1"/>
              <a:t>traps</a:t>
            </a:r>
            <a:r>
              <a:rPr lang="fr-FR" sz="2200" dirty="0"/>
              <a:t> at the </a:t>
            </a:r>
            <a:r>
              <a:rPr lang="fr-FR" sz="2200" dirty="0" err="1"/>
              <a:t>periphery</a:t>
            </a:r>
            <a:endParaRPr lang="fr-FR" sz="2200" dirty="0"/>
          </a:p>
          <a:p>
            <a:pPr marL="176213" lvl="1" indent="0"/>
            <a:endParaRPr lang="fr-FR" sz="2200" dirty="0"/>
          </a:p>
          <a:p>
            <a:pPr marL="176213" lvl="1" indent="0"/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5319" y="3208435"/>
            <a:ext cx="8688220" cy="15351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Forest/Park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57637" y="3237508"/>
            <a:ext cx="8904229" cy="2901771"/>
            <a:chOff x="17018" y="3227655"/>
            <a:chExt cx="8904229" cy="2901771"/>
          </a:xfrm>
        </p:grpSpPr>
        <p:grpSp>
          <p:nvGrpSpPr>
            <p:cNvPr id="36" name="Groupe 35"/>
            <p:cNvGrpSpPr/>
            <p:nvPr/>
          </p:nvGrpSpPr>
          <p:grpSpPr>
            <a:xfrm>
              <a:off x="17018" y="4761801"/>
              <a:ext cx="8904229" cy="1367625"/>
              <a:chOff x="80469" y="3919993"/>
              <a:chExt cx="8904229" cy="136762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67910" y="3943848"/>
                <a:ext cx="1367624" cy="134377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055156" y="3919993"/>
                <a:ext cx="1367624" cy="134377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17074" y="3919993"/>
                <a:ext cx="1367624" cy="134377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497002" y="3919993"/>
                <a:ext cx="1367624" cy="134377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7" name="Connecteur droit avec flèche 56"/>
              <p:cNvCxnSpPr/>
              <p:nvPr/>
            </p:nvCxnSpPr>
            <p:spPr>
              <a:xfrm>
                <a:off x="637531" y="5241625"/>
                <a:ext cx="143918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avec flèche 57"/>
              <p:cNvCxnSpPr/>
              <p:nvPr/>
            </p:nvCxnSpPr>
            <p:spPr>
              <a:xfrm flipH="1">
                <a:off x="754663" y="3947689"/>
                <a:ext cx="1" cy="115195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9" name="ZoneTexte 58"/>
              <p:cNvSpPr txBox="1"/>
              <p:nvPr/>
            </p:nvSpPr>
            <p:spPr>
              <a:xfrm>
                <a:off x="80469" y="433053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20m</a:t>
                </a: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1050571" y="488454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20m</a:t>
                </a: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375635" y="4380536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148028" y="442196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920901" y="440588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029863" y="5102574"/>
              <a:ext cx="490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T1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782265" y="4363766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Connecteur droit avec flèche 45"/>
            <p:cNvCxnSpPr>
              <a:stCxn id="53" idx="3"/>
              <a:endCxn id="54" idx="1"/>
            </p:cNvCxnSpPr>
            <p:nvPr/>
          </p:nvCxnSpPr>
          <p:spPr>
            <a:xfrm flipV="1">
              <a:off x="1972083" y="5433686"/>
              <a:ext cx="101962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>
              <a:stCxn id="54" idx="3"/>
            </p:cNvCxnSpPr>
            <p:nvPr/>
          </p:nvCxnSpPr>
          <p:spPr>
            <a:xfrm flipV="1">
              <a:off x="4359329" y="5360262"/>
              <a:ext cx="111264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>
              <a:endCxn id="55" idx="1"/>
            </p:cNvCxnSpPr>
            <p:nvPr/>
          </p:nvCxnSpPr>
          <p:spPr>
            <a:xfrm>
              <a:off x="6832376" y="5422686"/>
              <a:ext cx="72124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104085" y="4990930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&gt;20m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818166" y="4987679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&gt;20m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527228" y="4937281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&gt;20m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67180" y="3227655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chemeClr val="accent5"/>
                  </a:solidFill>
                </a:rPr>
                <a:t>V</a:t>
              </a: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1718856" y="339861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761794" y="417345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64482" y="422453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7694223" y="3318674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7638859" y="420800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8612702" y="331420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8672420" y="419641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126023" y="3752544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8192385" y="373474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01800" y="4387983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Edge</a:t>
            </a:r>
            <a:endParaRPr lang="fr-FR" sz="2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3128865" y="6318952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Open </a:t>
            </a:r>
            <a:r>
              <a:rPr lang="fr-FR" sz="2400" dirty="0" err="1"/>
              <a:t>space</a:t>
            </a:r>
            <a:endParaRPr lang="fr-FR" sz="2400" dirty="0"/>
          </a:p>
        </p:txBody>
      </p:sp>
      <p:sp>
        <p:nvSpPr>
          <p:cNvPr id="73" name="ZoneTexte 72"/>
          <p:cNvSpPr txBox="1"/>
          <p:nvPr/>
        </p:nvSpPr>
        <p:spPr>
          <a:xfrm>
            <a:off x="-58094" y="36302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</a:t>
            </a:r>
          </a:p>
          <a:p>
            <a:r>
              <a:rPr lang="fr-FR" dirty="0"/>
              <a:t>m</a:t>
            </a:r>
          </a:p>
        </p:txBody>
      </p:sp>
      <p:pic>
        <p:nvPicPr>
          <p:cNvPr id="74" name="Espace réservé du conten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4" y="3204001"/>
            <a:ext cx="1321313" cy="990985"/>
          </a:xfrm>
          <a:prstGeom prst="rect">
            <a:avLst/>
          </a:prstGeom>
        </p:spPr>
      </p:pic>
      <p:pic>
        <p:nvPicPr>
          <p:cNvPr id="75" name="Espace réservé du conten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0" y="3184798"/>
            <a:ext cx="1321313" cy="990985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19941" r="37414" b="19646"/>
          <a:stretch/>
        </p:blipFill>
        <p:spPr>
          <a:xfrm>
            <a:off x="463586" y="6149831"/>
            <a:ext cx="219378" cy="720008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19941" r="37414" b="19646"/>
          <a:stretch/>
        </p:blipFill>
        <p:spPr>
          <a:xfrm>
            <a:off x="1126023" y="6171371"/>
            <a:ext cx="206252" cy="676928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19941" r="37414" b="19646"/>
          <a:stretch/>
        </p:blipFill>
        <p:spPr>
          <a:xfrm>
            <a:off x="1799127" y="6159354"/>
            <a:ext cx="213575" cy="700962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5957680" y="5119069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T3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3523398" y="5119069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T2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8098357" y="5119069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T4</a:t>
            </a:r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19941" r="37414" b="19646"/>
          <a:stretch/>
        </p:blipFill>
        <p:spPr>
          <a:xfrm>
            <a:off x="5345584" y="6140407"/>
            <a:ext cx="219378" cy="720008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19941" r="37414" b="19646"/>
          <a:stretch/>
        </p:blipFill>
        <p:spPr>
          <a:xfrm>
            <a:off x="6008021" y="6161947"/>
            <a:ext cx="206252" cy="676928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19941" r="37414" b="19646"/>
          <a:stretch/>
        </p:blipFill>
        <p:spPr>
          <a:xfrm>
            <a:off x="6681125" y="6149930"/>
            <a:ext cx="213575" cy="7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2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72858" y="140016"/>
            <a:ext cx="9216858" cy="82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>
                <a:latin typeface="+mn-lt"/>
              </a:rPr>
              <a:t>Differences</a:t>
            </a:r>
            <a:r>
              <a:rPr lang="fr-FR" sz="3200" b="1" dirty="0">
                <a:latin typeface="+mn-lt"/>
              </a:rPr>
              <a:t> in </a:t>
            </a:r>
            <a:r>
              <a:rPr lang="fr-FR" sz="3200" b="1" dirty="0" err="1">
                <a:latin typeface="+mn-lt"/>
              </a:rPr>
              <a:t>beetle</a:t>
            </a:r>
            <a:r>
              <a:rPr lang="fr-FR" sz="3200" b="1" dirty="0">
                <a:latin typeface="+mn-lt"/>
              </a:rPr>
              <a:t> damage </a:t>
            </a:r>
            <a:r>
              <a:rPr lang="fr-FR" sz="3200" b="1" dirty="0" err="1">
                <a:latin typeface="+mn-lt"/>
              </a:rPr>
              <a:t>between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onset</a:t>
            </a:r>
            <a:r>
              <a:rPr lang="fr-FR" sz="3200" b="1" dirty="0">
                <a:latin typeface="+mn-lt"/>
              </a:rPr>
              <a:t> and end of the tests to </a:t>
            </a:r>
            <a:r>
              <a:rPr lang="fr-FR" sz="3200" b="1" dirty="0" err="1">
                <a:latin typeface="+mn-lt"/>
              </a:rPr>
              <a:t>reveal</a:t>
            </a:r>
            <a:r>
              <a:rPr lang="fr-FR" sz="3200" b="1" dirty="0">
                <a:latin typeface="+mn-lt"/>
              </a:rPr>
              <a:t> the Push-Pull </a:t>
            </a:r>
            <a:r>
              <a:rPr lang="fr-FR" sz="3200" b="1" dirty="0" err="1">
                <a:latin typeface="+mn-lt"/>
              </a:rPr>
              <a:t>efficiency</a:t>
            </a:r>
            <a:endParaRPr lang="fr-FR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09" y="1173988"/>
            <a:ext cx="5322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Device installed before any spring flight (March):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Entry holes to be counted on trunk and on 10 branches and 10 apical shoots ca. 50cm long per tree on all trees and shrubs of each block.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Beetles captured in the traps of Push-Pull and Pull treatments collected to compare the catches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When beetle flight is over (October):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Entry holes to be counted on trunk and branches on the same trees and shrubs as in spring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Calculation of the difference in the number of entry holes per block</a:t>
            </a:r>
            <a:endParaRPr lang="fr-FR" sz="2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9" t="31449" r="10764" b="38684"/>
          <a:stretch/>
        </p:blipFill>
        <p:spPr>
          <a:xfrm>
            <a:off x="5502584" y="1173988"/>
            <a:ext cx="3237978" cy="108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"/>
          <a:stretch/>
        </p:blipFill>
        <p:spPr>
          <a:xfrm>
            <a:off x="5500562" y="2253988"/>
            <a:ext cx="3240000" cy="41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9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46" y="1849474"/>
            <a:ext cx="9549582" cy="1304609"/>
          </a:xfrm>
        </p:spPr>
        <p:txBody>
          <a:bodyPr>
            <a:noAutofit/>
          </a:bodyPr>
          <a:lstStyle/>
          <a:p>
            <a:pPr lvl="1"/>
            <a:r>
              <a:rPr lang="fr-FR"/>
              <a:t>An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err="1"/>
              <a:t>botanical</a:t>
            </a:r>
            <a:r>
              <a:rPr lang="fr-FR" dirty="0"/>
              <a:t> </a:t>
            </a:r>
            <a:r>
              <a:rPr lang="fr-FR" dirty="0" err="1"/>
              <a:t>garden</a:t>
            </a:r>
            <a:r>
              <a:rPr lang="fr-FR" dirty="0"/>
              <a:t>: Villa Thuret , France</a:t>
            </a:r>
          </a:p>
          <a:p>
            <a:pPr lvl="1"/>
            <a:r>
              <a:rPr lang="fr-FR" dirty="0"/>
              <a:t>A </a:t>
            </a:r>
            <a:r>
              <a:rPr lang="fr-FR" dirty="0" err="1"/>
              <a:t>protected</a:t>
            </a:r>
            <a:r>
              <a:rPr lang="fr-FR" dirty="0"/>
              <a:t> </a:t>
            </a:r>
            <a:r>
              <a:rPr lang="fr-FR" dirty="0" err="1"/>
              <a:t>forest</a:t>
            </a:r>
            <a:r>
              <a:rPr lang="fr-FR" dirty="0"/>
              <a:t> on an </a:t>
            </a:r>
            <a:r>
              <a:rPr lang="fr-FR" dirty="0" err="1"/>
              <a:t>island</a:t>
            </a:r>
            <a:r>
              <a:rPr lang="fr-FR" dirty="0"/>
              <a:t>: Ste Marguerite </a:t>
            </a:r>
            <a:r>
              <a:rPr lang="fr-FR" dirty="0" err="1"/>
              <a:t>island</a:t>
            </a:r>
            <a:r>
              <a:rPr lang="fr-FR" dirty="0"/>
              <a:t>, France</a:t>
            </a:r>
          </a:p>
          <a:p>
            <a:pPr lvl="1"/>
            <a:r>
              <a:rPr lang="fr-FR" dirty="0"/>
              <a:t>A </a:t>
            </a:r>
            <a:r>
              <a:rPr lang="fr-FR" dirty="0" err="1"/>
              <a:t>protected</a:t>
            </a:r>
            <a:r>
              <a:rPr lang="fr-FR" dirty="0"/>
              <a:t>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park</a:t>
            </a:r>
            <a:r>
              <a:rPr lang="fr-FR" dirty="0"/>
              <a:t>: </a:t>
            </a:r>
            <a:r>
              <a:rPr lang="fr-FR" err="1"/>
              <a:t>Circeo</a:t>
            </a:r>
            <a:r>
              <a:rPr lang="fr-FR"/>
              <a:t> National Park</a:t>
            </a:r>
            <a:r>
              <a:rPr lang="fr-FR" dirty="0"/>
              <a:t>, </a:t>
            </a:r>
            <a:r>
              <a:rPr lang="fr-FR" dirty="0" err="1"/>
              <a:t>Italy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083"/>
            <a:ext cx="3205199" cy="213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78025" y="459328"/>
            <a:ext cx="8634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3200" b="1" dirty="0"/>
              <a:t>3 </a:t>
            </a:r>
            <a:r>
              <a:rPr lang="fr-FR" sz="3200" b="1" dirty="0" err="1"/>
              <a:t>similar</a:t>
            </a:r>
            <a:r>
              <a:rPr lang="fr-FR" sz="3200" b="1" dirty="0"/>
              <a:t> trials </a:t>
            </a:r>
            <a:r>
              <a:rPr lang="fr-FR" sz="3200" b="1" dirty="0" err="1"/>
              <a:t>carried</a:t>
            </a:r>
            <a:r>
              <a:rPr lang="fr-FR" sz="3200" b="1" dirty="0"/>
              <a:t> out in </a:t>
            </a:r>
            <a:r>
              <a:rPr lang="fr-FR" sz="3200" b="1" dirty="0" err="1"/>
              <a:t>different</a:t>
            </a:r>
            <a:r>
              <a:rPr lang="fr-FR" sz="3200" b="1" dirty="0"/>
              <a:t> </a:t>
            </a:r>
            <a:r>
              <a:rPr lang="fr-FR" sz="3200" b="1" dirty="0" err="1"/>
              <a:t>environments</a:t>
            </a:r>
            <a:r>
              <a:rPr lang="fr-FR" sz="3200" b="1" dirty="0"/>
              <a:t> </a:t>
            </a:r>
            <a:r>
              <a:rPr lang="fr-FR" sz="3200" b="1" dirty="0" err="1"/>
              <a:t>during</a:t>
            </a:r>
            <a:r>
              <a:rPr lang="fr-FR" sz="3200" b="1" dirty="0"/>
              <a:t> 2021 in France and </a:t>
            </a:r>
            <a:r>
              <a:rPr lang="fr-FR" sz="3200" b="1" dirty="0" err="1"/>
              <a:t>Italy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99" y="3691990"/>
            <a:ext cx="3455299" cy="2591475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98" y="4896368"/>
            <a:ext cx="2562477" cy="19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8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27877" r="51060" b="10279"/>
          <a:stretch/>
        </p:blipFill>
        <p:spPr>
          <a:xfrm>
            <a:off x="47045" y="0"/>
            <a:ext cx="9049910" cy="9000000"/>
          </a:xfrm>
        </p:spPr>
      </p:pic>
      <p:cxnSp>
        <p:nvCxnSpPr>
          <p:cNvPr id="4" name="Connecteur droit avec flèche 3"/>
          <p:cNvCxnSpPr/>
          <p:nvPr/>
        </p:nvCxnSpPr>
        <p:spPr>
          <a:xfrm>
            <a:off x="2665046" y="2891692"/>
            <a:ext cx="789354" cy="69556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032738" y="1961662"/>
            <a:ext cx="312616" cy="1109784"/>
          </a:xfrm>
          <a:prstGeom prst="straightConnector1">
            <a:avLst/>
          </a:prstGeom>
          <a:ln w="38100" cap="flat" cmpd="sng" algn="ctr">
            <a:solidFill>
              <a:srgbClr val="869D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251938" y="2188308"/>
            <a:ext cx="742462" cy="992554"/>
          </a:xfrm>
          <a:prstGeom prst="straightConnector1">
            <a:avLst/>
          </a:prstGeom>
          <a:ln w="38100" cap="flat" cmpd="sng" algn="ctr">
            <a:solidFill>
              <a:srgbClr val="A51B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072401" y="3587261"/>
            <a:ext cx="1367692" cy="3595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850117" y="251655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Pull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45248" y="3239476"/>
            <a:ext cx="126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Control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899123" y="1677889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Push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53335" y="131879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Push-Pull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58312" y="195100"/>
            <a:ext cx="7886700" cy="704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>
                <a:solidFill>
                  <a:srgbClr val="FFFF00"/>
                </a:solidFill>
                <a:latin typeface="+mn-lt"/>
              </a:rPr>
              <a:t>Example</a:t>
            </a:r>
            <a:r>
              <a:rPr lang="fr-FR" sz="3200" b="1" dirty="0">
                <a:solidFill>
                  <a:srgbClr val="FFFF00"/>
                </a:solidFill>
                <a:latin typeface="+mn-lt"/>
              </a:rPr>
              <a:t> of trial at Villa Thuret </a:t>
            </a:r>
            <a:br>
              <a:rPr lang="fr-FR" sz="3200" b="1" dirty="0">
                <a:solidFill>
                  <a:srgbClr val="FFFF00"/>
                </a:solidFill>
                <a:latin typeface="+mn-lt"/>
              </a:rPr>
            </a:br>
            <a:r>
              <a:rPr lang="fr-FR" sz="3200" b="1" dirty="0">
                <a:solidFill>
                  <a:srgbClr val="FFFF00"/>
                </a:solidFill>
                <a:latin typeface="+mn-lt"/>
              </a:rPr>
              <a:t>Start 15 March- End 18 </a:t>
            </a:r>
            <a:r>
              <a:rPr lang="fr-FR" sz="3200" b="1" dirty="0" err="1">
                <a:solidFill>
                  <a:srgbClr val="FFFF00"/>
                </a:solidFill>
                <a:latin typeface="+mn-lt"/>
              </a:rPr>
              <a:t>October</a:t>
            </a:r>
            <a:r>
              <a:rPr lang="fr-FR" sz="3200" b="1" dirty="0">
                <a:solidFill>
                  <a:srgbClr val="FFFF00"/>
                </a:solidFill>
                <a:latin typeface="+mn-lt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7632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0" y="2025502"/>
            <a:ext cx="4176795" cy="40916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230" y="279157"/>
            <a:ext cx="88001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err="1">
                <a:latin typeface="+mn-lt"/>
              </a:rPr>
              <a:t>Decrease</a:t>
            </a:r>
            <a:r>
              <a:rPr lang="fr-FR" sz="3200" b="1" dirty="0">
                <a:latin typeface="+mn-lt"/>
              </a:rPr>
              <a:t> in damage by </a:t>
            </a:r>
            <a:r>
              <a:rPr lang="fr-FR" sz="3200" b="1" i="1" dirty="0">
                <a:latin typeface="+mn-lt"/>
              </a:rPr>
              <a:t>X. </a:t>
            </a:r>
            <a:r>
              <a:rPr lang="fr-FR" sz="3200" b="1" i="1" dirty="0" err="1">
                <a:latin typeface="+mn-lt"/>
              </a:rPr>
              <a:t>compactus</a:t>
            </a:r>
            <a:r>
              <a:rPr lang="fr-FR" sz="3200" b="1" i="1" dirty="0">
                <a:latin typeface="+mn-lt"/>
              </a:rPr>
              <a:t> </a:t>
            </a:r>
            <a:r>
              <a:rPr lang="fr-FR" sz="3200" b="1" dirty="0">
                <a:latin typeface="+mn-lt"/>
              </a:rPr>
              <a:t>in push-pull plots</a:t>
            </a:r>
            <a:br>
              <a:rPr lang="fr-FR" sz="3200" b="1" dirty="0">
                <a:latin typeface="+mn-lt"/>
              </a:rPr>
            </a:br>
            <a:r>
              <a:rPr lang="fr-FR" sz="3200" b="1" dirty="0">
                <a:latin typeface="+mn-lt"/>
              </a:rPr>
              <a:t>more important at Ste Marguerite </a:t>
            </a:r>
            <a:r>
              <a:rPr lang="fr-FR" sz="3200" b="1" dirty="0" err="1">
                <a:latin typeface="+mn-lt"/>
              </a:rPr>
              <a:t>than</a:t>
            </a:r>
            <a:r>
              <a:rPr lang="fr-FR" sz="3200" b="1" dirty="0">
                <a:latin typeface="+mn-lt"/>
              </a:rPr>
              <a:t> at Thuret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38" y="2025502"/>
            <a:ext cx="3894812" cy="4351338"/>
          </a:xfrm>
        </p:spPr>
      </p:pic>
      <p:sp>
        <p:nvSpPr>
          <p:cNvPr id="8" name="ZoneTexte 7"/>
          <p:cNvSpPr txBox="1"/>
          <p:nvPr/>
        </p:nvSpPr>
        <p:spPr>
          <a:xfrm>
            <a:off x="2213940" y="2755641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</a:rPr>
              <a:t>Positive </a:t>
            </a:r>
            <a:r>
              <a:rPr lang="fr-FR" b="1" i="1" dirty="0" err="1">
                <a:solidFill>
                  <a:srgbClr val="00B050"/>
                </a:solidFill>
              </a:rPr>
              <a:t>effect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15262" y="3497384"/>
            <a:ext cx="161262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Ste Marguerite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67754" y="2469661"/>
            <a:ext cx="128977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Villa Thuret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12642" y="184083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>
                <a:solidFill>
                  <a:srgbClr val="FF0000"/>
                </a:solidFill>
              </a:rPr>
              <a:t>Negative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effect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46098" y="4624808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</a:rPr>
              <a:t>Positive </a:t>
            </a:r>
            <a:r>
              <a:rPr lang="fr-FR" b="1" i="1" dirty="0" err="1">
                <a:solidFill>
                  <a:srgbClr val="00B050"/>
                </a:solidFill>
              </a:rPr>
              <a:t>effect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57630" y="1630445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>
                <a:solidFill>
                  <a:srgbClr val="FF0000"/>
                </a:solidFill>
              </a:rPr>
              <a:t>Negative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effect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9817" y="6376840"/>
            <a:ext cx="512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Infestation </a:t>
            </a:r>
            <a:r>
              <a:rPr lang="fr-FR" b="1" i="1" dirty="0" err="1"/>
              <a:t>too</a:t>
            </a:r>
            <a:r>
              <a:rPr lang="fr-FR" b="1" i="1" dirty="0"/>
              <a:t> </a:t>
            </a:r>
            <a:r>
              <a:rPr lang="fr-FR" b="1" i="1" dirty="0" err="1"/>
              <a:t>low</a:t>
            </a:r>
            <a:r>
              <a:rPr lang="fr-FR" b="1" i="1" dirty="0"/>
              <a:t> in </a:t>
            </a:r>
            <a:r>
              <a:rPr lang="fr-FR" b="1" i="1" dirty="0" err="1"/>
              <a:t>Circeo</a:t>
            </a:r>
            <a:r>
              <a:rPr lang="fr-FR" b="1" i="1" dirty="0"/>
              <a:t> plots for </a:t>
            </a:r>
            <a:r>
              <a:rPr lang="fr-FR" b="1" i="1" dirty="0" err="1"/>
              <a:t>any</a:t>
            </a:r>
            <a:r>
              <a:rPr lang="fr-FR" b="1" i="1" dirty="0"/>
              <a:t> analyses</a:t>
            </a:r>
          </a:p>
        </p:txBody>
      </p:sp>
    </p:spTree>
    <p:extLst>
      <p:ext uri="{BB962C8B-B14F-4D97-AF65-F5344CB8AC3E}">
        <p14:creationId xmlns:p14="http://schemas.microsoft.com/office/powerpoint/2010/main" val="12085564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15490</TotalTime>
  <Words>760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Decrease in damage by X. compactus in push-pull plots more important at Ste Marguerite than at Thuret</vt:lpstr>
      <vt:lpstr>However, the decrease was also observed in the untreated control plots !</vt:lpstr>
      <vt:lpstr>Why such a decrease in damage in all plots ? The low density of Xylosandrus is revealed by the limited trap captures</vt:lpstr>
      <vt:lpstr>Conclusions on the Push-Pull tactic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Marie-Anne</dc:creator>
  <cp:lastModifiedBy>Paolo De Angelis</cp:lastModifiedBy>
  <cp:revision>390</cp:revision>
  <cp:lastPrinted>2021-02-08T16:08:37Z</cp:lastPrinted>
  <dcterms:created xsi:type="dcterms:W3CDTF">2018-07-11T12:06:09Z</dcterms:created>
  <dcterms:modified xsi:type="dcterms:W3CDTF">2022-12-12T18:39:04Z</dcterms:modified>
</cp:coreProperties>
</file>