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392" r:id="rId2"/>
    <p:sldId id="393" r:id="rId3"/>
    <p:sldId id="390" r:id="rId4"/>
    <p:sldId id="348" r:id="rId5"/>
    <p:sldId id="349" r:id="rId6"/>
    <p:sldId id="356" r:id="rId7"/>
    <p:sldId id="357" r:id="rId8"/>
    <p:sldId id="358" r:id="rId9"/>
    <p:sldId id="359" r:id="rId10"/>
    <p:sldId id="350" r:id="rId11"/>
    <p:sldId id="351" r:id="rId12"/>
    <p:sldId id="361" r:id="rId13"/>
    <p:sldId id="352" r:id="rId14"/>
    <p:sldId id="353" r:id="rId15"/>
    <p:sldId id="376" r:id="rId16"/>
    <p:sldId id="363" r:id="rId17"/>
    <p:sldId id="382" r:id="rId18"/>
    <p:sldId id="372" r:id="rId19"/>
    <p:sldId id="395" r:id="rId20"/>
    <p:sldId id="375" r:id="rId21"/>
    <p:sldId id="394" r:id="rId22"/>
    <p:sldId id="346" r:id="rId23"/>
    <p:sldId id="391" r:id="rId2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stione Dispositivi Van Leijen" initials="GDVL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1919"/>
    <a:srgbClr val="CA7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5" autoAdjust="0"/>
    <p:restoredTop sz="95352" autoAdjust="0"/>
  </p:normalViewPr>
  <p:slideViewPr>
    <p:cSldViewPr snapToGrid="0">
      <p:cViewPr varScale="1">
        <p:scale>
          <a:sx n="70" d="100"/>
          <a:sy n="70" d="100"/>
        </p:scale>
        <p:origin x="1488" y="48"/>
      </p:cViewPr>
      <p:guideLst>
        <p:guide orient="horz" pos="2160"/>
        <p:guide pos="3840"/>
        <p:guide pos="7296"/>
        <p:guide orient="horz"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960F3C6-F72F-4CD2-88BE-3E8F02716FC4}" type="datetime1">
              <a:rPr lang="it-IT" smtClean="0"/>
              <a:pPr rtl="0"/>
              <a:t>12/12/2022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it-IT" smtClean="0"/>
              <a:pPr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8933E6-EF01-477A-9F16-F7DB22DF32A9}" type="datetime1">
              <a:rPr lang="it-IT" smtClean="0"/>
              <a:pPr rtl="0"/>
              <a:t>12/12/2022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it-IT" smtClean="0"/>
              <a:pPr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it-IT" smtClean="0"/>
              <a:pPr rtl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it-IT" smtClean="0"/>
              <a:pPr rtl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8533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it-IT" smtClean="0"/>
              <a:pPr rtl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8802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it-IT" smtClean="0"/>
              <a:pPr rtl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8026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it-IT" smtClean="0"/>
              <a:pPr rtl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680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it-IT" smtClean="0"/>
              <a:pPr rtl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2383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it-IT" smtClean="0"/>
              <a:pPr rtl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2786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it-IT" smtClean="0"/>
              <a:pPr rtl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7747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it-IT" smtClean="0"/>
              <a:pPr rtl="0"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7747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it-IT" smtClean="0"/>
              <a:pPr rtl="0"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6220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it-IT" smtClean="0"/>
              <a:pPr rtl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714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it-IT" smtClean="0"/>
              <a:pPr rtl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4415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it-IT" smtClean="0"/>
              <a:pPr rtl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9417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it-IT" smtClean="0"/>
              <a:pPr rtl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12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it-IT" smtClean="0"/>
              <a:pPr rtl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491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it-IT" smtClean="0"/>
              <a:pPr rtl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9368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it-IT" smtClean="0"/>
              <a:pPr rtl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0393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it-IT" smtClean="0"/>
              <a:pPr rtl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355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dirty="0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7213600" y="4364422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dirty="0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9835343" y="4463005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it-IT" smtClean="0"/>
              <a:pPr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  <a:p>
            <a:pPr lvl="1" rtl="0" eaLnBrk="1" latinLnBrk="0" hangingPunct="1"/>
            <a:r>
              <a:rPr lang="it-IT"/>
              <a:t>Secondo livello</a:t>
            </a:r>
          </a:p>
          <a:p>
            <a:pPr lvl="2" rtl="0" eaLnBrk="1" latinLnBrk="0" hangingPunct="1"/>
            <a:r>
              <a:rPr lang="it-IT"/>
              <a:t>Terzo livello</a:t>
            </a:r>
          </a:p>
          <a:p>
            <a:pPr lvl="3" rtl="0" eaLnBrk="1" latinLnBrk="0" hangingPunct="1"/>
            <a:r>
              <a:rPr lang="it-IT"/>
              <a:t>Quarto livello</a:t>
            </a:r>
          </a:p>
          <a:p>
            <a:pPr lvl="4" rtl="0" eaLnBrk="1" latinLnBrk="0" hangingPunct="1"/>
            <a:r>
              <a:rPr lang="it-IT"/>
              <a:t>Quinto livello</a:t>
            </a:r>
            <a:endParaRPr kumimoji="0"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C18A07-A655-4DCE-BF39-E7BD2ACB7DFF}" type="datetime1">
              <a:rPr lang="it-IT" smtClean="0"/>
              <a:pPr rtl="0"/>
              <a:t>12/12/2022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it-IT" smtClean="0"/>
              <a:pPr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it-IT" dirty="0"/>
              <a:t>Fare clic per modificare gli stili del testo dello schema</a:t>
            </a:r>
          </a:p>
          <a:p>
            <a:pPr lvl="1" rtl="0" eaLnBrk="1" latinLnBrk="0" hangingPunct="1"/>
            <a:r>
              <a:rPr lang="it-IT" dirty="0"/>
              <a:t>Secondo livello</a:t>
            </a:r>
          </a:p>
          <a:p>
            <a:pPr lvl="2" rtl="0" eaLnBrk="1" latinLnBrk="0" hangingPunct="1"/>
            <a:r>
              <a:rPr lang="it-IT" dirty="0"/>
              <a:t>Terzo livello</a:t>
            </a:r>
          </a:p>
          <a:p>
            <a:pPr lvl="3" rtl="0" eaLnBrk="1" latinLnBrk="0" hangingPunct="1"/>
            <a:r>
              <a:rPr lang="it-IT" dirty="0"/>
              <a:t>Quarto livello</a:t>
            </a:r>
          </a:p>
          <a:p>
            <a:pPr lvl="4" rtl="0" eaLnBrk="1" latinLnBrk="0" hangingPunct="1"/>
            <a:r>
              <a:rPr lang="it-IT" dirty="0"/>
              <a:t>Quinto livello</a:t>
            </a:r>
            <a:endParaRPr kumimoji="0"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FF80C7-7254-411E-A4C5-1B9D73524654}" type="datetime1">
              <a:rPr lang="it-IT" smtClean="0"/>
              <a:pPr rtl="0"/>
              <a:t>12/12/2022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it-IT" smtClean="0"/>
              <a:pPr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  <a:p>
            <a:pPr lvl="1" rtl="0" eaLnBrk="1" latinLnBrk="0" hangingPunct="1"/>
            <a:r>
              <a:rPr lang="it-IT"/>
              <a:t>Secondo livello</a:t>
            </a:r>
          </a:p>
          <a:p>
            <a:pPr lvl="2" rtl="0" eaLnBrk="1" latinLnBrk="0" hangingPunct="1"/>
            <a:r>
              <a:rPr lang="it-IT"/>
              <a:t>Terzo livello</a:t>
            </a:r>
          </a:p>
          <a:p>
            <a:pPr lvl="3" rtl="0" eaLnBrk="1" latinLnBrk="0" hangingPunct="1"/>
            <a:r>
              <a:rPr lang="it-IT"/>
              <a:t>Quarto livello</a:t>
            </a:r>
          </a:p>
          <a:p>
            <a:pPr lvl="4" rtl="0" eaLnBrk="1" latinLnBrk="0" hangingPunct="1"/>
            <a:r>
              <a:rPr lang="it-IT"/>
              <a:t>Quinto livello</a:t>
            </a:r>
            <a:endParaRPr kumimoji="0"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B63033-D228-4CE2-8746-E28B1BE870AD}" type="datetime1">
              <a:rPr lang="it-IT" smtClean="0"/>
              <a:pPr rtl="0"/>
              <a:t>12/12/2022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it-IT" smtClean="0"/>
              <a:pPr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kumimoji="0"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C8626E-29B7-474C-870F-627A64362DAD}" type="datetime1">
              <a:rPr lang="it-IT" smtClean="0"/>
              <a:pPr rtl="0"/>
              <a:t>12/12/2022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it-IT" smtClean="0"/>
              <a:pPr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  <a:p>
            <a:pPr lvl="1" rtl="0" eaLnBrk="1" latinLnBrk="0" hangingPunct="1"/>
            <a:r>
              <a:rPr lang="it-IT"/>
              <a:t>Secondo livello</a:t>
            </a:r>
          </a:p>
          <a:p>
            <a:pPr lvl="2" rtl="0" eaLnBrk="1" latinLnBrk="0" hangingPunct="1"/>
            <a:r>
              <a:rPr lang="it-IT"/>
              <a:t>Terzo livello</a:t>
            </a:r>
          </a:p>
          <a:p>
            <a:pPr lvl="3" rtl="0" eaLnBrk="1" latinLnBrk="0" hangingPunct="1"/>
            <a:r>
              <a:rPr lang="it-IT"/>
              <a:t>Quarto livello</a:t>
            </a:r>
          </a:p>
          <a:p>
            <a:pPr lvl="4" rtl="0" eaLnBrk="1" latinLnBrk="0" hangingPunct="1"/>
            <a:r>
              <a:rPr lang="it-IT"/>
              <a:t>Quinto livello</a:t>
            </a:r>
            <a:endParaRPr kumimoji="0"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  <a:p>
            <a:pPr lvl="1" rtl="0" eaLnBrk="1" latinLnBrk="0" hangingPunct="1"/>
            <a:r>
              <a:rPr lang="it-IT"/>
              <a:t>Secondo livello</a:t>
            </a:r>
          </a:p>
          <a:p>
            <a:pPr lvl="2" rtl="0" eaLnBrk="1" latinLnBrk="0" hangingPunct="1"/>
            <a:r>
              <a:rPr lang="it-IT"/>
              <a:t>Terzo livello</a:t>
            </a:r>
          </a:p>
          <a:p>
            <a:pPr lvl="3" rtl="0" eaLnBrk="1" latinLnBrk="0" hangingPunct="1"/>
            <a:r>
              <a:rPr lang="it-IT"/>
              <a:t>Quarto livello</a:t>
            </a:r>
          </a:p>
          <a:p>
            <a:pPr lvl="4" rtl="0" eaLnBrk="1" latinLnBrk="0" hangingPunct="1"/>
            <a:r>
              <a:rPr lang="it-IT"/>
              <a:t>Quinto livello</a:t>
            </a:r>
            <a:endParaRPr kumimoji="0"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7F197F-1844-464C-9A8D-F1E555AB4634}" type="datetime1">
              <a:rPr lang="it-IT" smtClean="0"/>
              <a:pPr rtl="0"/>
              <a:t>12/12/2022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it-IT" smtClean="0"/>
              <a:pPr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  <a:p>
            <a:pPr lvl="1" rtl="0" eaLnBrk="1" latinLnBrk="0" hangingPunct="1"/>
            <a:r>
              <a:rPr lang="it-IT"/>
              <a:t>Secondo livello</a:t>
            </a:r>
          </a:p>
          <a:p>
            <a:pPr lvl="2" rtl="0" eaLnBrk="1" latinLnBrk="0" hangingPunct="1"/>
            <a:r>
              <a:rPr lang="it-IT"/>
              <a:t>Terzo livello</a:t>
            </a:r>
          </a:p>
          <a:p>
            <a:pPr lvl="3" rtl="0" eaLnBrk="1" latinLnBrk="0" hangingPunct="1"/>
            <a:r>
              <a:rPr lang="it-IT"/>
              <a:t>Quarto livello</a:t>
            </a:r>
          </a:p>
          <a:p>
            <a:pPr lvl="4" rtl="0" eaLnBrk="1" latinLnBrk="0" hangingPunct="1"/>
            <a:r>
              <a:rPr lang="it-IT"/>
              <a:t>Quinto livello</a:t>
            </a:r>
            <a:endParaRPr kumimoji="0"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  <a:p>
            <a:pPr lvl="1" rtl="0" eaLnBrk="1" latinLnBrk="0" hangingPunct="1"/>
            <a:r>
              <a:rPr lang="it-IT"/>
              <a:t>Secondo livello</a:t>
            </a:r>
          </a:p>
          <a:p>
            <a:pPr lvl="2" rtl="0" eaLnBrk="1" latinLnBrk="0" hangingPunct="1"/>
            <a:r>
              <a:rPr lang="it-IT"/>
              <a:t>Terzo livello</a:t>
            </a:r>
          </a:p>
          <a:p>
            <a:pPr lvl="3" rtl="0" eaLnBrk="1" latinLnBrk="0" hangingPunct="1"/>
            <a:r>
              <a:rPr lang="it-IT"/>
              <a:t>Quarto livello</a:t>
            </a:r>
          </a:p>
          <a:p>
            <a:pPr lvl="4" rtl="0" eaLnBrk="1" latinLnBrk="0" hangingPunct="1"/>
            <a:r>
              <a:rPr lang="it-IT"/>
              <a:t>Quinto livello</a:t>
            </a:r>
            <a:endParaRPr kumimoji="0" lang="it-IT" dirty="0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F5235C-8912-4B97-9530-FC94A1B4F326}" type="datetime1">
              <a:rPr lang="it-IT" smtClean="0"/>
              <a:pPr rtl="0"/>
              <a:t>12/12/2022</a:t>
            </a:fld>
            <a:endParaRPr lang="it-IT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it-IT" smtClean="0"/>
              <a:pPr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BB59B18B-BBC9-4C3A-8AD4-C457578C78AA}" type="datetime1">
              <a:rPr lang="it-IT" smtClean="0"/>
              <a:pPr rtl="0"/>
              <a:t>12/12/2022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it-IT" smtClean="0"/>
              <a:pPr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6B5E0C-9F8A-49D2-8EB8-86F73AD7015F}" type="datetime1">
              <a:rPr lang="it-IT" smtClean="0"/>
              <a:pPr rtl="0"/>
              <a:t>12/12/2022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it-IT" smtClean="0"/>
              <a:pPr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  <a:p>
            <a:pPr lvl="1" rtl="0" eaLnBrk="1" latinLnBrk="0" hangingPunct="1"/>
            <a:r>
              <a:rPr lang="it-IT"/>
              <a:t>Secondo livello</a:t>
            </a:r>
          </a:p>
          <a:p>
            <a:pPr lvl="2" rtl="0" eaLnBrk="1" latinLnBrk="0" hangingPunct="1"/>
            <a:r>
              <a:rPr lang="it-IT"/>
              <a:t>Terzo livello</a:t>
            </a:r>
          </a:p>
          <a:p>
            <a:pPr lvl="3" rtl="0" eaLnBrk="1" latinLnBrk="0" hangingPunct="1"/>
            <a:r>
              <a:rPr lang="it-IT"/>
              <a:t>Quarto livello</a:t>
            </a:r>
          </a:p>
          <a:p>
            <a:pPr lvl="4" rtl="0" eaLnBrk="1" latinLnBrk="0" hangingPunct="1"/>
            <a:r>
              <a:rPr lang="it-IT"/>
              <a:t>Quinto livello</a:t>
            </a:r>
            <a:endParaRPr kumimoji="0"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0F554B-CDAA-4E7E-B954-9B769FBD8FD2}" type="datetime1">
              <a:rPr lang="it-IT" smtClean="0"/>
              <a:pPr rtl="0"/>
              <a:t>12/12/2022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it-IT" smtClean="0"/>
              <a:pPr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it-IT"/>
              <a:t>Fare clic sull'icona per inserire un'immagine</a:t>
            </a:r>
            <a:endParaRPr kumimoji="0"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5A7090-FD05-4F2D-A978-F97B6598DAA9}" type="datetime1">
              <a:rPr lang="it-IT" smtClean="0"/>
              <a:pPr rtl="0"/>
              <a:t>12/12/2022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it-IT" smtClean="0"/>
              <a:pPr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262044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dirty="0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dirty="0"/>
          </a:p>
        </p:txBody>
      </p:sp>
      <p:sp>
        <p:nvSpPr>
          <p:cNvPr id="30" name="Rettangolo 29"/>
          <p:cNvSpPr/>
          <p:nvPr/>
        </p:nvSpPr>
        <p:spPr>
          <a:xfrm>
            <a:off x="1" y="203502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dirty="0"/>
          </a:p>
        </p:txBody>
      </p:sp>
      <p:sp>
        <p:nvSpPr>
          <p:cNvPr id="31" name="Rettangolo 30"/>
          <p:cNvSpPr/>
          <p:nvPr/>
        </p:nvSpPr>
        <p:spPr>
          <a:xfrm flipV="1">
            <a:off x="7213577" y="255472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dirty="0"/>
          </a:p>
        </p:txBody>
      </p:sp>
      <p:sp>
        <p:nvSpPr>
          <p:cNvPr id="32" name="Rettangolo 31"/>
          <p:cNvSpPr/>
          <p:nvPr/>
        </p:nvSpPr>
        <p:spPr>
          <a:xfrm flipV="1">
            <a:off x="7213601" y="335338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dirty="0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7209785" y="392729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dirty="0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9831528" y="484168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dirty="0"/>
          </a:p>
        </p:txBody>
      </p:sp>
      <p:sp>
        <p:nvSpPr>
          <p:cNvPr id="35" name="Rettangolo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dirty="0"/>
          </a:p>
        </p:txBody>
      </p:sp>
      <p:sp>
        <p:nvSpPr>
          <p:cNvPr id="38" name="Rettangolo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dirty="0"/>
          </a:p>
        </p:txBody>
      </p:sp>
      <p:sp>
        <p:nvSpPr>
          <p:cNvPr id="39" name="Rettangolo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dirty="0"/>
          </a:p>
        </p:txBody>
      </p:sp>
      <p:sp>
        <p:nvSpPr>
          <p:cNvPr id="40" name="Rettangolo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9F0A5FDE-5D5C-499D-BD22-6F7F59261447}" type="datetime1">
              <a:rPr lang="it-IT" smtClean="0"/>
              <a:pPr rtl="0"/>
              <a:t>12/12/2022</a:t>
            </a:fld>
            <a:endParaRPr lang="it-IT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it-IT" smtClean="0"/>
              <a:pPr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hyperlink" Target="http://www.lifesamfix.e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png"/><Relationship Id="rId2" Type="http://schemas.openxmlformats.org/officeDocument/2006/relationships/hyperlink" Target="mailto:xylosandrus@parcocirceio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lifesamfix/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s://www.facebook.com/lifesamfi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9403" y="2132856"/>
            <a:ext cx="10608501" cy="4295328"/>
          </a:xfrm>
        </p:spPr>
        <p:txBody>
          <a:bodyPr>
            <a:noAutofit/>
          </a:bodyPr>
          <a:lstStyle/>
          <a:p>
            <a:pPr algn="l"/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Training package for the prevention of </a:t>
            </a:r>
            <a:r>
              <a:rPr lang="it-IT" sz="2400" b="1" i="1">
                <a:solidFill>
                  <a:schemeClr val="accent2">
                    <a:lumMod val="50000"/>
                  </a:schemeClr>
                </a:solidFill>
              </a:rPr>
              <a:t>Xylosandrus</a:t>
            </a:r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 invasions and the application of early warning, monitoring and rapid response protocols</a:t>
            </a:r>
          </a:p>
          <a:p>
            <a:pPr algn="l">
              <a:spcBef>
                <a:spcPts val="0"/>
              </a:spcBef>
            </a:pPr>
            <a:endParaRPr lang="it-IT" sz="2400" b="1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it-IT" sz="1800" b="1">
                <a:solidFill>
                  <a:schemeClr val="accent2">
                    <a:lumMod val="50000"/>
                  </a:schemeClr>
                </a:solidFill>
              </a:rPr>
              <a:t>Module 1. The biology of </a:t>
            </a:r>
            <a:r>
              <a:rPr lang="it-IT" sz="1800" b="1" i="1">
                <a:solidFill>
                  <a:schemeClr val="accent2">
                    <a:lumMod val="50000"/>
                  </a:schemeClr>
                </a:solidFill>
              </a:rPr>
              <a:t>Xylosandrus crassiusculus </a:t>
            </a:r>
            <a:r>
              <a:rPr lang="it-IT" sz="1800" b="1">
                <a:solidFill>
                  <a:schemeClr val="accent2">
                    <a:lumMod val="50000"/>
                  </a:schemeClr>
                </a:solidFill>
              </a:rPr>
              <a:t>and </a:t>
            </a:r>
            <a:r>
              <a:rPr lang="it-IT" sz="1800" b="1" i="1">
                <a:solidFill>
                  <a:schemeClr val="accent2">
                    <a:lumMod val="50000"/>
                  </a:schemeClr>
                </a:solidFill>
              </a:rPr>
              <a:t>Xylosandrus compactus</a:t>
            </a:r>
          </a:p>
          <a:p>
            <a:pPr algn="l"/>
            <a:r>
              <a:rPr lang="en-US" sz="1800" b="1">
                <a:solidFill>
                  <a:schemeClr val="accent2">
                    <a:lumMod val="50000"/>
                  </a:schemeClr>
                </a:solidFill>
              </a:rPr>
              <a:t>Module 2. </a:t>
            </a:r>
            <a:r>
              <a:rPr lang="en-US" sz="1800" b="1" i="1">
                <a:solidFill>
                  <a:schemeClr val="accent2">
                    <a:lumMod val="50000"/>
                  </a:schemeClr>
                </a:solidFill>
              </a:rPr>
              <a:t>Xylosandrus</a:t>
            </a:r>
            <a:r>
              <a:rPr lang="en-US" sz="1800" b="1">
                <a:solidFill>
                  <a:schemeClr val="accent2">
                    <a:lumMod val="50000"/>
                  </a:schemeClr>
                </a:solidFill>
              </a:rPr>
              <a:t> and associated fungi</a:t>
            </a:r>
          </a:p>
          <a:p>
            <a:pPr algn="l"/>
            <a:r>
              <a:rPr lang="it-IT" sz="1800" b="1">
                <a:solidFill>
                  <a:schemeClr val="accent2">
                    <a:lumMod val="50000"/>
                  </a:schemeClr>
                </a:solidFill>
              </a:rPr>
              <a:t>Module 3. Invasion history and pathways</a:t>
            </a:r>
          </a:p>
          <a:p>
            <a:pPr algn="l"/>
            <a:r>
              <a:rPr lang="it-IT" sz="1800" b="1">
                <a:solidFill>
                  <a:schemeClr val="accent2">
                    <a:lumMod val="50000"/>
                  </a:schemeClr>
                </a:solidFill>
              </a:rPr>
              <a:t>Module 4. Prevention: reducing vulnerability through forest interventions</a:t>
            </a:r>
          </a:p>
          <a:p>
            <a:pPr algn="l"/>
            <a:r>
              <a:rPr lang="it-IT" sz="1800" b="1">
                <a:solidFill>
                  <a:schemeClr val="accent2">
                    <a:lumMod val="75000"/>
                  </a:schemeClr>
                </a:solidFill>
              </a:rPr>
              <a:t>Module 5. Early warning and monitoring</a:t>
            </a:r>
          </a:p>
          <a:p>
            <a:pPr algn="l"/>
            <a:r>
              <a:rPr lang="it-IT" sz="1800" b="1">
                <a:solidFill>
                  <a:schemeClr val="accent2">
                    <a:lumMod val="50000"/>
                  </a:schemeClr>
                </a:solidFill>
              </a:rPr>
              <a:t>Module 6. Containment</a:t>
            </a:r>
          </a:p>
          <a:p>
            <a:pPr algn="l"/>
            <a:r>
              <a:rPr lang="it-IT" sz="1800" b="1">
                <a:solidFill>
                  <a:schemeClr val="accent2">
                    <a:lumMod val="50000"/>
                  </a:schemeClr>
                </a:solidFill>
              </a:rPr>
              <a:t>Module 7. Supporting technologies: smart traps and app</a:t>
            </a:r>
          </a:p>
          <a:p>
            <a:pPr algn="r"/>
            <a:r>
              <a:rPr lang="it-IT" sz="1600">
                <a:solidFill>
                  <a:schemeClr val="accent2">
                    <a:lumMod val="50000"/>
                  </a:schemeClr>
                </a:solidFill>
              </a:rPr>
              <a:t>June 2022</a:t>
            </a:r>
          </a:p>
          <a:p>
            <a:pPr algn="l"/>
            <a:endParaRPr lang="it-IT" b="1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it-IT" sz="2400" b="1">
              <a:solidFill>
                <a:schemeClr val="accent6">
                  <a:lumMod val="50000"/>
                </a:schemeClr>
              </a:solidFill>
            </a:endParaRPr>
          </a:p>
          <a:p>
            <a:endParaRPr lang="it-IT" sz="2000" b="1">
              <a:solidFill>
                <a:schemeClr val="accent6">
                  <a:lumMod val="50000"/>
                </a:schemeClr>
              </a:solidFill>
            </a:endParaRPr>
          </a:p>
          <a:p>
            <a:endParaRPr lang="it-IT" b="1">
              <a:solidFill>
                <a:srgbClr val="FF0000"/>
              </a:solidFill>
            </a:endParaRPr>
          </a:p>
          <a:p>
            <a:endParaRPr lang="it-IT" b="1">
              <a:solidFill>
                <a:srgbClr val="FF0000"/>
              </a:solidFill>
            </a:endParaRPr>
          </a:p>
        </p:txBody>
      </p:sp>
      <p:pic>
        <p:nvPicPr>
          <p:cNvPr id="8" name="Google Shape;115;p13"/>
          <p:cNvPicPr preferRelativeResize="0">
            <a:picLocks noChangeAspect="1"/>
          </p:cNvPicPr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7329" y="44625"/>
            <a:ext cx="4726076" cy="179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6;p13"/>
          <p:cNvPicPr preferRelativeResize="0">
            <a:picLocks noChangeAspect="1"/>
          </p:cNvPicPr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449421" y="28824"/>
            <a:ext cx="3695252" cy="109592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/>
          <p:cNvSpPr/>
          <p:nvPr/>
        </p:nvSpPr>
        <p:spPr>
          <a:xfrm>
            <a:off x="660076" y="5445631"/>
            <a:ext cx="10491333" cy="413518"/>
          </a:xfrm>
          <a:prstGeom prst="rect">
            <a:avLst/>
          </a:prstGeom>
          <a:noFill/>
          <a:ln>
            <a:solidFill>
              <a:srgbClr val="996633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996633"/>
                </a:solidFill>
              </a:ln>
              <a:noFill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27990" y="4508008"/>
            <a:ext cx="10460271" cy="390222"/>
          </a:xfrm>
          <a:prstGeom prst="rect">
            <a:avLst/>
          </a:prstGeom>
          <a:noFill/>
          <a:ln w="28575">
            <a:solidFill>
              <a:srgbClr val="99663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69130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71314" y="232132"/>
            <a:ext cx="754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Early warning and monitoring 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DEB68D2D-D9BF-BDBF-A7C2-862AB2B7B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595" y="1149878"/>
            <a:ext cx="7735558" cy="4967725"/>
          </a:xfrm>
        </p:spPr>
        <p:txBody>
          <a:bodyPr rtlCol="0">
            <a:normAutofit/>
          </a:bodyPr>
          <a:lstStyle/>
          <a:p>
            <a:pPr marL="109728" indent="0">
              <a:buNone/>
            </a:pPr>
            <a:r>
              <a:rPr lang="en-GB" sz="3600" dirty="0">
                <a:solidFill>
                  <a:schemeClr val="tx1"/>
                </a:solidFill>
                <a:sym typeface="Wingdings" panose="05000000000000000000" pitchFamily="2" charset="2"/>
              </a:rPr>
              <a:t>2. Monitoring</a:t>
            </a:r>
          </a:p>
          <a:p>
            <a:pPr marL="109728" indent="0">
              <a:buNone/>
            </a:pPr>
            <a:endParaRPr lang="en-GB" sz="36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566928" indent="-457200">
              <a:buFont typeface="+mj-lt"/>
              <a:buAutoNum type="alphaLcPeriod"/>
            </a:pPr>
            <a:r>
              <a:rPr lang="en-GB" sz="3200" i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Determination Xylosandrus best traps</a:t>
            </a:r>
          </a:p>
          <a:p>
            <a:pPr marL="566928" indent="-457200">
              <a:buFont typeface="+mj-lt"/>
              <a:buAutoNum type="alphaLcPeriod"/>
            </a:pPr>
            <a:r>
              <a:rPr lang="en-GB" sz="3200" i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Determination Xylosandrus lures</a:t>
            </a:r>
          </a:p>
          <a:p>
            <a:pPr marL="566928" indent="-457200">
              <a:buFont typeface="+mj-lt"/>
              <a:buAutoNum type="alphaLcPeriod"/>
            </a:pPr>
            <a:r>
              <a:rPr lang="en-GB" sz="3200" i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Determination of best distance for traps 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(monitoring and control)</a:t>
            </a:r>
          </a:p>
          <a:p>
            <a:pPr marL="566928" indent="-457200">
              <a:buFont typeface="+mj-lt"/>
              <a:buAutoNum type="alphaLcPeriod"/>
            </a:pPr>
            <a:r>
              <a:rPr lang="en-GB" sz="3200" i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Monitoring methodology</a:t>
            </a:r>
          </a:p>
          <a:p>
            <a:pPr marL="109728" indent="0">
              <a:buNone/>
            </a:pPr>
            <a:endParaRPr lang="en-GB" sz="2400" i="1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109728" indent="0">
              <a:buNone/>
            </a:pP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32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436"/>
    </mc:Choice>
    <mc:Fallback xmlns="">
      <p:transition advTm="3443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71314" y="232132"/>
            <a:ext cx="754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Early warning and monitoring </a:t>
            </a:r>
            <a:endParaRPr lang="fr-FR" sz="1000" dirty="0">
              <a:solidFill>
                <a:srgbClr val="FF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030D59C-FF05-F47B-F172-B9C341ACA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2" y="1048636"/>
            <a:ext cx="3665634" cy="550395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C80418A-4042-F754-EDF7-960EBC417E0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82635" y="1086522"/>
            <a:ext cx="2599258" cy="5208914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7DD70E7F-264A-D03B-FCA9-EBBD5B43E994}"/>
              </a:ext>
            </a:extLst>
          </p:cNvPr>
          <p:cNvSpPr/>
          <p:nvPr/>
        </p:nvSpPr>
        <p:spPr>
          <a:xfrm>
            <a:off x="4993189" y="2459504"/>
            <a:ext cx="4353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/>
              <a:t> Captures </a:t>
            </a:r>
            <a:r>
              <a:rPr lang="en-US" sz="2400" dirty="0"/>
              <a:t>by multifunnel traps not significantly different from those by </a:t>
            </a:r>
            <a:r>
              <a:rPr lang="en-US" sz="2400"/>
              <a:t>CrossVane traps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/>
              <a:t> Use </a:t>
            </a:r>
            <a:r>
              <a:rPr lang="en-US" sz="2400" dirty="0"/>
              <a:t>of multifunnel more easy</a:t>
            </a:r>
            <a:endParaRPr lang="fr-FR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59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436"/>
    </mc:Choice>
    <mc:Fallback xmlns="">
      <p:transition advTm="3443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71314" y="232132"/>
            <a:ext cx="754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Early warning and monitoring </a:t>
            </a:r>
            <a:endParaRPr lang="fr-FR" sz="1000" dirty="0">
              <a:solidFill>
                <a:srgbClr val="FF0000"/>
              </a:solidFill>
            </a:endParaRPr>
          </a:p>
        </p:txBody>
      </p:sp>
      <p:pic>
        <p:nvPicPr>
          <p:cNvPr id="4" name="Picture 2" descr="couleur 2020">
            <a:extLst>
              <a:ext uri="{FF2B5EF4-FFF2-40B4-BE49-F238E27FC236}">
                <a16:creationId xmlns:a16="http://schemas.microsoft.com/office/drawing/2014/main" id="{EF010EE5-3875-021E-F666-F50AD8120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4" y="944774"/>
            <a:ext cx="8741413" cy="568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3">
            <a:extLst>
              <a:ext uri="{FF2B5EF4-FFF2-40B4-BE49-F238E27FC236}">
                <a16:creationId xmlns:a16="http://schemas.microsoft.com/office/drawing/2014/main" id="{ECAC0C92-17CF-D272-BC1D-078EF20CB33A}"/>
              </a:ext>
            </a:extLst>
          </p:cNvPr>
          <p:cNvGrpSpPr/>
          <p:nvPr/>
        </p:nvGrpSpPr>
        <p:grpSpPr>
          <a:xfrm>
            <a:off x="6096000" y="4679576"/>
            <a:ext cx="5909534" cy="1770759"/>
            <a:chOff x="341806" y="1412772"/>
            <a:chExt cx="8317875" cy="3240002"/>
          </a:xfrm>
        </p:grpSpPr>
        <p:grpSp>
          <p:nvGrpSpPr>
            <p:cNvPr id="6" name="Groupe 4">
              <a:extLst>
                <a:ext uri="{FF2B5EF4-FFF2-40B4-BE49-F238E27FC236}">
                  <a16:creationId xmlns:a16="http://schemas.microsoft.com/office/drawing/2014/main" id="{1EB701EB-427C-1E68-7F97-AAFE9BB476E6}"/>
                </a:ext>
              </a:extLst>
            </p:cNvPr>
            <p:cNvGrpSpPr/>
            <p:nvPr/>
          </p:nvGrpSpPr>
          <p:grpSpPr>
            <a:xfrm>
              <a:off x="341806" y="1412774"/>
              <a:ext cx="5311400" cy="3240000"/>
              <a:chOff x="-915797" y="3563839"/>
              <a:chExt cx="3709238" cy="2744626"/>
            </a:xfrm>
          </p:grpSpPr>
          <p:pic>
            <p:nvPicPr>
              <p:cNvPr id="9" name="Image 7">
                <a:extLst>
                  <a:ext uri="{FF2B5EF4-FFF2-40B4-BE49-F238E27FC236}">
                    <a16:creationId xmlns:a16="http://schemas.microsoft.com/office/drawing/2014/main" id="{22CECE77-C0DB-7018-12C6-50CA6EA79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15797" y="3563840"/>
                <a:ext cx="1234418" cy="2744625"/>
              </a:xfrm>
              <a:prstGeom prst="rect">
                <a:avLst/>
              </a:prstGeom>
            </p:spPr>
          </p:pic>
          <p:pic>
            <p:nvPicPr>
              <p:cNvPr id="10" name="Image 8">
                <a:extLst>
                  <a:ext uri="{FF2B5EF4-FFF2-40B4-BE49-F238E27FC236}">
                    <a16:creationId xmlns:a16="http://schemas.microsoft.com/office/drawing/2014/main" id="{1F1D4070-2B89-1239-8C4E-DFDD0A424A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621" y="3563840"/>
                <a:ext cx="1331456" cy="2744625"/>
              </a:xfrm>
              <a:prstGeom prst="rect">
                <a:avLst/>
              </a:prstGeom>
            </p:spPr>
          </p:pic>
          <p:pic>
            <p:nvPicPr>
              <p:cNvPr id="11" name="Image 9">
                <a:extLst>
                  <a:ext uri="{FF2B5EF4-FFF2-40B4-BE49-F238E27FC236}">
                    <a16:creationId xmlns:a16="http://schemas.microsoft.com/office/drawing/2014/main" id="{09CF3996-7FE7-9A3B-AA41-823C5C2B91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19"/>
              <a:stretch/>
            </p:blipFill>
            <p:spPr>
              <a:xfrm>
                <a:off x="1498996" y="3563839"/>
                <a:ext cx="1294445" cy="2744625"/>
              </a:xfrm>
              <a:prstGeom prst="rect">
                <a:avLst/>
              </a:prstGeom>
            </p:spPr>
          </p:pic>
        </p:grpSp>
        <p:pic>
          <p:nvPicPr>
            <p:cNvPr id="7" name="Image 5">
              <a:extLst>
                <a:ext uri="{FF2B5EF4-FFF2-40B4-BE49-F238E27FC236}">
                  <a16:creationId xmlns:a16="http://schemas.microsoft.com/office/drawing/2014/main" id="{40AF4172-ECF0-356E-62CC-8DEC063F5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542" y="1412773"/>
              <a:ext cx="1843060" cy="3240000"/>
            </a:xfrm>
            <a:prstGeom prst="rect">
              <a:avLst/>
            </a:prstGeom>
          </p:spPr>
        </p:pic>
        <p:pic>
          <p:nvPicPr>
            <p:cNvPr id="8" name="Image 6">
              <a:extLst>
                <a:ext uri="{FF2B5EF4-FFF2-40B4-BE49-F238E27FC236}">
                  <a16:creationId xmlns:a16="http://schemas.microsoft.com/office/drawing/2014/main" id="{ED968396-A517-6BF8-FA4B-BB5ED2DF1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50" t="19551" r="32676" b="46850"/>
            <a:stretch/>
          </p:blipFill>
          <p:spPr>
            <a:xfrm>
              <a:off x="7343431" y="1412772"/>
              <a:ext cx="1316250" cy="3240000"/>
            </a:xfrm>
            <a:prstGeom prst="rect">
              <a:avLst/>
            </a:prstGeom>
          </p:spPr>
        </p:pic>
      </p:grpSp>
      <p:sp>
        <p:nvSpPr>
          <p:cNvPr id="3" name="Titre 1">
            <a:extLst>
              <a:ext uri="{FF2B5EF4-FFF2-40B4-BE49-F238E27FC236}">
                <a16:creationId xmlns:a16="http://schemas.microsoft.com/office/drawing/2014/main" id="{4F521357-3AE9-9462-DB13-D5F45291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327" y="3353278"/>
            <a:ext cx="7886700" cy="43204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>
                <a:solidFill>
                  <a:schemeClr val="tx1"/>
                </a:solidFill>
                <a:latin typeface="+mn-lt"/>
              </a:rPr>
              <a:t>Black traps give the best result</a:t>
            </a:r>
            <a:endParaRPr lang="fr-FR" sz="3200" b="1" dirty="0">
              <a:solidFill>
                <a:schemeClr val="tx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65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436"/>
    </mc:Choice>
    <mc:Fallback xmlns="">
      <p:transition advTm="3443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71314" y="232132"/>
            <a:ext cx="754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Early warning and monitoring 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6569B089-EF61-5986-E6EE-1C7510355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63" y="1331564"/>
            <a:ext cx="1184045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Based on literature, the </a:t>
            </a:r>
            <a:r>
              <a:rPr lang="en-US" sz="2400">
                <a:solidFill>
                  <a:schemeClr val="tx1"/>
                </a:solidFill>
              </a:rPr>
              <a:t>following 8 new lure blends </a:t>
            </a:r>
            <a:r>
              <a:rPr lang="en-US" sz="2400" dirty="0">
                <a:solidFill>
                  <a:schemeClr val="tx1"/>
                </a:solidFill>
              </a:rPr>
              <a:t>were used, in single bait or in different combinations, with </a:t>
            </a:r>
            <a:r>
              <a:rPr lang="en-US" sz="2400">
                <a:solidFill>
                  <a:schemeClr val="tx1"/>
                </a:solidFill>
              </a:rPr>
              <a:t>the 2018 </a:t>
            </a:r>
            <a:r>
              <a:rPr lang="en-US" sz="2400" dirty="0">
                <a:solidFill>
                  <a:schemeClr val="tx1"/>
                </a:solidFill>
              </a:rPr>
              <a:t>lure as a control</a:t>
            </a:r>
          </a:p>
          <a:p>
            <a:pPr marL="450850" indent="134938"/>
            <a:r>
              <a:rPr lang="en-US" sz="2400" dirty="0" err="1">
                <a:solidFill>
                  <a:schemeClr val="tx1"/>
                </a:solidFill>
              </a:rPr>
              <a:t>quercivorol</a:t>
            </a:r>
            <a:r>
              <a:rPr lang="en-US" sz="2400" dirty="0">
                <a:solidFill>
                  <a:schemeClr val="tx1"/>
                </a:solidFill>
              </a:rPr>
              <a:t> (1 ml- high dose)</a:t>
            </a:r>
          </a:p>
          <a:p>
            <a:pPr marL="450850" indent="134938"/>
            <a:r>
              <a:rPr lang="en-US" sz="2400" dirty="0">
                <a:solidFill>
                  <a:schemeClr val="tx1"/>
                </a:solidFill>
              </a:rPr>
              <a:t>α-copaene (2 ml)</a:t>
            </a:r>
          </a:p>
          <a:p>
            <a:pPr marL="450850" indent="134938"/>
            <a:r>
              <a:rPr lang="en-US" sz="2400" dirty="0" err="1">
                <a:solidFill>
                  <a:schemeClr val="tx1"/>
                </a:solidFill>
              </a:rPr>
              <a:t>quercivorol</a:t>
            </a:r>
            <a:r>
              <a:rPr lang="en-US" sz="2400" dirty="0">
                <a:solidFill>
                  <a:schemeClr val="tx1"/>
                </a:solidFill>
              </a:rPr>
              <a:t> (1ml) + α-</a:t>
            </a:r>
            <a:r>
              <a:rPr lang="en-US" sz="2400" dirty="0" err="1">
                <a:solidFill>
                  <a:schemeClr val="tx1"/>
                </a:solidFill>
              </a:rPr>
              <a:t>copaene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2ml)</a:t>
            </a:r>
          </a:p>
          <a:p>
            <a:pPr marL="450850" indent="134938"/>
            <a:r>
              <a:rPr lang="en-US" sz="2400" b="1" dirty="0" err="1">
                <a:solidFill>
                  <a:srgbClr val="00B050"/>
                </a:solidFill>
              </a:rPr>
              <a:t>quercivorol</a:t>
            </a:r>
            <a:r>
              <a:rPr lang="en-US" sz="2400" b="1" dirty="0">
                <a:solidFill>
                  <a:srgbClr val="00B050"/>
                </a:solidFill>
              </a:rPr>
              <a:t> (1ml) + α-</a:t>
            </a:r>
            <a:r>
              <a:rPr lang="en-US" sz="2400" b="1" dirty="0" err="1">
                <a:solidFill>
                  <a:srgbClr val="00B050"/>
                </a:solidFill>
              </a:rPr>
              <a:t>copaene</a:t>
            </a:r>
            <a:r>
              <a:rPr lang="en-US" sz="2400" b="1" dirty="0">
                <a:solidFill>
                  <a:srgbClr val="00B050"/>
                </a:solidFill>
              </a:rPr>
              <a:t> (2 ml)+ Ethanol +  (-) α-</a:t>
            </a:r>
            <a:r>
              <a:rPr lang="en-US" sz="2400" b="1" dirty="0" err="1">
                <a:solidFill>
                  <a:srgbClr val="00B050"/>
                </a:solidFill>
              </a:rPr>
              <a:t>pinene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</a:p>
          <a:p>
            <a:pPr marL="450850" indent="134938"/>
            <a:r>
              <a:rPr lang="en-US" sz="2400" dirty="0" err="1">
                <a:solidFill>
                  <a:schemeClr val="tx1"/>
                </a:solidFill>
              </a:rPr>
              <a:t>quercivorol</a:t>
            </a:r>
            <a:r>
              <a:rPr lang="en-US" sz="2400" dirty="0">
                <a:solidFill>
                  <a:schemeClr val="tx1"/>
                </a:solidFill>
              </a:rPr>
              <a:t> + Ethanol (UHR bag) + (-) α-</a:t>
            </a:r>
            <a:r>
              <a:rPr lang="en-US" sz="2400" dirty="0" err="1">
                <a:solidFill>
                  <a:schemeClr val="tx1"/>
                </a:solidFill>
              </a:rPr>
              <a:t>pinene</a:t>
            </a:r>
            <a:r>
              <a:rPr lang="en-US" sz="2400" dirty="0">
                <a:solidFill>
                  <a:schemeClr val="tx1"/>
                </a:solidFill>
              </a:rPr>
              <a:t> (2ml)</a:t>
            </a:r>
          </a:p>
          <a:p>
            <a:pPr marL="450850" indent="134938"/>
            <a:r>
              <a:rPr lang="en-US" sz="2400" dirty="0">
                <a:solidFill>
                  <a:schemeClr val="tx1"/>
                </a:solidFill>
              </a:rPr>
              <a:t>α-</a:t>
            </a:r>
            <a:r>
              <a:rPr lang="en-US" sz="2400" dirty="0" err="1">
                <a:solidFill>
                  <a:schemeClr val="tx1"/>
                </a:solidFill>
              </a:rPr>
              <a:t>copaene</a:t>
            </a:r>
            <a:r>
              <a:rPr lang="en-US" sz="2400" dirty="0">
                <a:solidFill>
                  <a:schemeClr val="tx1"/>
                </a:solidFill>
              </a:rPr>
              <a:t> + Ethanol (UHR bag) + (-) α-</a:t>
            </a:r>
            <a:r>
              <a:rPr lang="en-US" sz="2400" dirty="0" err="1">
                <a:solidFill>
                  <a:schemeClr val="tx1"/>
                </a:solidFill>
              </a:rPr>
              <a:t>pinene</a:t>
            </a:r>
            <a:r>
              <a:rPr lang="en-US" sz="2400" dirty="0">
                <a:solidFill>
                  <a:schemeClr val="tx1"/>
                </a:solidFill>
              </a:rPr>
              <a:t> (2ml)</a:t>
            </a:r>
          </a:p>
          <a:p>
            <a:pPr marL="450850" indent="134938"/>
            <a:r>
              <a:rPr lang="en-US" sz="2400" dirty="0">
                <a:solidFill>
                  <a:schemeClr val="tx1"/>
                </a:solidFill>
              </a:rPr>
              <a:t>Ethanol (UHR bag) +(</a:t>
            </a:r>
            <a:r>
              <a:rPr lang="en-US" sz="2400" i="1" dirty="0">
                <a:solidFill>
                  <a:schemeClr val="tx1"/>
                </a:solidFill>
              </a:rPr>
              <a:t>E</a:t>
            </a:r>
            <a:r>
              <a:rPr lang="en-US" sz="2400" dirty="0">
                <a:solidFill>
                  <a:schemeClr val="tx1"/>
                </a:solidFill>
              </a:rPr>
              <a:t>)-(±)-</a:t>
            </a:r>
            <a:r>
              <a:rPr lang="en-US" sz="2400" dirty="0" err="1">
                <a:solidFill>
                  <a:schemeClr val="tx1"/>
                </a:solidFill>
              </a:rPr>
              <a:t>conophthorin</a:t>
            </a:r>
            <a:endParaRPr lang="en-US" sz="2400" dirty="0">
              <a:solidFill>
                <a:schemeClr val="tx1"/>
              </a:solidFill>
            </a:endParaRPr>
          </a:p>
          <a:p>
            <a:pPr marL="450850" indent="134938"/>
            <a:r>
              <a:rPr lang="en-US" sz="2400" dirty="0">
                <a:solidFill>
                  <a:schemeClr val="tx1"/>
                </a:solidFill>
              </a:rPr>
              <a:t>Ethanol (UHR bag) + (-) α-pinene (2ml)</a:t>
            </a:r>
          </a:p>
          <a:p>
            <a:pPr marL="450850" indent="134938"/>
            <a:r>
              <a:rPr lang="en-US" sz="2400" i="1">
                <a:solidFill>
                  <a:srgbClr val="FF0000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Control: 8-pheromones generic blend used in 2018 + (-) α-pinene + Ethanol</a:t>
            </a:r>
          </a:p>
          <a:p>
            <a:pPr marL="450850" indent="134938"/>
            <a:endParaRPr lang="en-US" sz="2400" i="1" dirty="0">
              <a:solidFill>
                <a:schemeClr val="tx1"/>
              </a:solidFill>
            </a:endParaRPr>
          </a:p>
          <a:p>
            <a:pPr algn="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AE5A41-13E7-F98C-3CCF-4A07D7B37DF5}"/>
              </a:ext>
            </a:extLst>
          </p:cNvPr>
          <p:cNvSpPr txBox="1"/>
          <p:nvPr/>
        </p:nvSpPr>
        <p:spPr>
          <a:xfrm>
            <a:off x="3480098" y="781848"/>
            <a:ext cx="609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Test of the </a:t>
            </a:r>
            <a:r>
              <a:rPr lang="en-US" sz="1800" b="1">
                <a:solidFill>
                  <a:schemeClr val="tx1"/>
                </a:solidFill>
                <a:latin typeface="+mn-lt"/>
              </a:rPr>
              <a:t>effect of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different blends of lures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9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436"/>
    </mc:Choice>
    <mc:Fallback xmlns="">
      <p:transition advTm="3443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71314" y="232132"/>
            <a:ext cx="754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Early warning and monitoring 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F7B9F83-E056-9C3A-E4F3-AF0153351701}"/>
              </a:ext>
            </a:extLst>
          </p:cNvPr>
          <p:cNvSpPr txBox="1">
            <a:spLocks/>
          </p:cNvSpPr>
          <p:nvPr/>
        </p:nvSpPr>
        <p:spPr>
          <a:xfrm>
            <a:off x="279218" y="1230195"/>
            <a:ext cx="6936921" cy="3752510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Black multifunnel traps with wired-meshed bottom and insecticide net (alpha-cypermethrin BASF </a:t>
            </a:r>
            <a:r>
              <a:rPr lang="en-US" sz="2400" dirty="0" err="1">
                <a:solidFill>
                  <a:schemeClr val="tx1"/>
                </a:solidFill>
              </a:rPr>
              <a:t>Pflanzenschutz</a:t>
            </a:r>
            <a:r>
              <a:rPr lang="en-US" sz="2400" dirty="0">
                <a:solidFill>
                  <a:schemeClr val="tx1"/>
                </a:solidFill>
              </a:rPr>
              <a:t> Deutschland, Germany)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Test in blocks with the 9 randomized lures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4 blocks per site= 36 traps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Compound on dental cotton enclosed in polyethylene bags (except Ethanol UHR bag)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Compounds and insecticides changed every 3 weeks (except Ethanol UHR bag: 60 days)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Clockwise rotation of lures in each block at each change</a:t>
            </a:r>
          </a:p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chemeClr val="tx1"/>
                </a:solidFill>
              </a:rPr>
              <a:t>Tests started in March until October, in Circeo National Park (IT) and in Antibes (FR)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0D3F7B78-E75E-1683-A47D-E7B6B69570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50" y="2807746"/>
            <a:ext cx="2770327" cy="2078479"/>
          </a:xfrm>
          <a:prstGeom prst="rect">
            <a:avLst/>
          </a:prstGeom>
        </p:spPr>
      </p:pic>
      <p:pic>
        <p:nvPicPr>
          <p:cNvPr id="8" name="Image 4">
            <a:extLst>
              <a:ext uri="{FF2B5EF4-FFF2-40B4-BE49-F238E27FC236}">
                <a16:creationId xmlns:a16="http://schemas.microsoft.com/office/drawing/2014/main" id="{650730CE-F913-DE94-14A5-9488BE083A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6" t="-317" r="43968" b="317"/>
          <a:stretch/>
        </p:blipFill>
        <p:spPr>
          <a:xfrm>
            <a:off x="10031877" y="849854"/>
            <a:ext cx="2070860" cy="580701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DAE5A41-13E7-F98C-3CCF-4A07D7B37DF5}"/>
              </a:ext>
            </a:extLst>
          </p:cNvPr>
          <p:cNvSpPr txBox="1"/>
          <p:nvPr/>
        </p:nvSpPr>
        <p:spPr>
          <a:xfrm>
            <a:off x="2381213" y="722492"/>
            <a:ext cx="609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latin typeface="+mn-lt"/>
              </a:rPr>
              <a:t>How did we test them?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42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436"/>
    </mc:Choice>
    <mc:Fallback xmlns="">
      <p:transition advTm="3443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data 1">
            <a:extLst>
              <a:ext uri="{FF2B5EF4-FFF2-40B4-BE49-F238E27FC236}">
                <a16:creationId xmlns:a16="http://schemas.microsoft.com/office/drawing/2014/main" id="{4A0FA7EA-31D2-B04B-87E4-0ACC5EF4AA3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it-IT" altLang="it-IT">
                <a:solidFill>
                  <a:srgbClr val="FFFFFF"/>
                </a:solidFill>
              </a:rPr>
              <a:t>17/01/19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8DA6904C-E03D-5677-7166-E79A32C6446B}"/>
              </a:ext>
            </a:extLst>
          </p:cNvPr>
          <p:cNvGrpSpPr/>
          <p:nvPr/>
        </p:nvGrpSpPr>
        <p:grpSpPr>
          <a:xfrm>
            <a:off x="311462" y="753035"/>
            <a:ext cx="10908764" cy="5766099"/>
            <a:chOff x="311462" y="753035"/>
            <a:chExt cx="8700239" cy="5440141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A141A563-CE32-8D57-F2D8-263EF3FD8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62" y="1281305"/>
              <a:ext cx="5784538" cy="4911871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BB695064-37BD-AD57-2CB6-A1B2948C5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355462"/>
              <a:ext cx="2915701" cy="4625789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FA90F8AE-68C6-47E6-4048-06DD011B63A4}"/>
                </a:ext>
              </a:extLst>
            </p:cNvPr>
            <p:cNvSpPr txBox="1"/>
            <p:nvPr/>
          </p:nvSpPr>
          <p:spPr>
            <a:xfrm>
              <a:off x="3485478" y="753035"/>
              <a:ext cx="2334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X. </a:t>
              </a:r>
              <a:r>
                <a:rPr lang="it-IT" dirty="0" err="1"/>
                <a:t>compactus</a:t>
              </a:r>
              <a:endParaRPr lang="it-IT" dirty="0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E9335CF-3926-AE77-9C82-ECD7DA25EEC4}"/>
                </a:ext>
              </a:extLst>
            </p:cNvPr>
            <p:cNvSpPr txBox="1"/>
            <p:nvPr/>
          </p:nvSpPr>
          <p:spPr>
            <a:xfrm>
              <a:off x="6542443" y="764386"/>
              <a:ext cx="2334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X. </a:t>
              </a:r>
              <a:r>
                <a:rPr lang="it-IT" dirty="0" err="1"/>
                <a:t>crassiusculus</a:t>
              </a:r>
              <a:endParaRPr lang="it-IT" dirty="0"/>
            </a:p>
          </p:txBody>
        </p:sp>
      </p:grpSp>
      <p:sp>
        <p:nvSpPr>
          <p:cNvPr id="13" name="Ovale 12"/>
          <p:cNvSpPr/>
          <p:nvPr/>
        </p:nvSpPr>
        <p:spPr>
          <a:xfrm>
            <a:off x="659757" y="3975904"/>
            <a:ext cx="3680749" cy="445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4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71314" y="232132"/>
            <a:ext cx="754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Early warning and monitoring </a:t>
            </a:r>
            <a:endParaRPr lang="fr-FR" sz="1000" dirty="0">
              <a:solidFill>
                <a:srgbClr val="FF0000"/>
              </a:solidFill>
            </a:endParaRPr>
          </a:p>
        </p:txBody>
      </p:sp>
      <p:grpSp>
        <p:nvGrpSpPr>
          <p:cNvPr id="3" name="Groupe 35">
            <a:extLst>
              <a:ext uri="{FF2B5EF4-FFF2-40B4-BE49-F238E27FC236}">
                <a16:creationId xmlns:a16="http://schemas.microsoft.com/office/drawing/2014/main" id="{C7D99CE4-45FA-25F2-B201-D79D69488A72}"/>
              </a:ext>
            </a:extLst>
          </p:cNvPr>
          <p:cNvGrpSpPr>
            <a:grpSpLocks noChangeAspect="1"/>
          </p:cNvGrpSpPr>
          <p:nvPr/>
        </p:nvGrpSpPr>
        <p:grpSpPr>
          <a:xfrm>
            <a:off x="1614920" y="2140974"/>
            <a:ext cx="8747427" cy="2196123"/>
            <a:chOff x="383081" y="4645965"/>
            <a:chExt cx="8482050" cy="2129497"/>
          </a:xfrm>
        </p:grpSpPr>
        <p:sp>
          <p:nvSpPr>
            <p:cNvPr id="4" name="Ellipse 26">
              <a:extLst>
                <a:ext uri="{FF2B5EF4-FFF2-40B4-BE49-F238E27FC236}">
                  <a16:creationId xmlns:a16="http://schemas.microsoft.com/office/drawing/2014/main" id="{BF7B899E-2F66-0623-2CA2-073D4515DFFF}"/>
                </a:ext>
              </a:extLst>
            </p:cNvPr>
            <p:cNvSpPr/>
            <p:nvPr/>
          </p:nvSpPr>
          <p:spPr>
            <a:xfrm>
              <a:off x="1348968" y="4645965"/>
              <a:ext cx="1440000" cy="14400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5" name="Ellipse 27">
              <a:extLst>
                <a:ext uri="{FF2B5EF4-FFF2-40B4-BE49-F238E27FC236}">
                  <a16:creationId xmlns:a16="http://schemas.microsoft.com/office/drawing/2014/main" id="{8FD6546C-5B0C-1F45-85C3-A19ACAF4A832}"/>
                </a:ext>
              </a:extLst>
            </p:cNvPr>
            <p:cNvSpPr/>
            <p:nvPr/>
          </p:nvSpPr>
          <p:spPr>
            <a:xfrm>
              <a:off x="2649712" y="4645965"/>
              <a:ext cx="1440000" cy="144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6" name="Ellipse 28">
              <a:extLst>
                <a:ext uri="{FF2B5EF4-FFF2-40B4-BE49-F238E27FC236}">
                  <a16:creationId xmlns:a16="http://schemas.microsoft.com/office/drawing/2014/main" id="{575BFBA7-DE95-00FD-C9BA-D968E30773A9}"/>
                </a:ext>
              </a:extLst>
            </p:cNvPr>
            <p:cNvSpPr/>
            <p:nvPr/>
          </p:nvSpPr>
          <p:spPr>
            <a:xfrm>
              <a:off x="4779327" y="4645965"/>
              <a:ext cx="1440000" cy="14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7" name="Ellipse 29">
              <a:extLst>
                <a:ext uri="{FF2B5EF4-FFF2-40B4-BE49-F238E27FC236}">
                  <a16:creationId xmlns:a16="http://schemas.microsoft.com/office/drawing/2014/main" id="{6164D175-5D61-5A2B-9A92-B28A1A9CF2C5}"/>
                </a:ext>
              </a:extLst>
            </p:cNvPr>
            <p:cNvSpPr/>
            <p:nvPr/>
          </p:nvSpPr>
          <p:spPr>
            <a:xfrm>
              <a:off x="7425131" y="4645965"/>
              <a:ext cx="1440000" cy="144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8" name="Ellipse 10">
              <a:extLst>
                <a:ext uri="{FF2B5EF4-FFF2-40B4-BE49-F238E27FC236}">
                  <a16:creationId xmlns:a16="http://schemas.microsoft.com/office/drawing/2014/main" id="{CF1CC669-4113-5262-6EBF-39C1AB5F3995}"/>
                </a:ext>
              </a:extLst>
            </p:cNvPr>
            <p:cNvSpPr/>
            <p:nvPr/>
          </p:nvSpPr>
          <p:spPr>
            <a:xfrm>
              <a:off x="383081" y="4645965"/>
              <a:ext cx="1440000" cy="144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cxnSp>
          <p:nvCxnSpPr>
            <p:cNvPr id="9" name="Connecteur droit avec flèche 4">
              <a:extLst>
                <a:ext uri="{FF2B5EF4-FFF2-40B4-BE49-F238E27FC236}">
                  <a16:creationId xmlns:a16="http://schemas.microsoft.com/office/drawing/2014/main" id="{7E394FCC-693A-3BCE-3EB4-ECEE0248CD87}"/>
                </a:ext>
              </a:extLst>
            </p:cNvPr>
            <p:cNvCxnSpPr/>
            <p:nvPr/>
          </p:nvCxnSpPr>
          <p:spPr>
            <a:xfrm flipV="1">
              <a:off x="1085206" y="6374350"/>
              <a:ext cx="968188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5">
              <a:extLst>
                <a:ext uri="{FF2B5EF4-FFF2-40B4-BE49-F238E27FC236}">
                  <a16:creationId xmlns:a16="http://schemas.microsoft.com/office/drawing/2014/main" id="{C998D2C2-031B-FA03-F0BF-C4371AE95411}"/>
                </a:ext>
              </a:extLst>
            </p:cNvPr>
            <p:cNvCxnSpPr/>
            <p:nvPr/>
          </p:nvCxnSpPr>
          <p:spPr>
            <a:xfrm flipV="1">
              <a:off x="3459445" y="6374350"/>
              <a:ext cx="2106784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6">
              <a:extLst>
                <a:ext uri="{FF2B5EF4-FFF2-40B4-BE49-F238E27FC236}">
                  <a16:creationId xmlns:a16="http://schemas.microsoft.com/office/drawing/2014/main" id="{CE9AC051-CC91-1085-EE7F-36A09535EB2F}"/>
                </a:ext>
              </a:extLst>
            </p:cNvPr>
            <p:cNvCxnSpPr/>
            <p:nvPr/>
          </p:nvCxnSpPr>
          <p:spPr>
            <a:xfrm flipV="1">
              <a:off x="2053394" y="6374350"/>
              <a:ext cx="1406051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8">
              <a:extLst>
                <a:ext uri="{FF2B5EF4-FFF2-40B4-BE49-F238E27FC236}">
                  <a16:creationId xmlns:a16="http://schemas.microsoft.com/office/drawing/2014/main" id="{7F4E7123-65F3-FB3E-1620-95159E4FD78D}"/>
                </a:ext>
              </a:extLst>
            </p:cNvPr>
            <p:cNvCxnSpPr/>
            <p:nvPr/>
          </p:nvCxnSpPr>
          <p:spPr>
            <a:xfrm flipV="1">
              <a:off x="5505724" y="6374350"/>
              <a:ext cx="283999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1EE067B-293C-F508-7BA7-41F10B0EA084}"/>
                </a:ext>
              </a:extLst>
            </p:cNvPr>
            <p:cNvSpPr txBox="1"/>
            <p:nvPr/>
          </p:nvSpPr>
          <p:spPr>
            <a:xfrm>
              <a:off x="1330226" y="6449140"/>
              <a:ext cx="548025" cy="326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10m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17FF2B9-6802-FBAC-63E9-BF57AA8C9E91}"/>
                </a:ext>
              </a:extLst>
            </p:cNvPr>
            <p:cNvSpPr txBox="1"/>
            <p:nvPr/>
          </p:nvSpPr>
          <p:spPr>
            <a:xfrm>
              <a:off x="2419523" y="6449140"/>
              <a:ext cx="548025" cy="326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20m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EBEED7E-9F8F-31E5-5B9B-C324136D9DF3}"/>
                </a:ext>
              </a:extLst>
            </p:cNvPr>
            <p:cNvSpPr txBox="1"/>
            <p:nvPr/>
          </p:nvSpPr>
          <p:spPr>
            <a:xfrm>
              <a:off x="4341159" y="6449140"/>
              <a:ext cx="548025" cy="326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30m</a:t>
              </a:r>
            </a:p>
          </p:txBody>
        </p:sp>
        <p:sp>
          <p:nvSpPr>
            <p:cNvPr id="16" name="ZoneTexte 16">
              <a:extLst>
                <a:ext uri="{FF2B5EF4-FFF2-40B4-BE49-F238E27FC236}">
                  <a16:creationId xmlns:a16="http://schemas.microsoft.com/office/drawing/2014/main" id="{7BE1E9EC-32CF-778E-6868-5D3B371F71CC}"/>
                </a:ext>
              </a:extLst>
            </p:cNvPr>
            <p:cNvSpPr txBox="1"/>
            <p:nvPr/>
          </p:nvSpPr>
          <p:spPr>
            <a:xfrm>
              <a:off x="6679026" y="6449140"/>
              <a:ext cx="548025" cy="326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50m</a:t>
              </a:r>
            </a:p>
          </p:txBody>
        </p:sp>
        <p:sp>
          <p:nvSpPr>
            <p:cNvPr id="17" name="ZoneTexte 3">
              <a:extLst>
                <a:ext uri="{FF2B5EF4-FFF2-40B4-BE49-F238E27FC236}">
                  <a16:creationId xmlns:a16="http://schemas.microsoft.com/office/drawing/2014/main" id="{72A06F24-B7FA-F9DC-8001-1D3C13FBB497}"/>
                </a:ext>
              </a:extLst>
            </p:cNvPr>
            <p:cNvSpPr txBox="1"/>
            <p:nvPr/>
          </p:nvSpPr>
          <p:spPr>
            <a:xfrm>
              <a:off x="822960" y="5497739"/>
              <a:ext cx="534957" cy="326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/>
                <a:t>Trap</a:t>
              </a:r>
              <a:endParaRPr lang="fr-FR" sz="1200" dirty="0"/>
            </a:p>
          </p:txBody>
        </p:sp>
        <p:sp>
          <p:nvSpPr>
            <p:cNvPr id="18" name="Triangle isocèle 19">
              <a:extLst>
                <a:ext uri="{FF2B5EF4-FFF2-40B4-BE49-F238E27FC236}">
                  <a16:creationId xmlns:a16="http://schemas.microsoft.com/office/drawing/2014/main" id="{29ABFBF4-33EF-0D32-25D8-3478EB2C54B2}"/>
                </a:ext>
              </a:extLst>
            </p:cNvPr>
            <p:cNvSpPr/>
            <p:nvPr/>
          </p:nvSpPr>
          <p:spPr>
            <a:xfrm>
              <a:off x="1933276" y="5283969"/>
              <a:ext cx="240236" cy="21377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9" name="Triangle isocèle 23">
              <a:extLst>
                <a:ext uri="{FF2B5EF4-FFF2-40B4-BE49-F238E27FC236}">
                  <a16:creationId xmlns:a16="http://schemas.microsoft.com/office/drawing/2014/main" id="{B3F5CAE7-C7DB-2706-DAD3-8CD49FFE00B5}"/>
                </a:ext>
              </a:extLst>
            </p:cNvPr>
            <p:cNvSpPr/>
            <p:nvPr/>
          </p:nvSpPr>
          <p:spPr>
            <a:xfrm>
              <a:off x="3238347" y="5283969"/>
              <a:ext cx="240236" cy="21377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0" name="Triangle isocèle 24">
              <a:extLst>
                <a:ext uri="{FF2B5EF4-FFF2-40B4-BE49-F238E27FC236}">
                  <a16:creationId xmlns:a16="http://schemas.microsoft.com/office/drawing/2014/main" id="{B458BE46-9B2D-24B8-CDA8-52ADBB519529}"/>
                </a:ext>
              </a:extLst>
            </p:cNvPr>
            <p:cNvSpPr/>
            <p:nvPr/>
          </p:nvSpPr>
          <p:spPr>
            <a:xfrm>
              <a:off x="5385606" y="5283969"/>
              <a:ext cx="240236" cy="21377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2" name="Triangle isocèle 25">
              <a:extLst>
                <a:ext uri="{FF2B5EF4-FFF2-40B4-BE49-F238E27FC236}">
                  <a16:creationId xmlns:a16="http://schemas.microsoft.com/office/drawing/2014/main" id="{A4FC8780-31E2-FDD4-D10F-13A2EAE9A5C1}"/>
                </a:ext>
              </a:extLst>
            </p:cNvPr>
            <p:cNvSpPr/>
            <p:nvPr/>
          </p:nvSpPr>
          <p:spPr>
            <a:xfrm>
              <a:off x="8025013" y="5283969"/>
              <a:ext cx="240236" cy="21377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3" name="Triangle isocèle 30">
              <a:extLst>
                <a:ext uri="{FF2B5EF4-FFF2-40B4-BE49-F238E27FC236}">
                  <a16:creationId xmlns:a16="http://schemas.microsoft.com/office/drawing/2014/main" id="{F45B2F30-B263-2BBF-960B-966B592C81CC}"/>
                </a:ext>
              </a:extLst>
            </p:cNvPr>
            <p:cNvSpPr/>
            <p:nvPr/>
          </p:nvSpPr>
          <p:spPr>
            <a:xfrm>
              <a:off x="1014537" y="5264943"/>
              <a:ext cx="240236" cy="21377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</p:grpSp>
      <p:sp>
        <p:nvSpPr>
          <p:cNvPr id="24" name="Rectangle 11">
            <a:extLst>
              <a:ext uri="{FF2B5EF4-FFF2-40B4-BE49-F238E27FC236}">
                <a16:creationId xmlns:a16="http://schemas.microsoft.com/office/drawing/2014/main" id="{2FF0C313-AA27-6386-8141-2B893A48D295}"/>
              </a:ext>
            </a:extLst>
          </p:cNvPr>
          <p:cNvSpPr/>
          <p:nvPr/>
        </p:nvSpPr>
        <p:spPr>
          <a:xfrm>
            <a:off x="594763" y="1009375"/>
            <a:ext cx="10883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r-FR" sz="3200" b="1" dirty="0" err="1"/>
              <a:t>Definition</a:t>
            </a:r>
            <a:r>
              <a:rPr lang="fr-FR" sz="3200" b="1" dirty="0"/>
              <a:t> of optimal trap </a:t>
            </a:r>
            <a:r>
              <a:rPr lang="fr-FR" sz="3200" b="1" dirty="0" err="1"/>
              <a:t>density</a:t>
            </a:r>
            <a:r>
              <a:rPr lang="fr-FR" sz="3200" b="1" dirty="0"/>
              <a:t>  for </a:t>
            </a:r>
            <a:r>
              <a:rPr lang="fr-FR" sz="3200" b="1" i="1" dirty="0" err="1"/>
              <a:t>Xylosandrus</a:t>
            </a:r>
            <a:r>
              <a:rPr lang="fr-FR" sz="3200" b="1" i="1" dirty="0"/>
              <a:t> </a:t>
            </a:r>
            <a:r>
              <a:rPr lang="fr-FR" sz="3200" b="1" dirty="0" err="1"/>
              <a:t>detection</a:t>
            </a:r>
            <a:r>
              <a:rPr lang="fr-FR" sz="3200" b="1" dirty="0"/>
              <a:t> 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C7DFEA37-6C92-ED90-2F1E-C918CF4DB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948" y="4889779"/>
            <a:ext cx="7886700" cy="958846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tx1"/>
                </a:solidFill>
              </a:rPr>
              <a:t>Bois de la </a:t>
            </a:r>
            <a:r>
              <a:rPr lang="fr-FR" dirty="0" err="1">
                <a:solidFill>
                  <a:schemeClr val="tx1"/>
                </a:solidFill>
              </a:rPr>
              <a:t>Garoupe</a:t>
            </a:r>
            <a:r>
              <a:rPr lang="fr-FR" dirty="0">
                <a:solidFill>
                  <a:schemeClr val="tx1"/>
                </a:solidFill>
              </a:rPr>
              <a:t>: 2 </a:t>
            </a:r>
            <a:r>
              <a:rPr lang="fr-FR" dirty="0" err="1">
                <a:solidFill>
                  <a:schemeClr val="tx1"/>
                </a:solidFill>
              </a:rPr>
              <a:t>transects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 err="1">
                <a:solidFill>
                  <a:schemeClr val="tx1"/>
                </a:solidFill>
              </a:rPr>
              <a:t>Circeo</a:t>
            </a:r>
            <a:r>
              <a:rPr lang="fr-FR" dirty="0">
                <a:solidFill>
                  <a:schemeClr val="tx1"/>
                </a:solidFill>
              </a:rPr>
              <a:t> Park: 9 </a:t>
            </a:r>
            <a:r>
              <a:rPr lang="fr-FR" dirty="0" err="1">
                <a:solidFill>
                  <a:schemeClr val="tx1"/>
                </a:solidFill>
              </a:rPr>
              <a:t>transects</a:t>
            </a:r>
            <a:endParaRPr lang="fr-FR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36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436"/>
    </mc:Choice>
    <mc:Fallback xmlns="">
      <p:transition advTm="3443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71314" y="232132"/>
            <a:ext cx="754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Early warning and monitoring </a:t>
            </a:r>
            <a:endParaRPr lang="fr-FR" sz="1000" dirty="0">
              <a:solidFill>
                <a:srgbClr val="FF0000"/>
              </a:solidFill>
            </a:endParaRPr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489FED92-8A14-A6A1-26AD-B81E371A6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90" y="1141462"/>
            <a:ext cx="7548619" cy="45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3FA2D3-0639-1F6F-3726-4A69B87905B3}"/>
              </a:ext>
            </a:extLst>
          </p:cNvPr>
          <p:cNvSpPr txBox="1"/>
          <p:nvPr/>
        </p:nvSpPr>
        <p:spPr>
          <a:xfrm>
            <a:off x="527125" y="5917693"/>
            <a:ext cx="10865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relationship between the relative trap capture and the distance between paired traps is fitted with a logistic curve. It allows to define the best distance for trap density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2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436"/>
    </mc:Choice>
    <mc:Fallback xmlns="">
      <p:transition advTm="3443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71314" y="232132"/>
            <a:ext cx="754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Early warning and monitoring 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1153F6-2108-6C6B-4965-A6DCB091B2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0430" y="1825625"/>
            <a:ext cx="1137169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As a compromise, early detection of the 3 invasive </a:t>
            </a:r>
            <a:r>
              <a:rPr lang="en-US" i="1" dirty="0">
                <a:solidFill>
                  <a:schemeClr val="tx1"/>
                </a:solidFill>
              </a:rPr>
              <a:t>Xylosandrus</a:t>
            </a:r>
            <a:r>
              <a:rPr lang="en-US" dirty="0">
                <a:solidFill>
                  <a:schemeClr val="tx1"/>
                </a:solidFill>
              </a:rPr>
              <a:t> species in susceptible areas should rely on linear transects of attractive traps spaced at </a:t>
            </a:r>
            <a:r>
              <a:rPr lang="en-US" b="1" dirty="0">
                <a:solidFill>
                  <a:schemeClr val="tx1"/>
                </a:solidFill>
              </a:rPr>
              <a:t>20m from each other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length of the transect depends on the size of the area to be surveyed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transect is better </a:t>
            </a:r>
            <a:r>
              <a:rPr lang="en-US">
                <a:solidFill>
                  <a:schemeClr val="tx1"/>
                </a:solidFill>
              </a:rPr>
              <a:t>to be deployed </a:t>
            </a:r>
            <a:r>
              <a:rPr lang="en-US" dirty="0">
                <a:solidFill>
                  <a:schemeClr val="tx1"/>
                </a:solidFill>
              </a:rPr>
              <a:t>along forest edge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236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436"/>
    </mc:Choice>
    <mc:Fallback xmlns="">
      <p:transition advTm="3443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>
          <a:xfrm>
            <a:off x="-48683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22" name="Sottotitolo 2"/>
          <p:cNvSpPr txBox="1">
            <a:spLocks/>
          </p:cNvSpPr>
          <p:nvPr/>
        </p:nvSpPr>
        <p:spPr>
          <a:xfrm>
            <a:off x="1469926" y="404664"/>
            <a:ext cx="10770757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rgbClr val="FF0000"/>
                </a:solidFill>
              </a:rPr>
              <a:t>Come disporre gli attrattivi sulle trappole a imbuto</a:t>
            </a:r>
          </a:p>
          <a:p>
            <a:pPr algn="l"/>
            <a:r>
              <a:rPr lang="it-IT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143339" y="890012"/>
            <a:ext cx="119526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b="1" dirty="0" err="1"/>
              <a:t>Quercivorol</a:t>
            </a:r>
            <a:r>
              <a:rPr lang="it-IT" sz="2100" b="1" dirty="0"/>
              <a:t>, α-</a:t>
            </a:r>
            <a:r>
              <a:rPr lang="it-IT" sz="2100" b="1" dirty="0" err="1"/>
              <a:t>copaene</a:t>
            </a:r>
            <a:r>
              <a:rPr lang="it-IT" sz="2100" b="1" dirty="0"/>
              <a:t>, </a:t>
            </a:r>
            <a:r>
              <a:rPr lang="it-IT" sz="2100" b="1" dirty="0" err="1"/>
              <a:t>conofthorin</a:t>
            </a:r>
            <a:r>
              <a:rPr lang="it-IT" sz="2100" b="1" dirty="0"/>
              <a:t>, etanolo e miscela INRA # 3 devono essere posizionati al centro e α-pinene alla base della trappola come nelle foto:</a:t>
            </a:r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1272953"/>
            <a:ext cx="9121013" cy="371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39349" y="4898191"/>
            <a:ext cx="11521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A- I dispenser di </a:t>
            </a:r>
            <a:r>
              <a:rPr lang="it-IT" sz="2000" b="1" dirty="0" err="1">
                <a:solidFill>
                  <a:srgbClr val="FF0000"/>
                </a:solidFill>
              </a:rPr>
              <a:t>quercivorol</a:t>
            </a:r>
            <a:r>
              <a:rPr lang="it-IT" sz="2000" b="1" dirty="0">
                <a:solidFill>
                  <a:srgbClr val="FF0000"/>
                </a:solidFill>
              </a:rPr>
              <a:t>, α-</a:t>
            </a:r>
            <a:r>
              <a:rPr lang="it-IT" sz="2000" b="1" dirty="0" err="1">
                <a:solidFill>
                  <a:srgbClr val="FF0000"/>
                </a:solidFill>
              </a:rPr>
              <a:t>copaene</a:t>
            </a:r>
            <a:r>
              <a:rPr lang="it-IT" sz="2000" b="1" dirty="0">
                <a:solidFill>
                  <a:srgbClr val="FF0000"/>
                </a:solidFill>
              </a:rPr>
              <a:t>, </a:t>
            </a:r>
            <a:r>
              <a:rPr lang="it-IT" sz="2000" b="1" dirty="0" err="1">
                <a:solidFill>
                  <a:srgbClr val="FF0000"/>
                </a:solidFill>
              </a:rPr>
              <a:t>conophthorin</a:t>
            </a:r>
            <a:r>
              <a:rPr lang="it-IT" sz="2000" b="1" dirty="0"/>
              <a:t> fissati da soli o su lati diversi dello stesso imbuto (se 2 prodotti) a metà della trappola</a:t>
            </a:r>
          </a:p>
          <a:p>
            <a:r>
              <a:rPr lang="it-IT" sz="2000" b="1" dirty="0"/>
              <a:t>B- La </a:t>
            </a:r>
            <a:r>
              <a:rPr lang="it-IT" sz="2000" b="1" dirty="0">
                <a:solidFill>
                  <a:srgbClr val="FF0000"/>
                </a:solidFill>
              </a:rPr>
              <a:t>miscela INRA # 3</a:t>
            </a:r>
            <a:r>
              <a:rPr lang="it-IT" sz="2000" b="1" dirty="0"/>
              <a:t> fissata su un imbuto a metà della trappola</a:t>
            </a:r>
          </a:p>
          <a:p>
            <a:r>
              <a:rPr lang="it-IT" sz="2000" b="1" dirty="0"/>
              <a:t>C- La sacca di </a:t>
            </a:r>
            <a:r>
              <a:rPr lang="it-IT" sz="2000" b="1" dirty="0">
                <a:solidFill>
                  <a:srgbClr val="FF0000"/>
                </a:solidFill>
              </a:rPr>
              <a:t>Etanolo</a:t>
            </a:r>
            <a:r>
              <a:rPr lang="it-IT" sz="2000" b="1" dirty="0"/>
              <a:t>, lunghissima, è piegata a metà, un anello passante nei fori in alto, e legato al collegamento di un imbuto a metà della trappola</a:t>
            </a:r>
          </a:p>
          <a:p>
            <a:r>
              <a:rPr lang="it-IT" sz="2000" b="1" dirty="0"/>
              <a:t>D- Il sacchetto di </a:t>
            </a:r>
            <a:r>
              <a:rPr lang="it-IT" sz="2000" b="1" dirty="0">
                <a:solidFill>
                  <a:srgbClr val="FF0000"/>
                </a:solidFill>
              </a:rPr>
              <a:t>a-pinene</a:t>
            </a:r>
            <a:r>
              <a:rPr lang="it-IT" sz="2000" b="1" dirty="0"/>
              <a:t> è posto sul secondo imbuto dal basso.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9264354" y="2137049"/>
            <a:ext cx="288031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300" b="1" spc="-100" dirty="0">
                <a:solidFill>
                  <a:srgbClr val="FF0000"/>
                </a:solidFill>
              </a:rPr>
              <a:t>Tutti i dispenser, eccetto l’etanolo, devono essere orientati verso l’interno della trappola!</a:t>
            </a:r>
          </a:p>
        </p:txBody>
      </p:sp>
    </p:spTree>
    <p:extLst>
      <p:ext uri="{BB962C8B-B14F-4D97-AF65-F5344CB8AC3E}">
        <p14:creationId xmlns:p14="http://schemas.microsoft.com/office/powerpoint/2010/main" val="99913033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9403" y="2132856"/>
            <a:ext cx="10608501" cy="4295328"/>
          </a:xfrm>
        </p:spPr>
        <p:txBody>
          <a:bodyPr>
            <a:noAutofit/>
          </a:bodyPr>
          <a:lstStyle/>
          <a:p>
            <a:pPr algn="l"/>
            <a:r>
              <a:rPr lang="it-IT" sz="2400" b="1" dirty="0" err="1">
                <a:solidFill>
                  <a:schemeClr val="accent2">
                    <a:lumMod val="50000"/>
                  </a:schemeClr>
                </a:solidFill>
              </a:rPr>
              <a:t>Authors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algn="l"/>
            <a:endParaRPr lang="it-IT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Module 1: 	Massimo </a:t>
            </a:r>
            <a:r>
              <a:rPr lang="it-IT" sz="2000" b="1" dirty="0" err="1">
                <a:solidFill>
                  <a:schemeClr val="accent2">
                    <a:lumMod val="50000"/>
                  </a:schemeClr>
                </a:solidFill>
              </a:rPr>
              <a:t>Faccoli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, University of Padua</a:t>
            </a:r>
          </a:p>
          <a:p>
            <a:pPr algn="l"/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Module 2:	Carmen Morales Rodriguez, University of Tuscia</a:t>
            </a:r>
          </a:p>
          <a:p>
            <a:pPr algn="l"/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Module 3:	Teddy </a:t>
            </a:r>
            <a:r>
              <a:rPr lang="it-IT" sz="2000" b="1" dirty="0" err="1">
                <a:solidFill>
                  <a:schemeClr val="accent2">
                    <a:lumMod val="50000"/>
                  </a:schemeClr>
                </a:solidFill>
              </a:rPr>
              <a:t>Urvois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it-IT" sz="2000" b="1" dirty="0" err="1">
                <a:solidFill>
                  <a:schemeClr val="accent2">
                    <a:lumMod val="50000"/>
                  </a:schemeClr>
                </a:solidFill>
              </a:rPr>
              <a:t>INRAe</a:t>
            </a:r>
            <a:endParaRPr lang="it-IT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it-IT" sz="2000" b="1">
                <a:solidFill>
                  <a:schemeClr val="accent2">
                    <a:lumMod val="50000"/>
                  </a:schemeClr>
                </a:solidFill>
              </a:rPr>
              <a:t>Module 4:	Paolo De Angelis, University of Tuscia</a:t>
            </a:r>
          </a:p>
          <a:p>
            <a:pPr algn="l"/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Module 5:	Stefano Speranza, University of Tuscia</a:t>
            </a:r>
          </a:p>
          <a:p>
            <a:pPr algn="l"/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Module 6:	Alain Roques, </a:t>
            </a:r>
            <a:r>
              <a:rPr lang="it-IT" sz="2000" b="1" dirty="0" err="1">
                <a:solidFill>
                  <a:schemeClr val="accent2">
                    <a:lumMod val="50000"/>
                  </a:schemeClr>
                </a:solidFill>
              </a:rPr>
              <a:t>INRAe</a:t>
            </a:r>
            <a:endParaRPr lang="it-IT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Module 7:	Claudio Belli, </a:t>
            </a:r>
            <a:r>
              <a:rPr lang="it-IT" sz="2000" b="1" dirty="0" err="1">
                <a:solidFill>
                  <a:schemeClr val="accent2">
                    <a:lumMod val="50000"/>
                  </a:schemeClr>
                </a:solidFill>
              </a:rPr>
              <a:t>Terrasystem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accent2">
                    <a:lumMod val="50000"/>
                  </a:schemeClr>
                </a:solidFill>
              </a:rPr>
              <a:t>Srl</a:t>
            </a:r>
            <a:endParaRPr lang="it-IT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Editing: 	</a:t>
            </a:r>
            <a:r>
              <a:rPr lang="it-IT" sz="2000" b="1" dirty="0" err="1">
                <a:solidFill>
                  <a:schemeClr val="accent2">
                    <a:lumMod val="50000"/>
                  </a:schemeClr>
                </a:solidFill>
              </a:rPr>
              <a:t>Gertruud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 van </a:t>
            </a:r>
            <a:r>
              <a:rPr lang="it-IT" sz="2000" b="1" dirty="0" err="1">
                <a:solidFill>
                  <a:schemeClr val="accent2">
                    <a:lumMod val="50000"/>
                  </a:schemeClr>
                </a:solidFill>
              </a:rPr>
              <a:t>Leijen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, on </a:t>
            </a:r>
            <a:r>
              <a:rPr lang="it-IT" sz="2000" b="1" dirty="0" err="1">
                <a:solidFill>
                  <a:schemeClr val="accent2">
                    <a:lumMod val="50000"/>
                  </a:schemeClr>
                </a:solidFill>
              </a:rPr>
              <a:t>behalf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 of Circeo National Park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8" name="Google Shape;115;p13"/>
          <p:cNvPicPr preferRelativeResize="0">
            <a:picLocks noChangeAspect="1"/>
          </p:cNvPicPr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7329" y="44625"/>
            <a:ext cx="4726076" cy="179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6;p13"/>
          <p:cNvPicPr preferRelativeResize="0">
            <a:picLocks noChangeAspect="1"/>
          </p:cNvPicPr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449421" y="28824"/>
            <a:ext cx="3695252" cy="10959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-31749" y="4678288"/>
            <a:ext cx="12192000" cy="91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9130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696" y="1550049"/>
            <a:ext cx="175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171314" y="232132"/>
            <a:ext cx="754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Early warning and monitoring 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6D1EC1-0540-076C-274A-974FD651194B}"/>
              </a:ext>
            </a:extLst>
          </p:cNvPr>
          <p:cNvSpPr txBox="1"/>
          <p:nvPr/>
        </p:nvSpPr>
        <p:spPr>
          <a:xfrm>
            <a:off x="387752" y="601464"/>
            <a:ext cx="1132004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Take-home messages</a:t>
            </a:r>
            <a:endParaRPr lang="en-US" sz="2000" b="1" dirty="0">
              <a:solidFill>
                <a:srgbClr val="FF1919"/>
              </a:solidFill>
            </a:endParaRPr>
          </a:p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What can I do?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If I want to see </a:t>
            </a:r>
            <a:r>
              <a:rPr lang="en-US"/>
              <a:t>if </a:t>
            </a:r>
            <a:r>
              <a:rPr lang="en-US" i="1"/>
              <a:t>Xylosandrus </a:t>
            </a:r>
            <a:r>
              <a:rPr lang="en-US"/>
              <a:t>entered my area</a:t>
            </a:r>
            <a:r>
              <a:rPr lang="en-US" dirty="0"/>
              <a:t>: monitoring for early warning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If I want to understand the dynamics of presence: </a:t>
            </a:r>
            <a:r>
              <a:rPr lang="en-US"/>
              <a:t>monitoring 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With what?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With a </a:t>
            </a:r>
            <a:r>
              <a:rPr lang="en-US"/>
              <a:t>black trap </a:t>
            </a:r>
            <a:r>
              <a:rPr lang="en-US" dirty="0"/>
              <a:t>Multifunnel or </a:t>
            </a:r>
            <a:r>
              <a:rPr lang="en-US" dirty="0" err="1"/>
              <a:t>CrosVane</a:t>
            </a:r>
            <a:endParaRPr lang="en-US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With </a:t>
            </a:r>
            <a:r>
              <a:rPr lang="en-US"/>
              <a:t>the lure blend quercivorol (1ml) + </a:t>
            </a:r>
            <a:r>
              <a:rPr lang="el-GR"/>
              <a:t>α-</a:t>
            </a:r>
            <a:r>
              <a:rPr lang="en-US"/>
              <a:t>copaene (2 ml)+</a:t>
            </a:r>
          </a:p>
          <a:p>
            <a:pPr marL="742950" lvl="1" indent="-285750"/>
            <a:r>
              <a:rPr lang="en-US"/>
              <a:t>	ethanol +  (-) </a:t>
            </a:r>
            <a:r>
              <a:rPr lang="el-GR"/>
              <a:t>α-</a:t>
            </a:r>
            <a:r>
              <a:rPr lang="en-US"/>
              <a:t>pinene</a:t>
            </a:r>
          </a:p>
          <a:p>
            <a:pPr marL="742950" lvl="1" indent="-285750"/>
            <a:endParaRPr lang="en-US"/>
          </a:p>
          <a:p>
            <a:pPr marL="285750" indent="-285750">
              <a:buFont typeface="Wingdings" pitchFamily="2" charset="2"/>
              <a:buChar char="Ø"/>
            </a:pPr>
            <a:r>
              <a:rPr lang="en-US" b="1"/>
              <a:t>How do I install the trap with lures?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/>
              <a:t>Quercivorol, </a:t>
            </a:r>
            <a:r>
              <a:rPr lang="el-GR"/>
              <a:t>α-</a:t>
            </a:r>
            <a:r>
              <a:rPr lang="en-US"/>
              <a:t>copaene and ethanol should be hang in the </a:t>
            </a:r>
          </a:p>
          <a:p>
            <a:pPr marL="742950" lvl="1" indent="-285750"/>
            <a:r>
              <a:rPr lang="en-US"/>
              <a:t>	centre of the trap, </a:t>
            </a:r>
            <a:r>
              <a:rPr lang="el-GR"/>
              <a:t>α-</a:t>
            </a:r>
            <a:r>
              <a:rPr lang="en-US"/>
              <a:t>pinene on the base. Dispensers should </a:t>
            </a:r>
          </a:p>
          <a:p>
            <a:pPr marL="742950" lvl="1" indent="-285750"/>
            <a:r>
              <a:rPr lang="en-US"/>
              <a:t>	be oriented towards the inside of the trap.</a:t>
            </a:r>
          </a:p>
          <a:p>
            <a:pPr marL="742950" lvl="1" indent="-285750"/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When?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/>
              <a:t>March-April through October-November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en-US"/>
          </a:p>
          <a:p>
            <a:pPr marL="285750" indent="-285750">
              <a:buFont typeface="Wingdings" pitchFamily="2" charset="2"/>
              <a:buChar char="Ø"/>
            </a:pPr>
            <a:r>
              <a:rPr lang="en-US" b="1"/>
              <a:t>Where should I install the traps?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/>
              <a:t>Possibly not on trees, but in open spaces in the forest or along its margins. Transects are particularly indicated, distance between traps 20 metres.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en-US"/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71436" y="1579345"/>
            <a:ext cx="21145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7627716" y="4953971"/>
            <a:ext cx="3981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/>
              <a:t>C: Ethanol bag – B: dispensers of quercivorol and </a:t>
            </a:r>
            <a:r>
              <a:rPr lang="el-GR" sz="1400"/>
              <a:t>α-</a:t>
            </a:r>
            <a:r>
              <a:rPr lang="en-US" sz="1400"/>
              <a:t>copaene – D: sachet with </a:t>
            </a:r>
            <a:r>
              <a:rPr lang="el-GR" sz="1400"/>
              <a:t>α-</a:t>
            </a:r>
            <a:r>
              <a:rPr lang="en-US" sz="1400"/>
              <a:t>copaene </a:t>
            </a:r>
            <a:endParaRPr lang="it-IT" sz="1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436"/>
    </mc:Choice>
    <mc:Fallback xmlns="">
      <p:transition advTm="3443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71314" y="232132"/>
            <a:ext cx="754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Early warning and monitoring 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6D1EC1-0540-076C-274A-974FD651194B}"/>
              </a:ext>
            </a:extLst>
          </p:cNvPr>
          <p:cNvSpPr txBox="1"/>
          <p:nvPr/>
        </p:nvSpPr>
        <p:spPr>
          <a:xfrm>
            <a:off x="387752" y="601464"/>
            <a:ext cx="1132004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Take-home messages</a:t>
            </a:r>
            <a:endParaRPr lang="en-US" sz="2000" b="1" dirty="0">
              <a:solidFill>
                <a:srgbClr val="FF1919"/>
              </a:solidFill>
            </a:endParaRPr>
          </a:p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b="1"/>
              <a:t>How </a:t>
            </a:r>
            <a:r>
              <a:rPr lang="en-US" b="1" dirty="0"/>
              <a:t>often should I check the traps?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Every </a:t>
            </a:r>
            <a:r>
              <a:rPr lang="en-US"/>
              <a:t>3 weeks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en-US"/>
          </a:p>
          <a:p>
            <a:pPr marL="285750" indent="-285750">
              <a:buFont typeface="Wingdings" pitchFamily="2" charset="2"/>
              <a:buChar char="Ø"/>
            </a:pPr>
            <a:r>
              <a:rPr lang="en-US" b="1"/>
              <a:t>How often should I substitute the lures?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/>
              <a:t>Every 6 weeks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en-US"/>
          </a:p>
          <a:p>
            <a:pPr marL="285750" indent="-285750">
              <a:buFont typeface="Wingdings" pitchFamily="2" charset="2"/>
              <a:buChar char="Ø"/>
            </a:pPr>
            <a:r>
              <a:rPr lang="en-US" b="1"/>
              <a:t>What should I do with the samples?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/>
              <a:t>Store them in closable sachets, identified with collection date and trap reference, keep them at -10 °C until they can be provided for identification to entomologists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en-US"/>
          </a:p>
          <a:p>
            <a:pPr marL="285750" indent="-285750">
              <a:buFont typeface="Wingdings" pitchFamily="2" charset="2"/>
              <a:buChar char="Ø"/>
            </a:pPr>
            <a:r>
              <a:rPr lang="en-US" b="1"/>
              <a:t>What should I do if I find infested trees?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/>
              <a:t>If infestation is ongoing and localized, trees or their infested parts could best be destructed. This is most effective if done after tree’s colonisation and just prior to the flight peak; alternatively during winter. Cut materials should be burned on-site, if not allowed they should be chipped. Consult an expert.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How can I simplify the work?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By </a:t>
            </a:r>
            <a:r>
              <a:rPr lang="en-US"/>
              <a:t>training your staff (materials - videos and pdf- in </a:t>
            </a:r>
            <a:r>
              <a:rPr lang="en-US" dirty="0"/>
              <a:t>Italian</a:t>
            </a:r>
            <a:r>
              <a:rPr lang="en-US"/>
              <a:t>, French and Spanish at </a:t>
            </a:r>
            <a:r>
              <a:rPr lang="en-US">
                <a:hlinkClick r:id="rId4"/>
              </a:rPr>
              <a:t>www.lifesamfix.eu</a:t>
            </a:r>
            <a:r>
              <a:rPr lang="en-US"/>
              <a:t> )</a:t>
            </a:r>
            <a:endParaRPr lang="en-US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By staying in touch with the monitoring network and national contacts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By </a:t>
            </a:r>
            <a:r>
              <a:rPr lang="en-US"/>
              <a:t>using X-Traps and raising awareness amongst visitors and nurseries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39DF44-0C60-875C-657F-346A2BFC57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58" y="1115563"/>
            <a:ext cx="2515540" cy="19026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895A48-93B2-8089-8CDC-84EDB8E901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6715" y="1109774"/>
            <a:ext cx="2535285" cy="19026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9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436"/>
    </mc:Choice>
    <mc:Fallback xmlns="">
      <p:transition advTm="3443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CAF15CE2-81B5-B517-9E76-13CB70EE5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16" y="601464"/>
            <a:ext cx="4949802" cy="371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171314" y="232132"/>
            <a:ext cx="754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Early warning and monitoring 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DEB68D2D-D9BF-BDBF-A7C2-862AB2B7B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626" y="5227120"/>
            <a:ext cx="4796103" cy="960379"/>
          </a:xfrm>
        </p:spPr>
        <p:txBody>
          <a:bodyPr rtlCol="0">
            <a:normAutofit/>
          </a:bodyPr>
          <a:lstStyle/>
          <a:p>
            <a:pPr marL="109728" indent="0">
              <a:buNone/>
            </a:pPr>
            <a:r>
              <a:rPr lang="en-US" b="1">
                <a:solidFill>
                  <a:schemeClr val="tx1"/>
                </a:solidFill>
                <a:sym typeface="Wingdings" panose="05000000000000000000" pitchFamily="2" charset="2"/>
              </a:rPr>
              <a:t>Thank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you for the attention</a:t>
            </a:r>
          </a:p>
          <a:p>
            <a:pPr marL="109728" indent="0">
              <a:buNone/>
            </a:pPr>
            <a:endParaRPr lang="en-US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DE517FB-9576-81D0-B2BF-1580CAE061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524"/>
            <a:ext cx="7232822" cy="350205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6B81925-2E78-7260-CF87-03F1C6BB51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11" y="3774388"/>
            <a:ext cx="5252051" cy="3074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78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436"/>
    </mc:Choice>
    <mc:Fallback xmlns="">
      <p:transition advTm="3443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9403" y="4653540"/>
            <a:ext cx="10608501" cy="1774645"/>
          </a:xfrm>
        </p:spPr>
        <p:txBody>
          <a:bodyPr>
            <a:noAutofit/>
          </a:bodyPr>
          <a:lstStyle/>
          <a:p>
            <a:pPr algn="ctr"/>
            <a:r>
              <a:rPr lang="it-IT" sz="1800">
                <a:solidFill>
                  <a:schemeClr val="accent2">
                    <a:lumMod val="50000"/>
                  </a:schemeClr>
                </a:solidFill>
              </a:rPr>
              <a:t>For more information:</a:t>
            </a:r>
          </a:p>
          <a:p>
            <a:pPr algn="ctr">
              <a:spcBef>
                <a:spcPts val="600"/>
              </a:spcBef>
            </a:pPr>
            <a:r>
              <a:rPr lang="it-IT" sz="1600">
                <a:solidFill>
                  <a:schemeClr val="accent2">
                    <a:lumMod val="50000"/>
                  </a:schemeClr>
                </a:solidFill>
              </a:rPr>
              <a:t>www.lifesamfix.eu</a:t>
            </a:r>
          </a:p>
          <a:p>
            <a:pPr algn="ctr">
              <a:spcBef>
                <a:spcPts val="600"/>
              </a:spcBef>
            </a:pPr>
            <a:r>
              <a:rPr lang="it-IT" sz="1600">
                <a:solidFill>
                  <a:schemeClr val="accent2">
                    <a:lumMod val="50000"/>
                  </a:schemeClr>
                </a:solidFill>
              </a:rPr>
              <a:t>E-mail: </a:t>
            </a:r>
            <a:r>
              <a:rPr lang="it-IT" sz="1600">
                <a:solidFill>
                  <a:schemeClr val="accent2">
                    <a:lumMod val="50000"/>
                  </a:schemeClr>
                </a:solidFill>
                <a:hlinkClick r:id="rId2"/>
              </a:rPr>
              <a:t>xylosandrus@parcocirceo.it</a:t>
            </a:r>
            <a:endParaRPr lang="it-IT" sz="160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spcBef>
                <a:spcPts val="600"/>
              </a:spcBef>
            </a:pPr>
            <a:r>
              <a:rPr lang="it-IT" sz="1600">
                <a:solidFill>
                  <a:schemeClr val="accent2">
                    <a:lumMod val="50000"/>
                  </a:schemeClr>
                </a:solidFill>
              </a:rPr>
              <a:t>Address: Via Carlo Alberto 188, 0416 Sabaudia (IT)</a:t>
            </a:r>
          </a:p>
          <a:p>
            <a:pPr algn="ctr">
              <a:spcBef>
                <a:spcPts val="600"/>
              </a:spcBef>
            </a:pPr>
            <a:r>
              <a:rPr lang="it-IT" sz="1600">
                <a:solidFill>
                  <a:schemeClr val="accent2">
                    <a:lumMod val="50000"/>
                  </a:schemeClr>
                </a:solidFill>
              </a:rPr>
              <a:t>Tel. +39 077 3512240</a:t>
            </a:r>
          </a:p>
          <a:p>
            <a:pPr algn="ctr">
              <a:spcBef>
                <a:spcPts val="600"/>
              </a:spcBef>
            </a:pPr>
            <a:r>
              <a:rPr lang="it-IT" sz="1600">
                <a:solidFill>
                  <a:schemeClr val="accent2">
                    <a:lumMod val="50000"/>
                  </a:schemeClr>
                </a:solidFill>
              </a:rPr>
              <a:t>Follow us on          and </a:t>
            </a:r>
            <a:endParaRPr lang="it-IT" sz="1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-31749" y="4678288"/>
            <a:ext cx="12192000" cy="91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6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20" y="198023"/>
            <a:ext cx="8206451" cy="227777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865499" y="2626717"/>
            <a:ext cx="6383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solidFill>
                  <a:schemeClr val="accent2">
                    <a:lumMod val="75000"/>
                  </a:schemeClr>
                </a:solidFill>
              </a:rPr>
              <a:t>The contents of this training package are the sole responsibility of the LIFE SAMFIX partnership and do not necessarily reflect the opinion of the European Union or its agency CINEA.</a:t>
            </a:r>
          </a:p>
        </p:txBody>
      </p:sp>
      <p:pic>
        <p:nvPicPr>
          <p:cNvPr id="1027" name="Picture 3" descr="C:\Users\gvanl\AppData\Local\Microsoft\Windows\INetCache\IE\1QNHSRBG\facebook-social-media-communication-network[1]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8786" y="6253977"/>
            <a:ext cx="375634" cy="303303"/>
          </a:xfrm>
          <a:prstGeom prst="rect">
            <a:avLst/>
          </a:prstGeom>
          <a:noFill/>
        </p:spPr>
      </p:pic>
      <p:pic>
        <p:nvPicPr>
          <p:cNvPr id="1028" name="Picture 4" descr="C:\Users\gvanl\AppData\Local\Microsoft\Windows\INetCache\IE\H9K95P3L\LI-In-Bug[1]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68722" y="6168423"/>
            <a:ext cx="562226" cy="481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469130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7000" y="2160270"/>
            <a:ext cx="11277600" cy="1000125"/>
          </a:xfrm>
        </p:spPr>
        <p:txBody>
          <a:bodyPr rtlCol="0">
            <a:noAutofit/>
          </a:bodyPr>
          <a:lstStyle/>
          <a:p>
            <a:pPr algn="ctr"/>
            <a:br>
              <a:rPr lang="en-US" sz="2800">
                <a:solidFill>
                  <a:srgbClr val="FF0000"/>
                </a:solidFill>
                <a:cs typeface="Helvetica" panose="020B0604020202020204" pitchFamily="34" charset="0"/>
              </a:rPr>
            </a:br>
            <a:br>
              <a:rPr lang="en-US" sz="2800" b="1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</a:br>
            <a:r>
              <a:rPr lang="en-US" sz="2800" b="1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Early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warning and monitoring</a:t>
            </a:r>
            <a:endParaRPr lang="it-IT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961EE53-09CA-41D9-83BA-F78630182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4" y="114464"/>
            <a:ext cx="2909558" cy="14765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6B86FF8-9848-4F96-879D-E4443FCE5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561" y="114464"/>
            <a:ext cx="2771439" cy="10959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1768E28-4370-34FD-4AFF-8DB122F105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5340417"/>
            <a:ext cx="3276600" cy="151758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53F7594-4972-EC52-3273-3C4F210219B1}"/>
              </a:ext>
            </a:extLst>
          </p:cNvPr>
          <p:cNvSpPr txBox="1"/>
          <p:nvPr/>
        </p:nvSpPr>
        <p:spPr>
          <a:xfrm>
            <a:off x="8993950" y="4717481"/>
            <a:ext cx="287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Stefano Speranza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196"/>
    </mc:Choice>
    <mc:Fallback xmlns="">
      <p:transition advTm="2519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71314" y="232132"/>
            <a:ext cx="754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Early warning and monitoring 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DEB68D2D-D9BF-BDBF-A7C2-862AB2B7B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14" y="1257453"/>
            <a:ext cx="11328612" cy="4967725"/>
          </a:xfrm>
        </p:spPr>
        <p:txBody>
          <a:bodyPr rtlCol="0">
            <a:normAutofit/>
          </a:bodyPr>
          <a:lstStyle/>
          <a:p>
            <a:pPr marL="109728" indent="0">
              <a:buNone/>
            </a:pP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Definitions</a:t>
            </a:r>
          </a:p>
          <a:p>
            <a:pPr marL="109728" indent="0">
              <a:buNone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566928" indent="-457200">
              <a:buFont typeface="+mj-lt"/>
              <a:buAutoNum type="alphaLcPeriod"/>
            </a:pPr>
            <a:r>
              <a:rPr lang="en-GB" sz="2400" i="1" dirty="0">
                <a:solidFill>
                  <a:schemeClr val="tx1"/>
                </a:solidFill>
                <a:sym typeface="Wingdings" panose="05000000000000000000" pitchFamily="2" charset="2"/>
              </a:rPr>
              <a:t>Early warning</a:t>
            </a:r>
          </a:p>
          <a:p>
            <a:pPr marL="1010412" lvl="2" indent="-342900">
              <a:buFontTx/>
              <a:buChar char="-"/>
            </a:pPr>
            <a:r>
              <a:rPr lang="en-GB" sz="220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Something </a:t>
            </a: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that tells you in advance that something serious or dangerous is going to happen</a:t>
            </a:r>
          </a:p>
          <a:p>
            <a:pPr marL="1010412" lvl="2" indent="-342900">
              <a:buFontTx/>
              <a:buChar char="-"/>
            </a:pP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Warning of a future event that comes early enough for you to prepare for it</a:t>
            </a:r>
          </a:p>
          <a:p>
            <a:pPr marL="667512" lvl="2" indent="0">
              <a:buNone/>
            </a:pPr>
            <a:endParaRPr lang="en-GB" sz="2000" i="1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566928" indent="-457200">
              <a:buFont typeface="+mj-lt"/>
              <a:buAutoNum type="alphaLcPeriod"/>
            </a:pPr>
            <a:r>
              <a:rPr lang="en-GB" sz="2400" i="1" dirty="0">
                <a:solidFill>
                  <a:schemeClr val="tx1"/>
                </a:solidFill>
                <a:sym typeface="Wingdings" panose="05000000000000000000" pitchFamily="2" charset="2"/>
              </a:rPr>
              <a:t>Monitoring</a:t>
            </a:r>
          </a:p>
          <a:p>
            <a:pPr marL="1010412" lvl="2" indent="-342900">
              <a:buFontTx/>
              <a:buChar char="-"/>
            </a:pP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to watch and check something over a period of time in order to see how it develops, so that you can make any necessary changes </a:t>
            </a:r>
          </a:p>
          <a:p>
            <a:pPr marL="402336" lvl="1" indent="0">
              <a:buNone/>
            </a:pPr>
            <a:endParaRPr lang="en-GB" sz="22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109728" indent="0">
              <a:buNone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4" name="Google Shape;165;p6">
            <a:extLst>
              <a:ext uri="{FF2B5EF4-FFF2-40B4-BE49-F238E27FC236}">
                <a16:creationId xmlns:a16="http://schemas.microsoft.com/office/drawing/2014/main" id="{829E2354-23D7-3E08-E707-DD39C29E6376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0295964" y="6108244"/>
            <a:ext cx="1896035" cy="74975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415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436"/>
    </mc:Choice>
    <mc:Fallback xmlns="">
      <p:transition advTm="344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71314" y="232132"/>
            <a:ext cx="754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Early warning and monitoring 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DEB68D2D-D9BF-BDBF-A7C2-862AB2B7B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764" y="945137"/>
            <a:ext cx="8937382" cy="4967725"/>
          </a:xfrm>
        </p:spPr>
        <p:txBody>
          <a:bodyPr rtlCol="0">
            <a:normAutofit fontScale="85000" lnSpcReduction="20000"/>
          </a:bodyPr>
          <a:lstStyle/>
          <a:p>
            <a:pPr marL="109728" indent="0">
              <a:buNone/>
            </a:pP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1. Early warning</a:t>
            </a:r>
          </a:p>
          <a:p>
            <a:pPr marL="109728" indent="0">
              <a:buNone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566928" indent="-457200">
              <a:buFont typeface="+mj-lt"/>
              <a:buAutoNum type="alphaLcPeriod"/>
            </a:pP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Determination </a:t>
            </a:r>
            <a:r>
              <a:rPr lang="en-GB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Xylosandrus</a:t>
            </a: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-free area</a:t>
            </a:r>
          </a:p>
          <a:p>
            <a:pPr marL="859536" lvl="1" indent="-457200">
              <a:buFont typeface="+mj-lt"/>
              <a:buAutoNum type="alphaLcPeriod"/>
            </a:pPr>
            <a:r>
              <a:rPr lang="en-GB" sz="220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Identification </a:t>
            </a: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of areas of potential survival of the insect</a:t>
            </a:r>
          </a:p>
          <a:p>
            <a:pPr marL="859536" lvl="1" indent="-457200">
              <a:buFont typeface="+mj-lt"/>
              <a:buAutoNum type="alphaLcPeriod"/>
            </a:pP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defining the state of the art of insect presence</a:t>
            </a:r>
          </a:p>
          <a:p>
            <a:pPr marL="859536" lvl="1" indent="-457200">
              <a:buFont typeface="+mj-lt"/>
              <a:buAutoNum type="alphaLcPeriod"/>
            </a:pP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identification of potential hosts of the insect</a:t>
            </a:r>
          </a:p>
          <a:p>
            <a:pPr marL="402336" lvl="1" indent="0">
              <a:buNone/>
            </a:pP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859536" lvl="1" indent="-457200">
              <a:buFont typeface="+mj-lt"/>
              <a:buAutoNum type="alphaLcPeriod"/>
            </a:pP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566928" indent="-457200">
              <a:buFont typeface="+mj-lt"/>
              <a:buAutoNum type="alphaLcPeriod"/>
            </a:pP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Communication and training</a:t>
            </a:r>
          </a:p>
          <a:p>
            <a:pPr marL="859536" lvl="1" indent="-457200">
              <a:buFont typeface="+mj-lt"/>
              <a:buAutoNum type="alphaLcPeriod"/>
            </a:pP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Involve public and private institutions, natural parks and the general public</a:t>
            </a:r>
          </a:p>
          <a:p>
            <a:pPr marL="859536" lvl="1" indent="-457200">
              <a:buFont typeface="+mj-lt"/>
              <a:buAutoNum type="alphaLcPeriod"/>
            </a:pP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Public events and media information</a:t>
            </a:r>
          </a:p>
          <a:p>
            <a:pPr marL="109728" indent="0">
              <a:buNone/>
            </a:pPr>
            <a:endParaRPr lang="en-GB" sz="240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109728" indent="0">
              <a:buNone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566928" indent="-457200">
              <a:buFont typeface="+mj-lt"/>
              <a:buAutoNum type="alphaLcPeriod" startAt="3"/>
            </a:pP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Establish early warning protocols</a:t>
            </a:r>
          </a:p>
          <a:p>
            <a:pPr marL="859536" lvl="1" indent="-457200">
              <a:buFont typeface="+mj-lt"/>
              <a:buAutoNum type="alphaLcPeriod"/>
            </a:pP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Identify areas with insect presence</a:t>
            </a:r>
          </a:p>
          <a:p>
            <a:pPr marL="859536" lvl="1" indent="-457200">
              <a:buFont typeface="+mj-lt"/>
              <a:buAutoNum type="alphaLcPeriod"/>
            </a:pP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Identify areas at high risk of invasion</a:t>
            </a:r>
          </a:p>
          <a:p>
            <a:pPr marL="859536" lvl="1" indent="-457200">
              <a:buFont typeface="+mj-lt"/>
              <a:buAutoNum type="alphaLcPeriod"/>
            </a:pP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Define an early warning network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4" name="Google Shape;165;p6">
            <a:extLst>
              <a:ext uri="{FF2B5EF4-FFF2-40B4-BE49-F238E27FC236}">
                <a16:creationId xmlns:a16="http://schemas.microsoft.com/office/drawing/2014/main" id="{5C53C04B-F84B-42AA-211E-F872F44F0399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0295964" y="6108244"/>
            <a:ext cx="1896035" cy="74975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08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436"/>
    </mc:Choice>
    <mc:Fallback xmlns="">
      <p:transition advTm="3443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71314" y="232132"/>
            <a:ext cx="754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Early warning and monitoring 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2D1993F-C55A-3B9B-80AE-DDD419E661D9}"/>
              </a:ext>
            </a:extLst>
          </p:cNvPr>
          <p:cNvSpPr/>
          <p:nvPr/>
        </p:nvSpPr>
        <p:spPr>
          <a:xfrm>
            <a:off x="3945624" y="1590831"/>
            <a:ext cx="310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kern="1000" dirty="0">
                <a:solidFill>
                  <a:srgbClr val="000000"/>
                </a:solidFill>
                <a:latin typeface="Century Gothic"/>
                <a:ea typeface="Century Gothic"/>
                <a:cs typeface="Times New Roman"/>
              </a:rPr>
              <a:t>Corine Land Cover layers</a:t>
            </a:r>
            <a:endParaRPr lang="it-IT" dirty="0"/>
          </a:p>
        </p:txBody>
      </p:sp>
      <p:pic>
        <p:nvPicPr>
          <p:cNvPr id="8" name="Picture 2" descr="CLC_and_Legend">
            <a:extLst>
              <a:ext uri="{FF2B5EF4-FFF2-40B4-BE49-F238E27FC236}">
                <a16:creationId xmlns:a16="http://schemas.microsoft.com/office/drawing/2014/main" id="{5CCB39DA-A50E-DC14-D0F1-4D680F327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17" y="2308462"/>
            <a:ext cx="7976199" cy="419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65;p6">
            <a:extLst>
              <a:ext uri="{FF2B5EF4-FFF2-40B4-BE49-F238E27FC236}">
                <a16:creationId xmlns:a16="http://schemas.microsoft.com/office/drawing/2014/main" id="{9539E860-E8FB-DB9D-121D-6E9383AE7402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10295964" y="6108244"/>
            <a:ext cx="1896035" cy="74975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495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436"/>
    </mc:Choice>
    <mc:Fallback xmlns="">
      <p:transition advTm="3443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71314" y="232132"/>
            <a:ext cx="754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Early warning and monitoring </a:t>
            </a:r>
            <a:endParaRPr lang="fr-FR" sz="1000" dirty="0">
              <a:solidFill>
                <a:srgbClr val="FF0000"/>
              </a:solidFill>
            </a:endParaRPr>
          </a:p>
        </p:txBody>
      </p:sp>
      <p:pic>
        <p:nvPicPr>
          <p:cNvPr id="3" name="Picture 2" descr="Zonazione_Circeo">
            <a:extLst>
              <a:ext uri="{FF2B5EF4-FFF2-40B4-BE49-F238E27FC236}">
                <a16:creationId xmlns:a16="http://schemas.microsoft.com/office/drawing/2014/main" id="{4FFFB7C5-ECB8-9175-D570-3319491EC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15" y="1520188"/>
            <a:ext cx="441626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Zonazione_El_Tello">
            <a:extLst>
              <a:ext uri="{FF2B5EF4-FFF2-40B4-BE49-F238E27FC236}">
                <a16:creationId xmlns:a16="http://schemas.microsoft.com/office/drawing/2014/main" id="{B78FB7E2-8BBA-1DA1-8288-9A4CAB388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19" y="1737411"/>
            <a:ext cx="4572000" cy="417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165;p6">
            <a:extLst>
              <a:ext uri="{FF2B5EF4-FFF2-40B4-BE49-F238E27FC236}">
                <a16:creationId xmlns:a16="http://schemas.microsoft.com/office/drawing/2014/main" id="{E567156F-F479-E13D-36B9-E485D0577136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0295964" y="6108244"/>
            <a:ext cx="1896035" cy="7497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BC250B8-2658-CFFF-78FB-0CFE08F534A5}"/>
              </a:ext>
            </a:extLst>
          </p:cNvPr>
          <p:cNvSpPr txBox="1"/>
          <p:nvPr/>
        </p:nvSpPr>
        <p:spPr>
          <a:xfrm>
            <a:off x="2813509" y="1150856"/>
            <a:ext cx="226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Circeo, </a:t>
            </a:r>
            <a:r>
              <a:rPr lang="it-IT" b="1" dirty="0" err="1"/>
              <a:t>Italy</a:t>
            </a:r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E37F74-0176-0732-BF28-FB0431AE0D87}"/>
              </a:ext>
            </a:extLst>
          </p:cNvPr>
          <p:cNvSpPr txBox="1"/>
          <p:nvPr/>
        </p:nvSpPr>
        <p:spPr>
          <a:xfrm>
            <a:off x="7651504" y="1150856"/>
            <a:ext cx="226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El Tello, </a:t>
            </a:r>
            <a:r>
              <a:rPr lang="it-IT" b="1" dirty="0" err="1"/>
              <a:t>Spain</a:t>
            </a:r>
            <a:endParaRPr lang="it-IT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7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436"/>
    </mc:Choice>
    <mc:Fallback xmlns="">
      <p:transition advTm="3443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71314" y="232132"/>
            <a:ext cx="754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Early warning and monitoring </a:t>
            </a:r>
            <a:endParaRPr lang="fr-FR" sz="1000" dirty="0">
              <a:solidFill>
                <a:srgbClr val="FF0000"/>
              </a:solidFill>
            </a:endParaRPr>
          </a:p>
        </p:txBody>
      </p:sp>
      <p:pic>
        <p:nvPicPr>
          <p:cNvPr id="3" name="Picture 2" descr="Zonazione_Corniches">
            <a:extLst>
              <a:ext uri="{FF2B5EF4-FFF2-40B4-BE49-F238E27FC236}">
                <a16:creationId xmlns:a16="http://schemas.microsoft.com/office/drawing/2014/main" id="{4B2FD540-1DBE-D6FD-6691-3CB8AA137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7869">
            <a:off x="995654" y="1148994"/>
            <a:ext cx="47498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Zonazione_Antibes">
            <a:extLst>
              <a:ext uri="{FF2B5EF4-FFF2-40B4-BE49-F238E27FC236}">
                <a16:creationId xmlns:a16="http://schemas.microsoft.com/office/drawing/2014/main" id="{CCC78512-49C7-0329-EDFD-AE241578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7019">
            <a:off x="8032526" y="1376807"/>
            <a:ext cx="3529325" cy="229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Zonazione_S_Marguerite">
            <a:extLst>
              <a:ext uri="{FF2B5EF4-FFF2-40B4-BE49-F238E27FC236}">
                <a16:creationId xmlns:a16="http://schemas.microsoft.com/office/drawing/2014/main" id="{D067CAB1-E1C1-19D4-AE92-FDB7C9CA7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3531"/>
            <a:ext cx="490220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65;p6">
            <a:extLst>
              <a:ext uri="{FF2B5EF4-FFF2-40B4-BE49-F238E27FC236}">
                <a16:creationId xmlns:a16="http://schemas.microsoft.com/office/drawing/2014/main" id="{DBAA5513-B53D-8BE6-8E46-AC5B6AB23334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10295964" y="6108244"/>
            <a:ext cx="1896035" cy="7497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83FE25-B145-7AC4-8963-5D31C58F6E4F}"/>
              </a:ext>
            </a:extLst>
          </p:cNvPr>
          <p:cNvSpPr txBox="1"/>
          <p:nvPr/>
        </p:nvSpPr>
        <p:spPr>
          <a:xfrm>
            <a:off x="5758543" y="2688771"/>
            <a:ext cx="166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France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96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436"/>
    </mc:Choice>
    <mc:Fallback xmlns="">
      <p:transition advTm="3443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71314" y="232132"/>
            <a:ext cx="754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Early warning and monitoring </a:t>
            </a:r>
            <a:endParaRPr lang="fr-FR" sz="1000" dirty="0">
              <a:solidFill>
                <a:srgbClr val="FF0000"/>
              </a:solidFill>
            </a:endParaRPr>
          </a:p>
        </p:txBody>
      </p:sp>
      <p:pic>
        <p:nvPicPr>
          <p:cNvPr id="3" name="Picture 2" descr="Risk_Map_Circeo">
            <a:extLst>
              <a:ext uri="{FF2B5EF4-FFF2-40B4-BE49-F238E27FC236}">
                <a16:creationId xmlns:a16="http://schemas.microsoft.com/office/drawing/2014/main" id="{1E4215E7-E608-3776-2676-3713DC0E0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5" y="804627"/>
            <a:ext cx="5532392" cy="535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Mappa_Rischio_El_Tello">
            <a:extLst>
              <a:ext uri="{FF2B5EF4-FFF2-40B4-BE49-F238E27FC236}">
                <a16:creationId xmlns:a16="http://schemas.microsoft.com/office/drawing/2014/main" id="{CD4400C8-2D71-8E3E-30C9-56F535CF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605" y="996193"/>
            <a:ext cx="6270352" cy="465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165;p6">
            <a:extLst>
              <a:ext uri="{FF2B5EF4-FFF2-40B4-BE49-F238E27FC236}">
                <a16:creationId xmlns:a16="http://schemas.microsoft.com/office/drawing/2014/main" id="{92A255DC-3E32-750A-D19D-EF7CF9CDCD73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0295964" y="6108244"/>
            <a:ext cx="1896035" cy="7497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2452F9-001B-6903-A85D-F0D215302122}"/>
              </a:ext>
            </a:extLst>
          </p:cNvPr>
          <p:cNvSpPr txBox="1"/>
          <p:nvPr/>
        </p:nvSpPr>
        <p:spPr>
          <a:xfrm>
            <a:off x="3847179" y="1150856"/>
            <a:ext cx="226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Circeo, </a:t>
            </a:r>
            <a:r>
              <a:rPr lang="it-IT" b="1" dirty="0" err="1"/>
              <a:t>Italy</a:t>
            </a:r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51E2DA-A970-D3D4-9F56-127C0908BC70}"/>
              </a:ext>
            </a:extLst>
          </p:cNvPr>
          <p:cNvSpPr txBox="1"/>
          <p:nvPr/>
        </p:nvSpPr>
        <p:spPr>
          <a:xfrm>
            <a:off x="8685174" y="1150856"/>
            <a:ext cx="226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El Tello, </a:t>
            </a:r>
            <a:r>
              <a:rPr lang="it-IT" b="1" dirty="0" err="1"/>
              <a:t>Spain</a:t>
            </a:r>
            <a:endParaRPr lang="it-IT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147BB2-C4EE-CE26-7EA4-886790EC1783}"/>
              </a:ext>
            </a:extLst>
          </p:cNvPr>
          <p:cNvSpPr txBox="1"/>
          <p:nvPr/>
        </p:nvSpPr>
        <p:spPr>
          <a:xfrm>
            <a:off x="5845877" y="647036"/>
            <a:ext cx="155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Risk Maps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00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436"/>
    </mc:Choice>
    <mc:Fallback xmlns="">
      <p:transition advTm="3443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5|7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5|7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5|7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5|7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5|7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5|7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5|7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5|7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5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5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5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5|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5|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5|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5|7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5|7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5|7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zione corso di formazione">
  <a:themeElements>
    <a:clrScheme name="Personalizzato 1">
      <a:dk1>
        <a:sysClr val="windowText" lastClr="000000"/>
      </a:dk1>
      <a:lt1>
        <a:sysClr val="window" lastClr="FFFFFF"/>
      </a:lt1>
      <a:dk2>
        <a:srgbClr val="FFFFFF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863_TF03460604" id="{0A3C80E5-82BA-4D2E-A97D-67647DD79327}" vid="{DD5ADC5B-0BA5-4943-8E7D-1ECB610ACD9B}"/>
    </a:ext>
  </a:extLst>
</a:theme>
</file>

<file path=ppt/theme/theme2.xml><?xml version="1.0" encoding="utf-8"?>
<a:theme xmlns:a="http://schemas.openxmlformats.org/drawingml/2006/main" name="Tema di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32085</TotalTime>
  <Words>1367</Words>
  <Application>Microsoft Office PowerPoint</Application>
  <PresentationFormat>Widescreen</PresentationFormat>
  <Paragraphs>200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Georgia</vt:lpstr>
      <vt:lpstr>Wingdings</vt:lpstr>
      <vt:lpstr>Wingdings 2</vt:lpstr>
      <vt:lpstr>Presentazione corso di formazione</vt:lpstr>
      <vt:lpstr>PowerPoint Presentation</vt:lpstr>
      <vt:lpstr>PowerPoint Presentation</vt:lpstr>
      <vt:lpstr>  Early warning and 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 traps give the best result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Giordz Guerriero</dc:creator>
  <cp:lastModifiedBy>Paolo De Angelis</cp:lastModifiedBy>
  <cp:revision>540</cp:revision>
  <dcterms:created xsi:type="dcterms:W3CDTF">2018-10-19T14:56:05Z</dcterms:created>
  <dcterms:modified xsi:type="dcterms:W3CDTF">2022-12-12T18:38:45Z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