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333" r:id="rId2"/>
    <p:sldId id="334" r:id="rId3"/>
    <p:sldId id="257" r:id="rId4"/>
    <p:sldId id="320" r:id="rId5"/>
    <p:sldId id="323" r:id="rId6"/>
    <p:sldId id="321" r:id="rId7"/>
    <p:sldId id="307" r:id="rId8"/>
    <p:sldId id="308" r:id="rId9"/>
    <p:sldId id="309" r:id="rId10"/>
    <p:sldId id="328" r:id="rId11"/>
    <p:sldId id="310" r:id="rId12"/>
    <p:sldId id="311" r:id="rId13"/>
    <p:sldId id="312" r:id="rId14"/>
    <p:sldId id="313" r:id="rId15"/>
    <p:sldId id="314" r:id="rId16"/>
    <p:sldId id="315" r:id="rId17"/>
    <p:sldId id="316" r:id="rId18"/>
    <p:sldId id="317" r:id="rId19"/>
    <p:sldId id="318" r:id="rId20"/>
    <p:sldId id="329" r:id="rId21"/>
    <p:sldId id="322" r:id="rId22"/>
    <p:sldId id="324" r:id="rId23"/>
    <p:sldId id="325" r:id="rId24"/>
    <p:sldId id="319" r:id="rId25"/>
    <p:sldId id="327" r:id="rId26"/>
    <p:sldId id="332" r:id="rId27"/>
  </p:sldIdLst>
  <p:sldSz cx="9144000" cy="6858000" type="screen4x3"/>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6" autoAdjust="0"/>
    <p:restoredTop sz="89911" autoAdjust="0"/>
  </p:normalViewPr>
  <p:slideViewPr>
    <p:cSldViewPr snapToGrid="0">
      <p:cViewPr varScale="1">
        <p:scale>
          <a:sx n="74" d="100"/>
          <a:sy n="74" d="100"/>
        </p:scale>
        <p:origin x="2074" y="67"/>
      </p:cViewPr>
      <p:guideLst>
        <p:guide orient="horz" pos="2160"/>
        <p:guide pos="2880"/>
        <p:guide pos="5472"/>
        <p:guide orient="horz" pos="4128"/>
      </p:guideLst>
    </p:cSldViewPr>
  </p:slideViewPr>
  <p:notesTextViewPr>
    <p:cViewPr>
      <p:scale>
        <a:sx n="3" d="2"/>
        <a:sy n="3" d="2"/>
      </p:scale>
      <p:origin x="0" y="0"/>
    </p:cViewPr>
  </p:notesTextViewPr>
  <p:sorterViewPr>
    <p:cViewPr>
      <p:scale>
        <a:sx n="140" d="100"/>
        <a:sy n="140" d="100"/>
      </p:scale>
      <p:origin x="0" y="-3444"/>
    </p:cViewPr>
  </p:sorterViewPr>
  <p:notesViewPr>
    <p:cSldViewPr snapToGrid="0" showGuides="1">
      <p:cViewPr varScale="1">
        <p:scale>
          <a:sx n="81" d="100"/>
          <a:sy n="81" d="100"/>
        </p:scale>
        <p:origin x="336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960F3C6-F72F-4CD2-88BE-3E8F02716FC4}" type="datetime1">
              <a:rPr lang="it-IT" smtClean="0"/>
              <a:pPr rtl="0"/>
              <a:t>12/12/2022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it-IT" smtClean="0"/>
              <a:pPr rtl="0"/>
              <a:t>‹#›</a:t>
            </a:fld>
            <a:endParaRPr lang="it-IT"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933E6-EF01-477A-9F16-F7DB22DF32A9}" type="datetime1">
              <a:rPr lang="it-IT" smtClean="0"/>
              <a:pPr rtl="0"/>
              <a:t>12/12/2022</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it-IT" smtClean="0"/>
              <a:pPr rtl="0"/>
              <a:t>‹#›</a:t>
            </a:fld>
            <a:endParaRPr lang="it-IT"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32674CE4-FBD8-4481-AEFB-CA53E599A745}" type="slidenum">
              <a:rPr lang="it-IT" smtClean="0"/>
              <a:pPr rtl="0"/>
              <a:t>3</a:t>
            </a:fld>
            <a:endParaRPr lang="it-IT"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12</a:t>
            </a:fld>
            <a:endParaRPr lang="it-IT" dirty="0"/>
          </a:p>
        </p:txBody>
      </p:sp>
    </p:spTree>
    <p:extLst>
      <p:ext uri="{BB962C8B-B14F-4D97-AF65-F5344CB8AC3E}">
        <p14:creationId xmlns:p14="http://schemas.microsoft.com/office/powerpoint/2010/main" val="106525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13</a:t>
            </a:fld>
            <a:endParaRPr lang="it-IT" dirty="0"/>
          </a:p>
        </p:txBody>
      </p:sp>
    </p:spTree>
    <p:extLst>
      <p:ext uri="{BB962C8B-B14F-4D97-AF65-F5344CB8AC3E}">
        <p14:creationId xmlns:p14="http://schemas.microsoft.com/office/powerpoint/2010/main" val="158223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14</a:t>
            </a:fld>
            <a:endParaRPr lang="it-IT" dirty="0"/>
          </a:p>
        </p:txBody>
      </p:sp>
    </p:spTree>
    <p:extLst>
      <p:ext uri="{BB962C8B-B14F-4D97-AF65-F5344CB8AC3E}">
        <p14:creationId xmlns:p14="http://schemas.microsoft.com/office/powerpoint/2010/main" val="70137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15</a:t>
            </a:fld>
            <a:endParaRPr lang="it-IT" dirty="0"/>
          </a:p>
        </p:txBody>
      </p:sp>
    </p:spTree>
    <p:extLst>
      <p:ext uri="{BB962C8B-B14F-4D97-AF65-F5344CB8AC3E}">
        <p14:creationId xmlns:p14="http://schemas.microsoft.com/office/powerpoint/2010/main" val="20406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16</a:t>
            </a:fld>
            <a:endParaRPr lang="it-IT" dirty="0"/>
          </a:p>
        </p:txBody>
      </p:sp>
    </p:spTree>
    <p:extLst>
      <p:ext uri="{BB962C8B-B14F-4D97-AF65-F5344CB8AC3E}">
        <p14:creationId xmlns:p14="http://schemas.microsoft.com/office/powerpoint/2010/main" val="109811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17</a:t>
            </a:fld>
            <a:endParaRPr lang="it-IT" dirty="0"/>
          </a:p>
        </p:txBody>
      </p:sp>
    </p:spTree>
    <p:extLst>
      <p:ext uri="{BB962C8B-B14F-4D97-AF65-F5344CB8AC3E}">
        <p14:creationId xmlns:p14="http://schemas.microsoft.com/office/powerpoint/2010/main" val="354671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18</a:t>
            </a:fld>
            <a:endParaRPr lang="it-IT" dirty="0"/>
          </a:p>
        </p:txBody>
      </p:sp>
    </p:spTree>
    <p:extLst>
      <p:ext uri="{BB962C8B-B14F-4D97-AF65-F5344CB8AC3E}">
        <p14:creationId xmlns:p14="http://schemas.microsoft.com/office/powerpoint/2010/main" val="5777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19</a:t>
            </a:fld>
            <a:endParaRPr lang="it-IT" dirty="0"/>
          </a:p>
        </p:txBody>
      </p:sp>
    </p:spTree>
    <p:extLst>
      <p:ext uri="{BB962C8B-B14F-4D97-AF65-F5344CB8AC3E}">
        <p14:creationId xmlns:p14="http://schemas.microsoft.com/office/powerpoint/2010/main" val="203028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20</a:t>
            </a:fld>
            <a:endParaRPr lang="it-IT" dirty="0"/>
          </a:p>
        </p:txBody>
      </p:sp>
    </p:spTree>
    <p:extLst>
      <p:ext uri="{BB962C8B-B14F-4D97-AF65-F5344CB8AC3E}">
        <p14:creationId xmlns:p14="http://schemas.microsoft.com/office/powerpoint/2010/main" val="97853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21</a:t>
            </a:fld>
            <a:endParaRPr lang="it-IT" dirty="0"/>
          </a:p>
        </p:txBody>
      </p:sp>
    </p:spTree>
    <p:extLst>
      <p:ext uri="{BB962C8B-B14F-4D97-AF65-F5344CB8AC3E}">
        <p14:creationId xmlns:p14="http://schemas.microsoft.com/office/powerpoint/2010/main" val="372593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4</a:t>
            </a:fld>
            <a:endParaRPr lang="it-IT" dirty="0"/>
          </a:p>
        </p:txBody>
      </p:sp>
    </p:spTree>
    <p:extLst>
      <p:ext uri="{BB962C8B-B14F-4D97-AF65-F5344CB8AC3E}">
        <p14:creationId xmlns:p14="http://schemas.microsoft.com/office/powerpoint/2010/main" val="4266328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22</a:t>
            </a:fld>
            <a:endParaRPr lang="it-IT" dirty="0"/>
          </a:p>
        </p:txBody>
      </p:sp>
    </p:spTree>
    <p:extLst>
      <p:ext uri="{BB962C8B-B14F-4D97-AF65-F5344CB8AC3E}">
        <p14:creationId xmlns:p14="http://schemas.microsoft.com/office/powerpoint/2010/main" val="3010396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23</a:t>
            </a:fld>
            <a:endParaRPr lang="it-IT" dirty="0"/>
          </a:p>
        </p:txBody>
      </p:sp>
    </p:spTree>
    <p:extLst>
      <p:ext uri="{BB962C8B-B14F-4D97-AF65-F5344CB8AC3E}">
        <p14:creationId xmlns:p14="http://schemas.microsoft.com/office/powerpoint/2010/main" val="33296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24</a:t>
            </a:fld>
            <a:endParaRPr lang="it-IT" dirty="0"/>
          </a:p>
        </p:txBody>
      </p:sp>
    </p:spTree>
    <p:extLst>
      <p:ext uri="{BB962C8B-B14F-4D97-AF65-F5344CB8AC3E}">
        <p14:creationId xmlns:p14="http://schemas.microsoft.com/office/powerpoint/2010/main" val="2543381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25</a:t>
            </a:fld>
            <a:endParaRPr lang="it-IT" dirty="0"/>
          </a:p>
        </p:txBody>
      </p:sp>
    </p:spTree>
    <p:extLst>
      <p:ext uri="{BB962C8B-B14F-4D97-AF65-F5344CB8AC3E}">
        <p14:creationId xmlns:p14="http://schemas.microsoft.com/office/powerpoint/2010/main" val="325330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5</a:t>
            </a:fld>
            <a:endParaRPr lang="it-IT" dirty="0"/>
          </a:p>
        </p:txBody>
      </p:sp>
    </p:spTree>
    <p:extLst>
      <p:ext uri="{BB962C8B-B14F-4D97-AF65-F5344CB8AC3E}">
        <p14:creationId xmlns:p14="http://schemas.microsoft.com/office/powerpoint/2010/main" val="345304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6</a:t>
            </a:fld>
            <a:endParaRPr lang="it-IT" dirty="0"/>
          </a:p>
        </p:txBody>
      </p:sp>
    </p:spTree>
    <p:extLst>
      <p:ext uri="{BB962C8B-B14F-4D97-AF65-F5344CB8AC3E}">
        <p14:creationId xmlns:p14="http://schemas.microsoft.com/office/powerpoint/2010/main" val="263998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7</a:t>
            </a:fld>
            <a:endParaRPr lang="it-IT" dirty="0"/>
          </a:p>
        </p:txBody>
      </p:sp>
    </p:spTree>
    <p:extLst>
      <p:ext uri="{BB962C8B-B14F-4D97-AF65-F5344CB8AC3E}">
        <p14:creationId xmlns:p14="http://schemas.microsoft.com/office/powerpoint/2010/main" val="283390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8</a:t>
            </a:fld>
            <a:endParaRPr lang="it-IT" dirty="0"/>
          </a:p>
        </p:txBody>
      </p:sp>
    </p:spTree>
    <p:extLst>
      <p:ext uri="{BB962C8B-B14F-4D97-AF65-F5344CB8AC3E}">
        <p14:creationId xmlns:p14="http://schemas.microsoft.com/office/powerpoint/2010/main" val="50222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9</a:t>
            </a:fld>
            <a:endParaRPr lang="it-IT" dirty="0"/>
          </a:p>
        </p:txBody>
      </p:sp>
    </p:spTree>
    <p:extLst>
      <p:ext uri="{BB962C8B-B14F-4D97-AF65-F5344CB8AC3E}">
        <p14:creationId xmlns:p14="http://schemas.microsoft.com/office/powerpoint/2010/main" val="369687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10</a:t>
            </a:fld>
            <a:endParaRPr lang="it-IT" dirty="0"/>
          </a:p>
        </p:txBody>
      </p:sp>
    </p:spTree>
    <p:extLst>
      <p:ext uri="{BB962C8B-B14F-4D97-AF65-F5344CB8AC3E}">
        <p14:creationId xmlns:p14="http://schemas.microsoft.com/office/powerpoint/2010/main" val="24892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rtlCol="0"/>
          <a:lstStyle/>
          <a:p>
            <a:pPr marL="171450" indent="-171450" rtl="0">
              <a:buFont typeface="Arial" panose="020B0604020202020204" pitchFamily="34" charset="0"/>
              <a:buChar char="•"/>
            </a:pPr>
            <a:r>
              <a:rPr lang="it-IT" dirty="0"/>
              <a:t>Vantaggi che il pubblico trarrà dalla presentazione: gli adulti sono più interessati a un argomento se sanno come e perché è importante per loro.</a:t>
            </a:r>
          </a:p>
          <a:p>
            <a:pPr marL="171450" indent="-171450" rtl="0">
              <a:buFont typeface="Arial" panose="020B0604020202020204" pitchFamily="34" charset="0"/>
              <a:buChar char="•"/>
            </a:pPr>
            <a:r>
              <a:rPr lang="it-IT" dirty="0"/>
              <a:t>Livello di competenza del relatore sull'argomento: indicare brevemente la propria esperienza nel settore o spiegare ai partecipanti perché l'argomento è interessante.</a:t>
            </a:r>
          </a:p>
        </p:txBody>
      </p:sp>
      <p:sp>
        <p:nvSpPr>
          <p:cNvPr id="4" name="Segnaposto numero diapositiva 3"/>
          <p:cNvSpPr>
            <a:spLocks noGrp="1"/>
          </p:cNvSpPr>
          <p:nvPr>
            <p:ph type="sldNum" sz="quarter" idx="10"/>
          </p:nvPr>
        </p:nvSpPr>
        <p:spPr/>
        <p:txBody>
          <a:bodyPr rtlCol="0"/>
          <a:lstStyle/>
          <a:p>
            <a:pPr rtl="0"/>
            <a:fld id="{CF2FD335-6D8E-486A-8F5F-DFC7325903FF}" type="slidenum">
              <a:rPr lang="it-IT" smtClean="0"/>
              <a:pPr rtl="0"/>
              <a:t>11</a:t>
            </a:fld>
            <a:endParaRPr lang="it-IT" dirty="0"/>
          </a:p>
        </p:txBody>
      </p:sp>
    </p:spTree>
    <p:extLst>
      <p:ext uri="{BB962C8B-B14F-4D97-AF65-F5344CB8AC3E}">
        <p14:creationId xmlns:p14="http://schemas.microsoft.com/office/powerpoint/2010/main" val="357030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8" name="Titolo 7"/>
          <p:cNvSpPr>
            <a:spLocks noGrp="1"/>
          </p:cNvSpPr>
          <p:nvPr>
            <p:ph type="ctrTitle"/>
          </p:nvPr>
        </p:nvSpPr>
        <p:spPr>
          <a:xfrm>
            <a:off x="457200" y="2389010"/>
            <a:ext cx="8458200" cy="1470025"/>
          </a:xfrm>
        </p:spPr>
        <p:txBody>
          <a:bodyPr rtlCol="0" anchor="b"/>
          <a:lstStyle>
            <a:lvl1pPr>
              <a:defRPr sz="3300">
                <a:solidFill>
                  <a:schemeClr val="bg1"/>
                </a:solidFill>
              </a:defRPr>
            </a:lvl1pPr>
          </a:lstStyle>
          <a:p>
            <a:pPr rtl="0"/>
            <a:r>
              <a:rPr lang="it-IT"/>
              <a:t>Fare clic per modificare lo stile del titolo dello schema</a:t>
            </a:r>
            <a:endParaRPr lang="it-IT" dirty="0"/>
          </a:p>
        </p:txBody>
      </p:sp>
      <p:sp>
        <p:nvSpPr>
          <p:cNvPr id="9" name="Sottotitolo 8"/>
          <p:cNvSpPr>
            <a:spLocks noGrp="1"/>
          </p:cNvSpPr>
          <p:nvPr>
            <p:ph type="subTitle" idx="1"/>
          </p:nvPr>
        </p:nvSpPr>
        <p:spPr>
          <a:xfrm>
            <a:off x="457200" y="3899938"/>
            <a:ext cx="4953000" cy="1752600"/>
          </a:xfrm>
        </p:spPr>
        <p:txBody>
          <a:bodyPr rtlCol="0"/>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rtl="0"/>
            <a:r>
              <a:rPr lang="it-IT"/>
              <a:t>Fare clic per modificare lo stile del sottotitolo dello schema</a:t>
            </a:r>
            <a:endParaRPr lang="it-IT" dirty="0"/>
          </a:p>
        </p:txBody>
      </p:sp>
      <p:sp>
        <p:nvSpPr>
          <p:cNvPr id="29" name="Segnaposto numero diapositiva 28"/>
          <p:cNvSpPr>
            <a:spLocks noGrp="1"/>
          </p:cNvSpPr>
          <p:nvPr>
            <p:ph type="sldNum" sz="quarter" idx="12"/>
          </p:nvPr>
        </p:nvSpPr>
        <p:spPr>
          <a:xfrm>
            <a:off x="8320089" y="1136"/>
            <a:ext cx="747712" cy="365760"/>
          </a:xfrm>
        </p:spPr>
        <p:txBody>
          <a:bodyPr rtlCol="0"/>
          <a:lstStyle>
            <a:lvl1pPr algn="r">
              <a:defRPr sz="1350">
                <a:solidFill>
                  <a:schemeClr val="bg1"/>
                </a:solidFill>
              </a:defRPr>
            </a:lvl1pPr>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1pPr>
              <a:defRPr/>
            </a:lvl1pPr>
            <a:lvl5pPr>
              <a:defRPr/>
            </a:lvl5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4D95E992-4FAB-4FE3-93F1-BF3668F13EF9}" type="datetime1">
              <a:rPr lang="it-IT" smtClean="0"/>
              <a:pPr rtl="0"/>
              <a:t>12/12/2022</a:t>
            </a:fld>
            <a:endParaRPr lang="it-IT" dirty="0"/>
          </a:p>
        </p:txBody>
      </p:sp>
      <p:sp>
        <p:nvSpPr>
          <p:cNvPr id="6" name="Segnaposto numero diapositiva 5"/>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781800" y="1143000"/>
            <a:ext cx="1905000" cy="5448300"/>
          </a:xfrm>
        </p:spPr>
        <p:txBody>
          <a:bodyPr vert="eaVert" rtlCol="0"/>
          <a:lstStyle>
            <a:lvl1pPr>
              <a:defRPr/>
            </a:lvl1pPr>
          </a:lstStyle>
          <a:p>
            <a:pPr rtl="0"/>
            <a:r>
              <a:rPr lang="it-IT" dirty="0"/>
              <a:t>Fare clic per modificare lo stile del titolo dello schema</a:t>
            </a:r>
          </a:p>
        </p:txBody>
      </p:sp>
      <p:sp>
        <p:nvSpPr>
          <p:cNvPr id="3" name="Segnaposto testo verticale 2"/>
          <p:cNvSpPr>
            <a:spLocks noGrp="1"/>
          </p:cNvSpPr>
          <p:nvPr>
            <p:ph type="body" orient="vert" idx="1" hasCustomPrompt="1"/>
          </p:nvPr>
        </p:nvSpPr>
        <p:spPr>
          <a:xfrm>
            <a:off x="457200" y="1143000"/>
            <a:ext cx="6248400" cy="5448300"/>
          </a:xfrm>
        </p:spPr>
        <p:txBody>
          <a:bodyPr vert="eaVert" rtlCol="0"/>
          <a:lstStyle>
            <a:lvl5pPr>
              <a:defRPr/>
            </a:lvl5pPr>
          </a:lstStyle>
          <a:p>
            <a:pPr lvl="0" rtl="0" eaLnBrk="1" latinLnBrk="0" hangingPunct="1"/>
            <a:r>
              <a:rPr lang="it-IT" dirty="0"/>
              <a:t>Fare clic per modificare gli stili del testo dello schema</a:t>
            </a:r>
          </a:p>
          <a:p>
            <a:pPr lvl="1" rtl="0" eaLnBrk="1" latinLnBrk="0" hangingPunct="1"/>
            <a:r>
              <a:rPr lang="it-IT" dirty="0"/>
              <a:t>Secondo livello</a:t>
            </a:r>
          </a:p>
          <a:p>
            <a:pPr lvl="2" rtl="0" eaLnBrk="1" latinLnBrk="0" hangingPunct="1"/>
            <a:r>
              <a:rPr lang="it-IT" dirty="0"/>
              <a:t>Terzo livello</a:t>
            </a:r>
          </a:p>
          <a:p>
            <a:pPr lvl="3" rtl="0" eaLnBrk="1" latinLnBrk="0" hangingPunct="1"/>
            <a:r>
              <a:rPr lang="it-IT" dirty="0"/>
              <a:t>Quarto livello</a:t>
            </a:r>
          </a:p>
          <a:p>
            <a:pPr lvl="4" rtl="0" eaLnBrk="1" latinLnBrk="0" hangingPunct="1"/>
            <a:r>
              <a:rPr lang="it-IT" dirty="0"/>
              <a:t>Quinto livello</a:t>
            </a:r>
            <a:endParaRPr kumimoji="0"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05F002E6-D4DC-4108-B042-C9DB604AB538}" type="datetime1">
              <a:rPr lang="it-IT" smtClean="0"/>
              <a:pPr rtl="0"/>
              <a:t>12/12/2022</a:t>
            </a:fld>
            <a:endParaRPr lang="it-IT" dirty="0"/>
          </a:p>
        </p:txBody>
      </p:sp>
      <p:sp>
        <p:nvSpPr>
          <p:cNvPr id="6" name="Segnaposto numero diapositiva 5"/>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lvl1pPr>
              <a:defRPr/>
            </a:lvl1pPr>
            <a:lvl5pPr>
              <a:defRPr/>
            </a:lvl5pPr>
            <a:lvl6pPr>
              <a:defRPr/>
            </a:lvl6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EBFAEA36-55E5-42C1-BA2C-B111166A4E51}" type="datetime1">
              <a:rPr lang="it-IT" smtClean="0"/>
              <a:pPr rtl="0"/>
              <a:t>12/12/2022</a:t>
            </a:fld>
            <a:endParaRPr lang="it-IT" dirty="0"/>
          </a:p>
        </p:txBody>
      </p:sp>
      <p:sp>
        <p:nvSpPr>
          <p:cNvPr id="6" name="Segnaposto numero diapositiva 5"/>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68323"/>
            <a:ext cx="7772400" cy="1362075"/>
          </a:xfrm>
        </p:spPr>
        <p:txBody>
          <a:bodyPr rtlCol="0" anchor="b">
            <a:noAutofit/>
          </a:bodyPr>
          <a:lstStyle>
            <a:lvl1pPr algn="l">
              <a:buNone/>
              <a:defRPr sz="3225" b="1" cap="none" baseline="0">
                <a:ln w="12700">
                  <a:solidFill>
                    <a:schemeClr val="accent2">
                      <a:shade val="90000"/>
                      <a:satMod val="150000"/>
                    </a:schemeClr>
                  </a:solidFill>
                </a:ln>
                <a:solidFill>
                  <a:schemeClr val="accent2"/>
                </a:solidFill>
                <a:effectLst/>
              </a:defRPr>
            </a:lvl1pPr>
          </a:lstStyle>
          <a:p>
            <a:pPr rtl="0"/>
            <a:r>
              <a:rPr lang="it-IT"/>
              <a:t>Fare clic per modificare lo stile del titolo dello schema</a:t>
            </a:r>
            <a:endParaRPr kumimoji="0" lang="it-IT" dirty="0"/>
          </a:p>
        </p:txBody>
      </p:sp>
      <p:sp>
        <p:nvSpPr>
          <p:cNvPr id="3" name="Segnaposto testo 2"/>
          <p:cNvSpPr>
            <a:spLocks noGrp="1"/>
          </p:cNvSpPr>
          <p:nvPr>
            <p:ph type="body" idx="1"/>
          </p:nvPr>
        </p:nvSpPr>
        <p:spPr>
          <a:xfrm>
            <a:off x="722313" y="3367088"/>
            <a:ext cx="7772400" cy="1509712"/>
          </a:xfrm>
        </p:spPr>
        <p:txBody>
          <a:bodyPr rtlCol="0"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rtl="0" eaLnBrk="1" latinLnBrk="0" hangingPunct="1"/>
            <a:r>
              <a:rPr lang="it-IT"/>
              <a:t>Modifica gli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F509CC0C-1D8D-4570-8CB4-B1BEF8FECD49}" type="datetime1">
              <a:rPr lang="it-IT" smtClean="0"/>
              <a:pPr rtl="0"/>
              <a:t>12/12/2022</a:t>
            </a:fld>
            <a:endParaRPr lang="it-IT" dirty="0"/>
          </a:p>
        </p:txBody>
      </p:sp>
      <p:sp>
        <p:nvSpPr>
          <p:cNvPr id="6" name="Segnaposto numero diapositiva 5"/>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457200" y="2249426"/>
            <a:ext cx="4038600" cy="4341875"/>
          </a:xfrm>
        </p:spPr>
        <p:txBody>
          <a:bodyPr rtlCol="0"/>
          <a:lstStyle>
            <a:lvl1pPr>
              <a:defRPr sz="1500"/>
            </a:lvl1pPr>
            <a:lvl2pPr>
              <a:defRPr sz="1425"/>
            </a:lvl2pPr>
            <a:lvl3pPr>
              <a:defRPr sz="1350"/>
            </a:lvl3pPr>
            <a:lvl4pPr>
              <a:defRPr sz="1350"/>
            </a:lvl4pPr>
            <a:lvl5pPr>
              <a:defRPr sz="1350"/>
            </a:lvl5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4" name="Segnaposto contenuto 3"/>
          <p:cNvSpPr>
            <a:spLocks noGrp="1"/>
          </p:cNvSpPr>
          <p:nvPr>
            <p:ph sz="half" idx="2"/>
          </p:nvPr>
        </p:nvSpPr>
        <p:spPr>
          <a:xfrm>
            <a:off x="4648200" y="2249426"/>
            <a:ext cx="4038600" cy="4341875"/>
          </a:xfrm>
        </p:spPr>
        <p:txBody>
          <a:bodyPr rtlCol="0"/>
          <a:lstStyle>
            <a:lvl1pPr>
              <a:defRPr sz="1500"/>
            </a:lvl1pPr>
            <a:lvl2pPr>
              <a:defRPr sz="1425"/>
            </a:lvl2pPr>
            <a:lvl3pPr>
              <a:defRPr sz="1350"/>
            </a:lvl3pPr>
            <a:lvl4pPr>
              <a:defRPr sz="1350"/>
            </a:lvl4pPr>
            <a:lvl5pPr>
              <a:defRPr sz="1350"/>
            </a:lvl5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ED737F4E-EFDB-48AC-BBC6-3F822AE788BA}" type="datetime1">
              <a:rPr lang="it-IT" smtClean="0"/>
              <a:pPr rtl="0"/>
              <a:t>12/12/2022</a:t>
            </a:fld>
            <a:endParaRPr lang="it-IT" dirty="0"/>
          </a:p>
        </p:txBody>
      </p:sp>
      <p:sp>
        <p:nvSpPr>
          <p:cNvPr id="7" name="Segnaposto numero diapositiva 6"/>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rtlCol="0" anchor="ctr"/>
          <a:lstStyle>
            <a:lvl1pPr>
              <a:defRPr sz="3000" b="0" i="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rtlCol="0"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rtl="0" eaLnBrk="1" latinLnBrk="0" hangingPunct="1"/>
            <a:r>
              <a:rPr lang="it-IT"/>
              <a:t>Modifica gli stili del testo dello schema</a:t>
            </a:r>
          </a:p>
        </p:txBody>
      </p:sp>
      <p:sp>
        <p:nvSpPr>
          <p:cNvPr id="5" name="Segnaposto contenuto 4"/>
          <p:cNvSpPr>
            <a:spLocks noGrp="1"/>
          </p:cNvSpPr>
          <p:nvPr>
            <p:ph sz="quarter" idx="2"/>
          </p:nvPr>
        </p:nvSpPr>
        <p:spPr>
          <a:xfrm>
            <a:off x="381000" y="2708519"/>
            <a:ext cx="4041648" cy="3886200"/>
          </a:xfrm>
        </p:spPr>
        <p:txBody>
          <a:bodyPr rtlCol="0"/>
          <a:lstStyle>
            <a:lvl1pPr>
              <a:defRPr sz="1500"/>
            </a:lvl1pPr>
            <a:lvl2pPr>
              <a:defRPr sz="1500"/>
            </a:lvl2pPr>
            <a:lvl3pPr>
              <a:defRPr sz="1350"/>
            </a:lvl3pPr>
            <a:lvl4pPr>
              <a:defRPr sz="1200"/>
            </a:lvl4pPr>
            <a:lvl5pPr>
              <a:defRPr sz="1200"/>
            </a:lvl5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4" name="Segnaposto testo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rtlCol="0"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rtl="0" eaLnBrk="1" latinLnBrk="0" hangingPunct="1"/>
            <a:r>
              <a:rPr lang="it-IT"/>
              <a:t>Modifica gli stili del testo dello schema</a:t>
            </a:r>
          </a:p>
        </p:txBody>
      </p:sp>
      <p:sp>
        <p:nvSpPr>
          <p:cNvPr id="6" name="Segnaposto contenuto 5"/>
          <p:cNvSpPr>
            <a:spLocks noGrp="1"/>
          </p:cNvSpPr>
          <p:nvPr>
            <p:ph sz="quarter" idx="4"/>
          </p:nvPr>
        </p:nvSpPr>
        <p:spPr>
          <a:xfrm>
            <a:off x="4718305" y="2708519"/>
            <a:ext cx="4041775" cy="3886200"/>
          </a:xfrm>
        </p:spPr>
        <p:txBody>
          <a:bodyPr rtlCol="0"/>
          <a:lstStyle>
            <a:lvl1pPr>
              <a:defRPr sz="1500"/>
            </a:lvl1pPr>
            <a:lvl2pPr>
              <a:defRPr sz="1500"/>
            </a:lvl2pPr>
            <a:lvl3pPr>
              <a:defRPr sz="1350"/>
            </a:lvl3pPr>
            <a:lvl4pPr>
              <a:defRPr sz="1200"/>
            </a:lvl4pPr>
            <a:lvl5pPr>
              <a:defRPr sz="1200"/>
            </a:lvl5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28" name="Segnaposto piè di pagina 27"/>
          <p:cNvSpPr>
            <a:spLocks noGrp="1"/>
          </p:cNvSpPr>
          <p:nvPr>
            <p:ph type="ftr" sz="quarter" idx="12"/>
          </p:nvPr>
        </p:nvSpPr>
        <p:spPr/>
        <p:txBody>
          <a:bodyPr rtlCol="0"/>
          <a:lstStyle/>
          <a:p>
            <a:pPr rtl="0"/>
            <a:endParaRPr lang="it-IT" dirty="0"/>
          </a:p>
        </p:txBody>
      </p:sp>
      <p:sp>
        <p:nvSpPr>
          <p:cNvPr id="26" name="Segnaposto data 25"/>
          <p:cNvSpPr>
            <a:spLocks noGrp="1"/>
          </p:cNvSpPr>
          <p:nvPr>
            <p:ph type="dt" sz="half" idx="10"/>
          </p:nvPr>
        </p:nvSpPr>
        <p:spPr/>
        <p:txBody>
          <a:bodyPr rtlCol="0"/>
          <a:lstStyle/>
          <a:p>
            <a:pPr rtl="0"/>
            <a:fld id="{1FD1821E-EB58-4DE7-82FB-005A00BDDC3D}" type="datetime1">
              <a:rPr lang="it-IT" smtClean="0"/>
              <a:pPr rtl="0"/>
              <a:t>12/12/2022</a:t>
            </a:fld>
            <a:endParaRPr lang="it-IT" dirty="0"/>
          </a:p>
        </p:txBody>
      </p:sp>
      <p:sp>
        <p:nvSpPr>
          <p:cNvPr id="27" name="Segnaposto numero diapositiva 26"/>
          <p:cNvSpPr>
            <a:spLocks noGrp="1"/>
          </p:cNvSpPr>
          <p:nvPr>
            <p:ph type="sldNum" sz="quarter" idx="11"/>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rtlCol="0" anchor="ctr"/>
          <a:lstStyle>
            <a:lvl1pPr>
              <a:defRPr sz="3000">
                <a:solidFill>
                  <a:schemeClr val="tx2"/>
                </a:solidFill>
              </a:defRPr>
            </a:lvl1pPr>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a:xfrm>
            <a:off x="5257800" y="612648"/>
            <a:ext cx="1325880" cy="457200"/>
          </a:xfrm>
        </p:spPr>
        <p:txBody>
          <a:bodyPr rtlCol="0"/>
          <a:lstStyle/>
          <a:p>
            <a:pPr rtl="0"/>
            <a:endParaRPr lang="it-IT" dirty="0"/>
          </a:p>
        </p:txBody>
      </p:sp>
      <p:sp>
        <p:nvSpPr>
          <p:cNvPr id="3" name="Segnaposto data 2"/>
          <p:cNvSpPr>
            <a:spLocks noGrp="1"/>
          </p:cNvSpPr>
          <p:nvPr>
            <p:ph type="dt" sz="half" idx="10"/>
          </p:nvPr>
        </p:nvSpPr>
        <p:spPr>
          <a:xfrm>
            <a:off x="6583680" y="612648"/>
            <a:ext cx="957264" cy="457200"/>
          </a:xfrm>
        </p:spPr>
        <p:txBody>
          <a:bodyPr rtlCol="0"/>
          <a:lstStyle/>
          <a:p>
            <a:pPr rtl="0"/>
            <a:fld id="{8CFD1E6F-BF3D-4F0C-AF2A-ECE1321B012F}" type="datetime1">
              <a:rPr lang="it-IT" smtClean="0"/>
              <a:pPr rtl="0"/>
              <a:t>12/12/2022</a:t>
            </a:fld>
            <a:endParaRPr lang="it-IT" dirty="0"/>
          </a:p>
        </p:txBody>
      </p:sp>
      <p:sp>
        <p:nvSpPr>
          <p:cNvPr id="5" name="Segnaposto numero diapositiva 4"/>
          <p:cNvSpPr>
            <a:spLocks noGrp="1"/>
          </p:cNvSpPr>
          <p:nvPr>
            <p:ph type="sldNum" sz="quarter" idx="12"/>
          </p:nvPr>
        </p:nvSpPr>
        <p:spPr>
          <a:xfrm>
            <a:off x="8174736" y="2272"/>
            <a:ext cx="762000" cy="365760"/>
          </a:xfrm>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p>
            <a:pPr rtl="0"/>
            <a:fld id="{314B7ECB-C39E-48F0-A4BC-73287A4EC4D0}" type="datetime1">
              <a:rPr lang="it-IT" smtClean="0"/>
              <a:pPr rtl="0"/>
              <a:t>12/12/2022</a:t>
            </a:fld>
            <a:endParaRPr lang="it-IT" dirty="0"/>
          </a:p>
        </p:txBody>
      </p:sp>
      <p:sp>
        <p:nvSpPr>
          <p:cNvPr id="4" name="Segnaposto numero diapositiva 3"/>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353496" y="1101970"/>
            <a:ext cx="3383280" cy="877824"/>
          </a:xfrm>
        </p:spPr>
        <p:txBody>
          <a:bodyPr rtlCol="0" anchor="b"/>
          <a:lstStyle>
            <a:lvl1pPr algn="l">
              <a:buNone/>
              <a:defRPr sz="1350" b="1"/>
            </a:lvl1pPr>
          </a:lstStyle>
          <a:p>
            <a:pPr rtl="0"/>
            <a:r>
              <a:rPr lang="it-IT" dirty="0"/>
              <a:t>Fare clic per modificare lo stile del titolo dello schema</a:t>
            </a:r>
          </a:p>
        </p:txBody>
      </p:sp>
      <p:sp>
        <p:nvSpPr>
          <p:cNvPr id="4" name="Segnaposto contenuto 3"/>
          <p:cNvSpPr>
            <a:spLocks noGrp="1"/>
          </p:cNvSpPr>
          <p:nvPr>
            <p:ph sz="half" idx="1"/>
          </p:nvPr>
        </p:nvSpPr>
        <p:spPr>
          <a:xfrm>
            <a:off x="152400" y="776288"/>
            <a:ext cx="5102352" cy="5805083"/>
          </a:xfrm>
        </p:spPr>
        <p:txBody>
          <a:bodyPr rtlCol="0"/>
          <a:lstStyle>
            <a:lvl1pPr>
              <a:defRPr sz="2400"/>
            </a:lvl1pPr>
            <a:lvl2pPr>
              <a:defRPr sz="2100"/>
            </a:lvl2pPr>
            <a:lvl3pPr>
              <a:defRPr sz="1800"/>
            </a:lvl3pPr>
            <a:lvl4pPr>
              <a:defRPr sz="1500"/>
            </a:lvl4pPr>
            <a:lvl5pPr>
              <a:defRPr sz="1500"/>
            </a:lvl5pPr>
          </a:lstStyle>
          <a:p>
            <a:pPr lvl="0" rtl="0" eaLnBrk="1" latinLnBrk="0" hangingPunct="1"/>
            <a:r>
              <a:rPr lang="it-IT"/>
              <a:t>Modifica gli stili del testo dello schema</a:t>
            </a:r>
          </a:p>
          <a:p>
            <a:pPr lvl="1" rtl="0" eaLnBrk="1" latinLnBrk="0" hangingPunct="1"/>
            <a:r>
              <a:rPr lang="it-IT"/>
              <a:t>Secondo livello</a:t>
            </a:r>
          </a:p>
          <a:p>
            <a:pPr lvl="2" rtl="0" eaLnBrk="1" latinLnBrk="0" hangingPunct="1"/>
            <a:r>
              <a:rPr lang="it-IT"/>
              <a:t>Terzo livello</a:t>
            </a:r>
          </a:p>
          <a:p>
            <a:pPr lvl="3" rtl="0" eaLnBrk="1" latinLnBrk="0" hangingPunct="1"/>
            <a:r>
              <a:rPr lang="it-IT"/>
              <a:t>Quarto livello</a:t>
            </a:r>
          </a:p>
          <a:p>
            <a:pPr lvl="4" rtl="0" eaLnBrk="1" latinLnBrk="0" hangingPunct="1"/>
            <a:r>
              <a:rPr lang="it-IT"/>
              <a:t>Quinto livello</a:t>
            </a:r>
            <a:endParaRPr kumimoji="0" lang="it-IT" dirty="0"/>
          </a:p>
        </p:txBody>
      </p:sp>
      <p:sp>
        <p:nvSpPr>
          <p:cNvPr id="3" name="Segnaposto testo 2"/>
          <p:cNvSpPr>
            <a:spLocks noGrp="1"/>
          </p:cNvSpPr>
          <p:nvPr>
            <p:ph type="body" idx="2"/>
          </p:nvPr>
        </p:nvSpPr>
        <p:spPr>
          <a:xfrm>
            <a:off x="5353496" y="2010728"/>
            <a:ext cx="3383280" cy="4580573"/>
          </a:xfrm>
        </p:spPr>
        <p:txBody>
          <a:bodyPr rtlCol="0"/>
          <a:lstStyle>
            <a:lvl1pPr marL="6858" indent="0">
              <a:buNone/>
              <a:defRPr sz="1050"/>
            </a:lvl1pPr>
            <a:lvl2pPr>
              <a:buNone/>
              <a:defRPr sz="900"/>
            </a:lvl2pPr>
            <a:lvl3pPr>
              <a:buNone/>
              <a:defRPr sz="750"/>
            </a:lvl3pPr>
            <a:lvl4pPr>
              <a:buNone/>
              <a:defRPr sz="675"/>
            </a:lvl4pPr>
            <a:lvl5pPr>
              <a:buNone/>
              <a:defRPr sz="675"/>
            </a:lvl5pPr>
          </a:lstStyle>
          <a:p>
            <a:pPr lvl="0" rtl="0" eaLnBrk="1" latinLnBrk="0" hangingPunct="1"/>
            <a:r>
              <a:rPr lang="it-IT"/>
              <a:t>Modifica gli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4E070A85-F737-4308-A3F3-1758EE995822}" type="datetime1">
              <a:rPr lang="it-IT" smtClean="0"/>
              <a:pPr rtl="0"/>
              <a:t>12/12/2022</a:t>
            </a:fld>
            <a:endParaRPr lang="it-IT" dirty="0"/>
          </a:p>
        </p:txBody>
      </p:sp>
      <p:sp>
        <p:nvSpPr>
          <p:cNvPr id="7" name="Segnaposto numero diapositiva 6"/>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5" y="1109162"/>
            <a:ext cx="586803" cy="4681637"/>
          </a:xfrm>
        </p:spPr>
        <p:txBody>
          <a:bodyPr vert="vert270" lIns="45720" tIns="0" rIns="45720" rtlCol="0" anchor="t"/>
          <a:lstStyle>
            <a:lvl1pPr algn="ctr">
              <a:buNone/>
              <a:defRPr sz="1500" b="1"/>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2400"/>
            </a:lvl1pPr>
          </a:lstStyle>
          <a:p>
            <a:pPr rtl="0"/>
            <a:r>
              <a:rPr lang="it-IT"/>
              <a:t>Fare clic sull'icona per inserire un'immagine</a:t>
            </a:r>
            <a:endParaRPr kumimoji="0" lang="it-IT" dirty="0"/>
          </a:p>
        </p:txBody>
      </p:sp>
      <p:sp>
        <p:nvSpPr>
          <p:cNvPr id="4" name="Segnaposto testo 3"/>
          <p:cNvSpPr>
            <a:spLocks noGrp="1"/>
          </p:cNvSpPr>
          <p:nvPr>
            <p:ph type="body" sz="half" idx="2"/>
          </p:nvPr>
        </p:nvSpPr>
        <p:spPr>
          <a:xfrm>
            <a:off x="6088443" y="3274310"/>
            <a:ext cx="2590800" cy="2516489"/>
          </a:xfrm>
        </p:spPr>
        <p:txBody>
          <a:bodyPr lIns="0" tIns="0" rIns="45720" rtlCol="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rtl="0" eaLnBrk="1" latinLnBrk="0" hangingPunct="1"/>
            <a:r>
              <a:rPr lang="it-IT"/>
              <a:t>Modifica gli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3020A299-153E-434F-9BC2-1AC4F5939C93}" type="datetime1">
              <a:rPr lang="it-IT" smtClean="0"/>
              <a:pPr rtl="0"/>
              <a:t>12/12/2022</a:t>
            </a:fld>
            <a:endParaRPr lang="it-IT" dirty="0"/>
          </a:p>
        </p:txBody>
      </p:sp>
      <p:sp>
        <p:nvSpPr>
          <p:cNvPr id="7" name="Segnaposto numero diapositiva 6"/>
          <p:cNvSpPr>
            <a:spLocks noGrp="1"/>
          </p:cNvSpPr>
          <p:nvPr>
            <p:ph type="sldNum" sz="quarter" idx="12"/>
          </p:nvPr>
        </p:nvSpPr>
        <p:spPr/>
        <p:txBody>
          <a:bodyPr rtlCol="0"/>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0" name="Rettangolo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1" name="Rettangolo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2" name="Rettangolo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5" name="Rettangolo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it-IT" sz="1350" dirty="0"/>
          </a:p>
        </p:txBody>
      </p:sp>
      <p:sp>
        <p:nvSpPr>
          <p:cNvPr id="22" name="Segnaposto titolo 21"/>
          <p:cNvSpPr>
            <a:spLocks noGrp="1"/>
          </p:cNvSpPr>
          <p:nvPr>
            <p:ph type="title"/>
          </p:nvPr>
        </p:nvSpPr>
        <p:spPr>
          <a:xfrm>
            <a:off x="457200" y="1143000"/>
            <a:ext cx="8229600" cy="1066800"/>
          </a:xfrm>
          <a:prstGeom prst="rect">
            <a:avLst/>
          </a:prstGeom>
        </p:spPr>
        <p:txBody>
          <a:bodyPr vert="horz" rtlCol="0" anchor="ctr">
            <a:normAutofit/>
          </a:bodyPr>
          <a:lstStyle/>
          <a:p>
            <a:pPr rtl="0"/>
            <a:r>
              <a:rPr lang="it-IT" dirty="0"/>
              <a:t>Fare clic per modificare lo stile del titolo</a:t>
            </a:r>
          </a:p>
        </p:txBody>
      </p:sp>
      <p:sp>
        <p:nvSpPr>
          <p:cNvPr id="13" name="Segnaposto testo 12"/>
          <p:cNvSpPr>
            <a:spLocks noGrp="1"/>
          </p:cNvSpPr>
          <p:nvPr>
            <p:ph type="body" idx="1"/>
          </p:nvPr>
        </p:nvSpPr>
        <p:spPr>
          <a:xfrm>
            <a:off x="457200" y="2249424"/>
            <a:ext cx="8229600" cy="4325112"/>
          </a:xfrm>
          <a:prstGeom prst="rect">
            <a:avLst/>
          </a:prstGeom>
        </p:spPr>
        <p:txBody>
          <a:bodyPr vert="horz"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rtlCol="0"/>
          <a:lstStyle>
            <a:lvl1pPr algn="r" eaLnBrk="1" latinLnBrk="0" hangingPunct="1">
              <a:defRPr kumimoji="0" sz="825">
                <a:solidFill>
                  <a:schemeClr val="accent2">
                    <a:lumMod val="75000"/>
                  </a:schemeClr>
                </a:solidFill>
              </a:defRPr>
            </a:lvl1pPr>
          </a:lstStyle>
          <a:p>
            <a:pPr rtl="0"/>
            <a:endParaRPr lang="it-IT" dirty="0"/>
          </a:p>
        </p:txBody>
      </p:sp>
      <p:sp>
        <p:nvSpPr>
          <p:cNvPr id="14" name="Segnaposto data 13"/>
          <p:cNvSpPr>
            <a:spLocks noGrp="1"/>
          </p:cNvSpPr>
          <p:nvPr>
            <p:ph type="dt" sz="half" idx="2"/>
          </p:nvPr>
        </p:nvSpPr>
        <p:spPr>
          <a:xfrm>
            <a:off x="6586536" y="612648"/>
            <a:ext cx="957264" cy="457200"/>
          </a:xfrm>
          <a:prstGeom prst="rect">
            <a:avLst/>
          </a:prstGeom>
        </p:spPr>
        <p:txBody>
          <a:bodyPr vert="horz" rtlCol="0"/>
          <a:lstStyle>
            <a:lvl1pPr algn="l" eaLnBrk="1" latinLnBrk="0" hangingPunct="1">
              <a:defRPr kumimoji="0" sz="825">
                <a:solidFill>
                  <a:schemeClr val="accent2">
                    <a:lumMod val="75000"/>
                  </a:schemeClr>
                </a:solidFill>
              </a:defRPr>
            </a:lvl1pPr>
          </a:lstStyle>
          <a:p>
            <a:pPr rtl="0"/>
            <a:fld id="{D3389EC9-1675-4441-A8DD-39035D494987}" type="datetime1">
              <a:rPr lang="it-IT" smtClean="0"/>
              <a:pPr rtl="0"/>
              <a:t>12/12/2022</a:t>
            </a:fld>
            <a:endParaRPr lang="it-IT" dirty="0"/>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rtlCol="0" anchor="b"/>
          <a:lstStyle>
            <a:lvl1pPr algn="r" eaLnBrk="1" latinLnBrk="0" hangingPunct="1">
              <a:defRPr kumimoji="0" sz="1350">
                <a:solidFill>
                  <a:srgbClr val="FFFFFF"/>
                </a:solidFill>
              </a:defRPr>
            </a:lvl1pPr>
          </a:lstStyle>
          <a:p>
            <a:pPr rtl="0"/>
            <a:fld id="{401CF334-2D5C-4859-84A6-CA7E6E43FAEB}" type="slidenum">
              <a:rPr lang="it-IT" smtClean="0"/>
              <a:pPr rtl="0"/>
              <a:t>‹#›</a:t>
            </a:fld>
            <a:endParaRPr lang="it-IT"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png"/><Relationship Id="rId2" Type="http://schemas.openxmlformats.org/officeDocument/2006/relationships/hyperlink" Target="mailto:xylosandrus@parcocirceio.it" TargetMode="External"/><Relationship Id="rId1" Type="http://schemas.openxmlformats.org/officeDocument/2006/relationships/slideLayout" Target="../slideLayouts/slideLayout1.xml"/><Relationship Id="rId6" Type="http://schemas.openxmlformats.org/officeDocument/2006/relationships/hyperlink" Target="https://www.linkedin.com/company/lifesamfix/" TargetMode="External"/><Relationship Id="rId5" Type="http://schemas.openxmlformats.org/officeDocument/2006/relationships/image" Target="../media/image43.jpeg"/><Relationship Id="rId4" Type="http://schemas.openxmlformats.org/officeDocument/2006/relationships/hyperlink" Target="https://www.facebook.com/lifesamfi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9552" y="2132856"/>
            <a:ext cx="7956376" cy="4295328"/>
          </a:xfrm>
        </p:spPr>
        <p:txBody>
          <a:bodyPr>
            <a:noAutofit/>
          </a:bodyPr>
          <a:lstStyle/>
          <a:p>
            <a:pPr algn="l"/>
            <a:r>
              <a:rPr lang="it-IT" sz="2400" b="1">
                <a:solidFill>
                  <a:schemeClr val="accent2">
                    <a:lumMod val="50000"/>
                  </a:schemeClr>
                </a:solidFill>
              </a:rPr>
              <a:t>Training package for the prevention of </a:t>
            </a:r>
            <a:r>
              <a:rPr lang="it-IT" sz="2400" b="1" i="1">
                <a:solidFill>
                  <a:schemeClr val="accent2">
                    <a:lumMod val="50000"/>
                  </a:schemeClr>
                </a:solidFill>
              </a:rPr>
              <a:t>Xylosandrus</a:t>
            </a:r>
            <a:r>
              <a:rPr lang="it-IT" sz="2400" b="1">
                <a:solidFill>
                  <a:schemeClr val="accent2">
                    <a:lumMod val="50000"/>
                  </a:schemeClr>
                </a:solidFill>
              </a:rPr>
              <a:t> invasions and the application of early warning, monitoring and rapid response protocols</a:t>
            </a:r>
          </a:p>
          <a:p>
            <a:pPr algn="l">
              <a:spcBef>
                <a:spcPts val="0"/>
              </a:spcBef>
            </a:pPr>
            <a:endParaRPr lang="it-IT" sz="2400" b="1">
              <a:solidFill>
                <a:schemeClr val="accent2">
                  <a:lumMod val="50000"/>
                </a:schemeClr>
              </a:solidFill>
            </a:endParaRPr>
          </a:p>
          <a:p>
            <a:pPr algn="l"/>
            <a:r>
              <a:rPr lang="it-IT" sz="1800" b="1">
                <a:solidFill>
                  <a:schemeClr val="accent2">
                    <a:lumMod val="50000"/>
                  </a:schemeClr>
                </a:solidFill>
              </a:rPr>
              <a:t>Module 1. The biology of Xylosandrus crassiusculus and Xylosandrus compactus</a:t>
            </a:r>
          </a:p>
          <a:p>
            <a:pPr algn="l"/>
            <a:r>
              <a:rPr lang="en-US" sz="1800" b="1">
                <a:solidFill>
                  <a:schemeClr val="accent2">
                    <a:lumMod val="50000"/>
                  </a:schemeClr>
                </a:solidFill>
              </a:rPr>
              <a:t>Module 2. Xylosandrus and associated fungi</a:t>
            </a:r>
          </a:p>
          <a:p>
            <a:pPr algn="l"/>
            <a:r>
              <a:rPr lang="it-IT" sz="1800" b="1">
                <a:solidFill>
                  <a:schemeClr val="accent2">
                    <a:lumMod val="50000"/>
                  </a:schemeClr>
                </a:solidFill>
              </a:rPr>
              <a:t>Module 3. Invasion history and pathways</a:t>
            </a:r>
          </a:p>
          <a:p>
            <a:pPr algn="l"/>
            <a:r>
              <a:rPr lang="it-IT" sz="1800" b="1">
                <a:solidFill>
                  <a:schemeClr val="accent2">
                    <a:lumMod val="75000"/>
                  </a:schemeClr>
                </a:solidFill>
              </a:rPr>
              <a:t>Module 4. Prevention: reducing vulnerability through forest interventions</a:t>
            </a:r>
          </a:p>
          <a:p>
            <a:pPr algn="l"/>
            <a:r>
              <a:rPr lang="it-IT" sz="1800" b="1">
                <a:solidFill>
                  <a:schemeClr val="accent2">
                    <a:lumMod val="50000"/>
                  </a:schemeClr>
                </a:solidFill>
              </a:rPr>
              <a:t>Module 5. Early warning and monitoring</a:t>
            </a:r>
          </a:p>
          <a:p>
            <a:pPr algn="l"/>
            <a:r>
              <a:rPr lang="it-IT" sz="1800" b="1">
                <a:solidFill>
                  <a:schemeClr val="accent2">
                    <a:lumMod val="50000"/>
                  </a:schemeClr>
                </a:solidFill>
              </a:rPr>
              <a:t>Module 6. Containment</a:t>
            </a:r>
          </a:p>
          <a:p>
            <a:pPr algn="l"/>
            <a:r>
              <a:rPr lang="it-IT" sz="1800" b="1">
                <a:solidFill>
                  <a:schemeClr val="accent2">
                    <a:lumMod val="50000"/>
                  </a:schemeClr>
                </a:solidFill>
              </a:rPr>
              <a:t>Module 7. Supporting technologies: smart traps and app</a:t>
            </a:r>
          </a:p>
          <a:p>
            <a:pPr algn="r"/>
            <a:r>
              <a:rPr lang="it-IT" sz="1600">
                <a:solidFill>
                  <a:schemeClr val="accent2">
                    <a:lumMod val="50000"/>
                  </a:schemeClr>
                </a:solidFill>
              </a:rPr>
              <a:t>June 2022</a:t>
            </a:r>
          </a:p>
          <a:p>
            <a:pPr algn="l"/>
            <a:endParaRPr lang="it-IT" b="1">
              <a:solidFill>
                <a:schemeClr val="accent6">
                  <a:lumMod val="50000"/>
                </a:schemeClr>
              </a:solidFill>
            </a:endParaRPr>
          </a:p>
          <a:p>
            <a:pPr algn="l"/>
            <a:endParaRPr lang="it-IT" sz="2400" b="1">
              <a:solidFill>
                <a:schemeClr val="accent6">
                  <a:lumMod val="50000"/>
                </a:schemeClr>
              </a:solidFill>
            </a:endParaRPr>
          </a:p>
          <a:p>
            <a:endParaRPr lang="it-IT" sz="2000" b="1">
              <a:solidFill>
                <a:schemeClr val="accent6">
                  <a:lumMod val="50000"/>
                </a:schemeClr>
              </a:solidFill>
            </a:endParaRPr>
          </a:p>
          <a:p>
            <a:endParaRPr lang="it-IT" b="1">
              <a:solidFill>
                <a:srgbClr val="FF0000"/>
              </a:solidFill>
            </a:endParaRPr>
          </a:p>
          <a:p>
            <a:endParaRPr lang="it-IT" b="1">
              <a:solidFill>
                <a:srgbClr val="FF0000"/>
              </a:solidFill>
            </a:endParaRPr>
          </a:p>
        </p:txBody>
      </p:sp>
      <p:pic>
        <p:nvPicPr>
          <p:cNvPr id="8" name="Google Shape;115;p13"/>
          <p:cNvPicPr preferRelativeResize="0">
            <a:picLocks noChangeAspect="1"/>
          </p:cNvPicPr>
          <p:nvPr/>
        </p:nvPicPr>
        <p:blipFill rotWithShape="1">
          <a:blip r:embed="rId2" cstate="print">
            <a:alphaModFix/>
          </a:blip>
          <a:srcRect/>
          <a:stretch/>
        </p:blipFill>
        <p:spPr>
          <a:xfrm>
            <a:off x="35496" y="44624"/>
            <a:ext cx="3544557" cy="1798853"/>
          </a:xfrm>
          <a:prstGeom prst="rect">
            <a:avLst/>
          </a:prstGeom>
          <a:noFill/>
          <a:ln>
            <a:noFill/>
          </a:ln>
        </p:spPr>
      </p:pic>
      <p:pic>
        <p:nvPicPr>
          <p:cNvPr id="12" name="Google Shape;116;p13"/>
          <p:cNvPicPr preferRelativeResize="0">
            <a:picLocks noChangeAspect="1"/>
          </p:cNvPicPr>
          <p:nvPr/>
        </p:nvPicPr>
        <p:blipFill rotWithShape="1">
          <a:blip r:embed="rId3" cstate="print">
            <a:alphaModFix/>
          </a:blip>
          <a:srcRect/>
          <a:stretch/>
        </p:blipFill>
        <p:spPr>
          <a:xfrm>
            <a:off x="6337065" y="28823"/>
            <a:ext cx="2771439" cy="1095921"/>
          </a:xfrm>
          <a:prstGeom prst="rect">
            <a:avLst/>
          </a:prstGeom>
          <a:noFill/>
          <a:ln>
            <a:noFill/>
          </a:ln>
        </p:spPr>
      </p:pic>
      <p:sp>
        <p:nvSpPr>
          <p:cNvPr id="10" name="Rettangolo 9"/>
          <p:cNvSpPr/>
          <p:nvPr/>
        </p:nvSpPr>
        <p:spPr>
          <a:xfrm>
            <a:off x="527909" y="4498378"/>
            <a:ext cx="7868500" cy="358345"/>
          </a:xfrm>
          <a:prstGeom prst="rect">
            <a:avLst/>
          </a:prstGeom>
          <a:noFill/>
          <a:ln>
            <a:solidFill>
              <a:srgbClr val="996633"/>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996633"/>
                </a:solidFill>
              </a:ln>
              <a:noFill/>
            </a:endParaRPr>
          </a:p>
        </p:txBody>
      </p:sp>
      <p:sp>
        <p:nvSpPr>
          <p:cNvPr id="11" name="Rettangolo 10"/>
          <p:cNvSpPr/>
          <p:nvPr/>
        </p:nvSpPr>
        <p:spPr>
          <a:xfrm>
            <a:off x="552602" y="4552435"/>
            <a:ext cx="7845203" cy="337141"/>
          </a:xfrm>
          <a:prstGeom prst="rect">
            <a:avLst/>
          </a:prstGeom>
          <a:noFill/>
          <a:ln w="28575">
            <a:solidFill>
              <a:srgbClr val="996633"/>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469130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3" name="Rectangle 2">
            <a:extLst>
              <a:ext uri="{FF2B5EF4-FFF2-40B4-BE49-F238E27FC236}">
                <a16:creationId xmlns:a16="http://schemas.microsoft.com/office/drawing/2014/main" id="{DE9B0CF0-9895-45C5-B3FE-D0B05D07DC25}"/>
              </a:ext>
            </a:extLst>
          </p:cNvPr>
          <p:cNvSpPr>
            <a:spLocks noChangeArrowheads="1"/>
          </p:cNvSpPr>
          <p:nvPr/>
        </p:nvSpPr>
        <p:spPr bwMode="auto">
          <a:xfrm>
            <a:off x="998220" y="25369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Segnaposto contenuto 2">
            <a:extLst>
              <a:ext uri="{FF2B5EF4-FFF2-40B4-BE49-F238E27FC236}">
                <a16:creationId xmlns:a16="http://schemas.microsoft.com/office/drawing/2014/main" id="{26E2051B-83C1-EB7E-4434-9D185271E755}"/>
              </a:ext>
            </a:extLst>
          </p:cNvPr>
          <p:cNvSpPr txBox="1">
            <a:spLocks/>
          </p:cNvSpPr>
          <p:nvPr/>
        </p:nvSpPr>
        <p:spPr>
          <a:xfrm>
            <a:off x="4091939" y="6047608"/>
            <a:ext cx="4663441" cy="369332"/>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just">
              <a:buNone/>
            </a:pPr>
            <a:r>
              <a:rPr lang="en-GB" sz="1000" dirty="0">
                <a:solidFill>
                  <a:srgbClr val="002060"/>
                </a:solidFill>
              </a:rPr>
              <a:t>Figure from: García-Herrera R </a:t>
            </a:r>
            <a:r>
              <a:rPr lang="en-GB" sz="1000" i="1" dirty="0">
                <a:solidFill>
                  <a:srgbClr val="002060"/>
                </a:solidFill>
              </a:rPr>
              <a:t>et al.</a:t>
            </a:r>
            <a:r>
              <a:rPr lang="en-GB" sz="1000" dirty="0">
                <a:solidFill>
                  <a:srgbClr val="002060"/>
                </a:solidFill>
              </a:rPr>
              <a:t> 2019. THE EUROPEAN 2016/17 DROUGHT. </a:t>
            </a:r>
            <a:r>
              <a:rPr lang="en-GB" sz="1000" i="1" dirty="0">
                <a:solidFill>
                  <a:srgbClr val="002060"/>
                </a:solidFill>
              </a:rPr>
              <a:t>Journal of Climate </a:t>
            </a:r>
            <a:r>
              <a:rPr lang="en-GB" sz="1000" dirty="0">
                <a:solidFill>
                  <a:srgbClr val="002060"/>
                </a:solidFill>
              </a:rPr>
              <a:t>32: 3169–3187.</a:t>
            </a:r>
            <a:endParaRPr lang="en-GB" sz="1000" b="1" dirty="0">
              <a:solidFill>
                <a:srgbClr val="002060"/>
              </a:solidFill>
            </a:endParaRPr>
          </a:p>
        </p:txBody>
      </p:sp>
      <p:pic>
        <p:nvPicPr>
          <p:cNvPr id="13" name="Picture 12">
            <a:extLst>
              <a:ext uri="{FF2B5EF4-FFF2-40B4-BE49-F238E27FC236}">
                <a16:creationId xmlns:a16="http://schemas.microsoft.com/office/drawing/2014/main" id="{C5872218-8E17-0685-6412-FE97CE28CC2B}"/>
              </a:ext>
            </a:extLst>
          </p:cNvPr>
          <p:cNvPicPr>
            <a:picLocks noChangeAspect="1"/>
          </p:cNvPicPr>
          <p:nvPr/>
        </p:nvPicPr>
        <p:blipFill>
          <a:blip r:embed="rId5" cstate="print"/>
          <a:stretch>
            <a:fillRect/>
          </a:stretch>
        </p:blipFill>
        <p:spPr>
          <a:xfrm>
            <a:off x="3560245" y="908674"/>
            <a:ext cx="5253638" cy="5040651"/>
          </a:xfrm>
          <a:prstGeom prst="rect">
            <a:avLst/>
          </a:prstGeom>
        </p:spPr>
      </p:pic>
      <p:sp>
        <p:nvSpPr>
          <p:cNvPr id="14" name="Segnaposto contenuto 2">
            <a:extLst>
              <a:ext uri="{FF2B5EF4-FFF2-40B4-BE49-F238E27FC236}">
                <a16:creationId xmlns:a16="http://schemas.microsoft.com/office/drawing/2014/main" id="{11492D23-5B91-95C9-072B-46406FF3C501}"/>
              </a:ext>
            </a:extLst>
          </p:cNvPr>
          <p:cNvSpPr txBox="1">
            <a:spLocks/>
          </p:cNvSpPr>
          <p:nvPr/>
        </p:nvSpPr>
        <p:spPr>
          <a:xfrm>
            <a:off x="68080" y="1128851"/>
            <a:ext cx="3566659" cy="5002395"/>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just">
              <a:buNone/>
            </a:pPr>
            <a:r>
              <a:rPr lang="en-GB" sz="1400" b="1" dirty="0">
                <a:solidFill>
                  <a:srgbClr val="002060"/>
                </a:solidFill>
              </a:rPr>
              <a:t>As possible environmental driver of the outbreak, the extreme drought occurred in western Europe (June 2016 - July 2017), </a:t>
            </a:r>
            <a:r>
              <a:rPr lang="en-GB" sz="1400" dirty="0">
                <a:solidFill>
                  <a:srgbClr val="002060"/>
                </a:solidFill>
              </a:rPr>
              <a:t>with a peak in central Italy (where </a:t>
            </a:r>
            <a:r>
              <a:rPr lang="en-GB" sz="1400" dirty="0" err="1">
                <a:solidFill>
                  <a:srgbClr val="002060"/>
                </a:solidFill>
              </a:rPr>
              <a:t>Circeo</a:t>
            </a:r>
            <a:r>
              <a:rPr lang="en-GB" sz="1400" dirty="0">
                <a:solidFill>
                  <a:srgbClr val="002060"/>
                </a:solidFill>
              </a:rPr>
              <a:t> is located – see the purple arrow in figure).</a:t>
            </a:r>
          </a:p>
          <a:p>
            <a:pPr marL="82296" indent="0" algn="just">
              <a:buNone/>
            </a:pPr>
            <a:r>
              <a:rPr lang="en-GB" sz="1400" dirty="0">
                <a:solidFill>
                  <a:srgbClr val="002060"/>
                </a:solidFill>
              </a:rPr>
              <a:t>According to the study of García-Herrera R </a:t>
            </a:r>
            <a:r>
              <a:rPr lang="en-GB" sz="1400" i="1" dirty="0">
                <a:solidFill>
                  <a:srgbClr val="002060"/>
                </a:solidFill>
              </a:rPr>
              <a:t>et al.</a:t>
            </a:r>
            <a:r>
              <a:rPr lang="en-GB" sz="1400" dirty="0">
                <a:solidFill>
                  <a:srgbClr val="002060"/>
                </a:solidFill>
              </a:rPr>
              <a:t> (2019), the event can be considered as the most severe European drought at the continental scale since at least 1979, and July 2016 was the driest one, breaking previous SPEI (standardized precipitation –evapotranspiration index) records by a wide margin.</a:t>
            </a:r>
          </a:p>
          <a:p>
            <a:pPr marL="82296" indent="0" algn="just">
              <a:buNone/>
            </a:pPr>
            <a:r>
              <a:rPr lang="en-GB" sz="1400" dirty="0">
                <a:solidFill>
                  <a:srgbClr val="002060"/>
                </a:solidFill>
              </a:rPr>
              <a:t>Even if the relation among extreme drought events and tree mortality is modulated by the occurrence of the two main physiological effects, hydraulic failure and carbon starvation, the spread of mortality in a forest community is dependent on microenvironmental heterogeneity (soil-water, geomorphology and exposition), population structures (age-dimension, competition), spatial distribution of the woody species. </a:t>
            </a:r>
          </a:p>
        </p:txBody>
      </p:sp>
      <p:sp>
        <p:nvSpPr>
          <p:cNvPr id="15" name="Freccia a destra 14"/>
          <p:cNvSpPr/>
          <p:nvPr/>
        </p:nvSpPr>
        <p:spPr>
          <a:xfrm rot="18957321">
            <a:off x="7222640" y="4395770"/>
            <a:ext cx="585737" cy="4571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98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726046" y="773370"/>
            <a:ext cx="7764809" cy="2347450"/>
          </a:xfrm>
        </p:spPr>
        <p:txBody>
          <a:bodyPr wrap="square" rtlCol="0">
            <a:spAutoFit/>
          </a:bodyPr>
          <a:lstStyle/>
          <a:p>
            <a:pPr marL="0" indent="0" algn="just">
              <a:buNone/>
            </a:pPr>
            <a:r>
              <a:rPr lang="en-GB" sz="1800" dirty="0">
                <a:solidFill>
                  <a:srgbClr val="002060"/>
                </a:solidFill>
              </a:rPr>
              <a:t>In quarto freddo “forest” </a:t>
            </a:r>
            <a:r>
              <a:rPr lang="en-GB" sz="1800" dirty="0">
                <a:solidFill>
                  <a:srgbClr val="002060"/>
                </a:solidFill>
                <a:effectLst>
                  <a:outerShdw blurRad="38100" dist="38100" dir="2700000" algn="tl">
                    <a:srgbClr val="000000">
                      <a:alpha val="43137"/>
                    </a:srgbClr>
                  </a:outerShdw>
                </a:effectLst>
              </a:rPr>
              <a:t>desiccated trees were identified by a field survey in spring 2019</a:t>
            </a:r>
            <a:r>
              <a:rPr lang="en-GB" sz="1800" dirty="0">
                <a:solidFill>
                  <a:srgbClr val="002060"/>
                </a:solidFill>
              </a:rPr>
              <a:t> and selected as centroid of three monitoring plots representing the area impacted by the mortality (Dieback plots). Three additional plots were set in areas where both satellite images analysis and field survey did not show evidence of browned crowns (Healthy plots). </a:t>
            </a:r>
            <a:r>
              <a:rPr lang="en-GB" sz="1800" dirty="0">
                <a:solidFill>
                  <a:srgbClr val="002060"/>
                </a:solidFill>
                <a:effectLst>
                  <a:outerShdw blurRad="38100" dist="38100" dir="2700000" algn="tl">
                    <a:srgbClr val="000000">
                      <a:alpha val="43137"/>
                    </a:srgbClr>
                  </a:outerShdw>
                </a:effectLst>
              </a:rPr>
              <a:t>Similarly</a:t>
            </a:r>
            <a:r>
              <a:rPr lang="en-GB" sz="1800" dirty="0">
                <a:solidFill>
                  <a:srgbClr val="002060"/>
                </a:solidFill>
              </a:rPr>
              <a:t> to Quarto Freddo, three Dieback plots (including a </a:t>
            </a:r>
            <a:r>
              <a:rPr lang="en-GB" sz="1800" i="1" dirty="0">
                <a:solidFill>
                  <a:srgbClr val="002060"/>
                </a:solidFill>
              </a:rPr>
              <a:t>Quercus ilex</a:t>
            </a:r>
            <a:r>
              <a:rPr lang="en-GB" sz="1800" dirty="0">
                <a:solidFill>
                  <a:srgbClr val="002060"/>
                </a:solidFill>
              </a:rPr>
              <a:t> tree in declining stage with partially desiccated crown) and three Healthy plots (including an healthy </a:t>
            </a:r>
            <a:r>
              <a:rPr lang="en-GB" sz="1800" i="1" dirty="0">
                <a:solidFill>
                  <a:srgbClr val="002060"/>
                </a:solidFill>
              </a:rPr>
              <a:t>Quercus ilex </a:t>
            </a:r>
            <a:r>
              <a:rPr lang="en-GB" sz="1800" dirty="0">
                <a:solidFill>
                  <a:srgbClr val="002060"/>
                </a:solidFill>
              </a:rPr>
              <a:t>tree) were set </a:t>
            </a:r>
            <a:r>
              <a:rPr lang="en-GB" sz="1800" dirty="0">
                <a:solidFill>
                  <a:srgbClr val="002060"/>
                </a:solidFill>
                <a:effectLst>
                  <a:outerShdw blurRad="38100" dist="38100" dir="2700000" algn="tl">
                    <a:srgbClr val="000000">
                      <a:alpha val="43137"/>
                    </a:srgbClr>
                  </a:outerShdw>
                </a:effectLst>
              </a:rPr>
              <a:t>in </a:t>
            </a:r>
            <a:r>
              <a:rPr lang="en-GB" sz="1800" dirty="0" err="1">
                <a:solidFill>
                  <a:srgbClr val="002060"/>
                </a:solidFill>
                <a:effectLst>
                  <a:outerShdw blurRad="38100" dist="38100" dir="2700000" algn="tl">
                    <a:srgbClr val="000000">
                      <a:alpha val="43137"/>
                    </a:srgbClr>
                  </a:outerShdw>
                </a:effectLst>
              </a:rPr>
              <a:t>Peretto</a:t>
            </a:r>
            <a:r>
              <a:rPr lang="en-GB" sz="1800" dirty="0">
                <a:solidFill>
                  <a:srgbClr val="002060"/>
                </a:solidFill>
              </a:rPr>
              <a:t>.</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3074" name="Immagine 18" descr="Immagine che contiene testo, erba, verde&#10;&#10;Descrizione generata automaticamente">
            <a:extLst>
              <a:ext uri="{FF2B5EF4-FFF2-40B4-BE49-F238E27FC236}">
                <a16:creationId xmlns:a16="http://schemas.microsoft.com/office/drawing/2014/main" id="{E767A489-9F1C-4A16-8DA1-07F97DCBB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47" y="3090340"/>
            <a:ext cx="7764809" cy="333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2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594360" y="742890"/>
            <a:ext cx="8157754" cy="1041311"/>
          </a:xfrm>
        </p:spPr>
        <p:txBody>
          <a:bodyPr wrap="square" rtlCol="0">
            <a:spAutoFit/>
          </a:bodyPr>
          <a:lstStyle/>
          <a:p>
            <a:pPr marL="82296" indent="0" algn="just">
              <a:buNone/>
            </a:pPr>
            <a:r>
              <a:rPr lang="en-GB" sz="2000" b="1" dirty="0">
                <a:solidFill>
                  <a:srgbClr val="002060"/>
                </a:solidFill>
              </a:rPr>
              <a:t>THE FOREST SURVEY</a:t>
            </a:r>
          </a:p>
          <a:p>
            <a:pPr marL="82296" indent="0" algn="just">
              <a:buNone/>
            </a:pPr>
            <a:r>
              <a:rPr lang="en-GB" sz="2000" dirty="0">
                <a:solidFill>
                  <a:srgbClr val="002060"/>
                </a:solidFill>
              </a:rPr>
              <a:t>In each forest plot a preliminary survey was realised to define the forest structure and to analyse the plant mortality. </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grpSp>
        <p:nvGrpSpPr>
          <p:cNvPr id="3" name="Group 2">
            <a:extLst>
              <a:ext uri="{FF2B5EF4-FFF2-40B4-BE49-F238E27FC236}">
                <a16:creationId xmlns:a16="http://schemas.microsoft.com/office/drawing/2014/main" id="{7450ED6E-4A36-47C7-B0C5-BF647BF83236}"/>
              </a:ext>
            </a:extLst>
          </p:cNvPr>
          <p:cNvGrpSpPr>
            <a:grpSpLocks noChangeAspect="1"/>
          </p:cNvGrpSpPr>
          <p:nvPr/>
        </p:nvGrpSpPr>
        <p:grpSpPr>
          <a:xfrm>
            <a:off x="3574800" y="1947945"/>
            <a:ext cx="5112000" cy="3869696"/>
            <a:chOff x="1133374" y="1406084"/>
            <a:chExt cx="6661291" cy="5042466"/>
          </a:xfrm>
        </p:grpSpPr>
        <p:pic>
          <p:nvPicPr>
            <p:cNvPr id="7" name="Picture 6" descr="A picture containing outdoor, rock, rocky, sitting&#10;&#10;Description automatically generated">
              <a:extLst>
                <a:ext uri="{FF2B5EF4-FFF2-40B4-BE49-F238E27FC236}">
                  <a16:creationId xmlns:a16="http://schemas.microsoft.com/office/drawing/2014/main" id="{E5F1C32A-E56D-47C5-AA9B-0395DF2685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1540" y="1406084"/>
              <a:ext cx="3343125" cy="2507342"/>
            </a:xfrm>
            <a:prstGeom prst="rect">
              <a:avLst/>
            </a:prstGeom>
          </p:spPr>
        </p:pic>
        <p:pic>
          <p:nvPicPr>
            <p:cNvPr id="10" name="Picture 9" descr="A close up of a tree&#10;&#10;Description automatically generated">
              <a:extLst>
                <a:ext uri="{FF2B5EF4-FFF2-40B4-BE49-F238E27FC236}">
                  <a16:creationId xmlns:a16="http://schemas.microsoft.com/office/drawing/2014/main" id="{0EA71FD8-B9F0-465F-8DFF-E66817EA37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08504" y="2330954"/>
              <a:ext cx="5042466" cy="3192726"/>
            </a:xfrm>
            <a:prstGeom prst="rect">
              <a:avLst/>
            </a:prstGeom>
          </p:spPr>
        </p:pic>
        <p:pic>
          <p:nvPicPr>
            <p:cNvPr id="11" name="Picture 10" descr="A person sitting on a rock next to a tree&#10;&#10;Description automatically generated">
              <a:extLst>
                <a:ext uri="{FF2B5EF4-FFF2-40B4-BE49-F238E27FC236}">
                  <a16:creationId xmlns:a16="http://schemas.microsoft.com/office/drawing/2014/main" id="{3DE58AA1-5DF8-436D-ABD0-EBF32326B2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1542" y="3941208"/>
              <a:ext cx="3343123" cy="2507342"/>
            </a:xfrm>
            <a:prstGeom prst="rect">
              <a:avLst/>
            </a:prstGeom>
          </p:spPr>
        </p:pic>
      </p:grpSp>
      <p:sp>
        <p:nvSpPr>
          <p:cNvPr id="13" name="Segnaposto contenuto 2">
            <a:extLst>
              <a:ext uri="{FF2B5EF4-FFF2-40B4-BE49-F238E27FC236}">
                <a16:creationId xmlns:a16="http://schemas.microsoft.com/office/drawing/2014/main" id="{D2842A30-7A16-4A0A-B5CF-6086DD8118A7}"/>
              </a:ext>
            </a:extLst>
          </p:cNvPr>
          <p:cNvSpPr txBox="1">
            <a:spLocks/>
          </p:cNvSpPr>
          <p:nvPr/>
        </p:nvSpPr>
        <p:spPr>
          <a:xfrm>
            <a:off x="574647" y="2054188"/>
            <a:ext cx="2877680" cy="2308324"/>
          </a:xfrm>
          <a:prstGeom prst="rect">
            <a:avLst/>
          </a:prstGeom>
        </p:spPr>
        <p:txBody>
          <a:bodyPr vert="horz" wrap="square" rtlCol="0">
            <a:sp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marL="82296" indent="0" algn="just">
              <a:buFont typeface="Georgia"/>
              <a:buNone/>
            </a:pPr>
            <a:r>
              <a:rPr lang="en-GB" sz="1800" dirty="0">
                <a:solidFill>
                  <a:srgbClr val="002060"/>
                </a:solidFill>
              </a:rPr>
              <a:t>For each woody plants were recorded: species, stem dimension (DBH) stage of dieback (see figure), coppice shoot or standard, diffuse epicormic shoots, subcortical fungi stroma.</a:t>
            </a:r>
          </a:p>
        </p:txBody>
      </p:sp>
      <p:pic>
        <p:nvPicPr>
          <p:cNvPr id="4098" name="Picture 2">
            <a:extLst>
              <a:ext uri="{FF2B5EF4-FFF2-40B4-BE49-F238E27FC236}">
                <a16:creationId xmlns:a16="http://schemas.microsoft.com/office/drawing/2014/main" id="{87A859AE-7C54-40DA-8382-A4D0C16FA7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 y="4423194"/>
            <a:ext cx="2877680" cy="129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2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370892" y="787784"/>
            <a:ext cx="8623818" cy="1964640"/>
          </a:xfrm>
        </p:spPr>
        <p:txBody>
          <a:bodyPr wrap="square" rtlCol="0">
            <a:spAutoFit/>
          </a:bodyPr>
          <a:lstStyle/>
          <a:p>
            <a:pPr marL="82296" indent="0" algn="just">
              <a:buNone/>
            </a:pPr>
            <a:r>
              <a:rPr lang="en-GB" sz="2000" b="1" dirty="0">
                <a:solidFill>
                  <a:srgbClr val="002060"/>
                </a:solidFill>
              </a:rPr>
              <a:t>Forest structure and tree mortality</a:t>
            </a:r>
          </a:p>
          <a:p>
            <a:pPr marL="82296" indent="0" algn="just">
              <a:buNone/>
            </a:pPr>
            <a:r>
              <a:rPr lang="en-GB" sz="2000" dirty="0">
                <a:solidFill>
                  <a:srgbClr val="002060"/>
                </a:solidFill>
              </a:rPr>
              <a:t>The forest has the typical structure of an old coppice not managed anymore (actual rotation time about 2 times the normal). Natural competition processes suppressed small trees species, but also dominated stems of </a:t>
            </a:r>
            <a:r>
              <a:rPr lang="en-GB" sz="2000" i="1" dirty="0">
                <a:solidFill>
                  <a:srgbClr val="002060"/>
                </a:solidFill>
              </a:rPr>
              <a:t>Q. ilex</a:t>
            </a:r>
            <a:r>
              <a:rPr lang="en-GB" sz="2000" dirty="0">
                <a:solidFill>
                  <a:srgbClr val="002060"/>
                </a:solidFill>
              </a:rPr>
              <a:t>. On the other hand, tree mortality is also affecting dominant trees (multifactorial stresses)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grpSp>
        <p:nvGrpSpPr>
          <p:cNvPr id="3" name="Group 2">
            <a:extLst>
              <a:ext uri="{FF2B5EF4-FFF2-40B4-BE49-F238E27FC236}">
                <a16:creationId xmlns:a16="http://schemas.microsoft.com/office/drawing/2014/main" id="{4ADA8A48-BB2A-6EF2-3671-BC6F0FE583EC}"/>
              </a:ext>
            </a:extLst>
          </p:cNvPr>
          <p:cNvGrpSpPr/>
          <p:nvPr/>
        </p:nvGrpSpPr>
        <p:grpSpPr>
          <a:xfrm>
            <a:off x="0" y="2358387"/>
            <a:ext cx="9144002" cy="4156837"/>
            <a:chOff x="0" y="2358387"/>
            <a:chExt cx="9144002" cy="4156837"/>
          </a:xfrm>
        </p:grpSpPr>
        <p:pic>
          <p:nvPicPr>
            <p:cNvPr id="5131" name="Picture 11">
              <a:extLst>
                <a:ext uri="{FF2B5EF4-FFF2-40B4-BE49-F238E27FC236}">
                  <a16:creationId xmlns:a16="http://schemas.microsoft.com/office/drawing/2014/main" id="{68251F57-C4B5-4B83-8EEA-51A1E89251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101248"/>
              <a:ext cx="2876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a:extLst>
                <a:ext uri="{FF2B5EF4-FFF2-40B4-BE49-F238E27FC236}">
                  <a16:creationId xmlns:a16="http://schemas.microsoft.com/office/drawing/2014/main" id="{84D33379-59AE-473D-806F-213334D9C8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7452" y="3072897"/>
              <a:ext cx="2876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a:extLst>
                <a:ext uri="{FF2B5EF4-FFF2-40B4-BE49-F238E27FC236}">
                  <a16:creationId xmlns:a16="http://schemas.microsoft.com/office/drawing/2014/main" id="{6B2D0E2D-2598-4CD5-A366-CE5241685E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2000" y="2358387"/>
              <a:ext cx="3060000" cy="20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a:extLst>
                <a:ext uri="{FF2B5EF4-FFF2-40B4-BE49-F238E27FC236}">
                  <a16:creationId xmlns:a16="http://schemas.microsoft.com/office/drawing/2014/main" id="{AB6B13FE-C07B-4A3C-A11E-E988D2575F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2000" y="4435222"/>
              <a:ext cx="3060000" cy="208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4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594360" y="742890"/>
            <a:ext cx="7978140" cy="1015663"/>
          </a:xfrm>
        </p:spPr>
        <p:txBody>
          <a:bodyPr wrap="square" rtlCol="0">
            <a:spAutoFit/>
          </a:bodyPr>
          <a:lstStyle/>
          <a:p>
            <a:pPr marL="82296" indent="0" algn="just">
              <a:buNone/>
            </a:pPr>
            <a:r>
              <a:rPr lang="en-GB" sz="2000" dirty="0">
                <a:solidFill>
                  <a:srgbClr val="002060"/>
                </a:solidFill>
              </a:rPr>
              <a:t>Using the tree decay classification, it is possible to deduce the </a:t>
            </a:r>
            <a:r>
              <a:rPr lang="en-GB" sz="2000" dirty="0">
                <a:solidFill>
                  <a:srgbClr val="002060"/>
                </a:solidFill>
                <a:effectLst>
                  <a:outerShdw blurRad="38100" dist="38100" dir="2700000" algn="tl">
                    <a:srgbClr val="000000">
                      <a:alpha val="43137"/>
                    </a:srgbClr>
                  </a:outerShdw>
                </a:effectLst>
              </a:rPr>
              <a:t>temporal dynamics of mortality</a:t>
            </a:r>
            <a:r>
              <a:rPr lang="en-GB" sz="2000" dirty="0">
                <a:solidFill>
                  <a:srgbClr val="002060"/>
                </a:solidFill>
              </a:rPr>
              <a:t>. In fact, each decay class is separated by the time interval necessary for the degradation of the different woody tissues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6146" name="Picture 2">
            <a:extLst>
              <a:ext uri="{FF2B5EF4-FFF2-40B4-BE49-F238E27FC236}">
                <a16:creationId xmlns:a16="http://schemas.microsoft.com/office/drawing/2014/main" id="{2D6A09B2-2F6B-475F-B5EC-A702557B7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780" y="1884861"/>
            <a:ext cx="7501116" cy="288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gnaposto contenuto 2">
            <a:extLst>
              <a:ext uri="{FF2B5EF4-FFF2-40B4-BE49-F238E27FC236}">
                <a16:creationId xmlns:a16="http://schemas.microsoft.com/office/drawing/2014/main" id="{868196BC-E61A-4B3A-A48C-DB28F70CC078}"/>
              </a:ext>
            </a:extLst>
          </p:cNvPr>
          <p:cNvSpPr txBox="1">
            <a:spLocks/>
          </p:cNvSpPr>
          <p:nvPr/>
        </p:nvSpPr>
        <p:spPr>
          <a:xfrm>
            <a:off x="342899" y="4937864"/>
            <a:ext cx="8343901" cy="1554272"/>
          </a:xfrm>
          <a:prstGeom prst="rect">
            <a:avLst/>
          </a:prstGeom>
        </p:spPr>
        <p:txBody>
          <a:bodyPr vert="horz" wrap="square" rtlCol="0">
            <a:sp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marL="269875" indent="-188913" algn="just">
              <a:buFont typeface="Georgia"/>
              <a:buNone/>
            </a:pPr>
            <a:r>
              <a:rPr lang="en-GB" sz="1800" dirty="0">
                <a:solidFill>
                  <a:srgbClr val="002060"/>
                </a:solidFill>
              </a:rPr>
              <a:t>• </a:t>
            </a:r>
            <a:r>
              <a:rPr lang="en-GB" sz="1800" i="1" dirty="0">
                <a:solidFill>
                  <a:srgbClr val="002060"/>
                </a:solidFill>
              </a:rPr>
              <a:t>Q. Ilex </a:t>
            </a:r>
            <a:r>
              <a:rPr lang="en-GB" sz="1800" dirty="0">
                <a:solidFill>
                  <a:srgbClr val="002060"/>
                </a:solidFill>
              </a:rPr>
              <a:t>is mainly in the declining stage as consequence of a relatively recent dieback;</a:t>
            </a:r>
          </a:p>
          <a:p>
            <a:pPr marL="269875" indent="-188913" algn="just">
              <a:buFont typeface="Georgia"/>
              <a:buNone/>
            </a:pPr>
            <a:r>
              <a:rPr lang="en-GB" sz="1800" dirty="0">
                <a:solidFill>
                  <a:srgbClr val="002060"/>
                </a:solidFill>
              </a:rPr>
              <a:t>• </a:t>
            </a:r>
            <a:r>
              <a:rPr lang="en-GB" sz="1800" i="1" dirty="0">
                <a:solidFill>
                  <a:srgbClr val="002060"/>
                </a:solidFill>
              </a:rPr>
              <a:t>Fraxinus </a:t>
            </a:r>
            <a:r>
              <a:rPr lang="en-GB" sz="1800" i="1" dirty="0" err="1">
                <a:solidFill>
                  <a:srgbClr val="002060"/>
                </a:solidFill>
              </a:rPr>
              <a:t>ornus</a:t>
            </a:r>
            <a:r>
              <a:rPr lang="en-GB" sz="1800" i="1" dirty="0">
                <a:solidFill>
                  <a:srgbClr val="002060"/>
                </a:solidFill>
              </a:rPr>
              <a:t> </a:t>
            </a:r>
            <a:r>
              <a:rPr lang="en-GB" sz="1800" dirty="0">
                <a:solidFill>
                  <a:srgbClr val="002060"/>
                </a:solidFill>
              </a:rPr>
              <a:t>is also recently declining but at lower rate;</a:t>
            </a:r>
          </a:p>
          <a:p>
            <a:pPr marL="269875" indent="-188913" algn="just">
              <a:buFont typeface="Georgia"/>
              <a:buNone/>
            </a:pPr>
            <a:r>
              <a:rPr lang="en-GB" sz="1800" dirty="0">
                <a:solidFill>
                  <a:srgbClr val="002060"/>
                </a:solidFill>
              </a:rPr>
              <a:t>• </a:t>
            </a:r>
            <a:r>
              <a:rPr lang="en-GB" sz="1800" i="1" dirty="0">
                <a:solidFill>
                  <a:srgbClr val="002060"/>
                </a:solidFill>
              </a:rPr>
              <a:t>Arbutus unedo </a:t>
            </a:r>
            <a:r>
              <a:rPr lang="en-GB" sz="1800" dirty="0">
                <a:solidFill>
                  <a:srgbClr val="002060"/>
                </a:solidFill>
              </a:rPr>
              <a:t>is at the end of a decay process started long time ago, and now is sporadic in the forest</a:t>
            </a:r>
          </a:p>
          <a:p>
            <a:pPr marL="269875" indent="-188913" algn="just">
              <a:buFont typeface="Georgia"/>
              <a:buNone/>
            </a:pPr>
            <a:r>
              <a:rPr lang="en-GB" sz="1800" dirty="0">
                <a:solidFill>
                  <a:srgbClr val="002060"/>
                </a:solidFill>
              </a:rPr>
              <a:t>• </a:t>
            </a:r>
            <a:r>
              <a:rPr lang="en-GB" sz="1800" i="1" dirty="0" err="1">
                <a:solidFill>
                  <a:srgbClr val="002060"/>
                </a:solidFill>
              </a:rPr>
              <a:t>Phyllirea</a:t>
            </a:r>
            <a:r>
              <a:rPr lang="en-GB" sz="1800" dirty="0">
                <a:solidFill>
                  <a:srgbClr val="002060"/>
                </a:solidFill>
              </a:rPr>
              <a:t> spp. shows two peaks as consequence of an older and a new recent dieback</a:t>
            </a:r>
          </a:p>
        </p:txBody>
      </p:sp>
    </p:spTree>
    <p:extLst>
      <p:ext uri="{BB962C8B-B14F-4D97-AF65-F5344CB8AC3E}">
        <p14:creationId xmlns:p14="http://schemas.microsoft.com/office/powerpoint/2010/main" val="5103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373224" y="742890"/>
            <a:ext cx="8450736" cy="1938992"/>
          </a:xfrm>
        </p:spPr>
        <p:txBody>
          <a:bodyPr wrap="square" rtlCol="0">
            <a:spAutoFit/>
          </a:bodyPr>
          <a:lstStyle/>
          <a:p>
            <a:pPr marL="82296" indent="0" algn="just">
              <a:buNone/>
            </a:pPr>
            <a:r>
              <a:rPr lang="en-GB" sz="2000" dirty="0">
                <a:solidFill>
                  <a:srgbClr val="002060"/>
                </a:solidFill>
              </a:rPr>
              <a:t>Tree mortality significantly impacts the carbon and nutrient input to the soil system (</a:t>
            </a:r>
            <a:r>
              <a:rPr lang="en-GB" sz="2000" dirty="0">
                <a:solidFill>
                  <a:srgbClr val="002060"/>
                </a:solidFill>
                <a:effectLst>
                  <a:outerShdw blurRad="38100" dist="38100" dir="2700000" algn="tl">
                    <a:srgbClr val="000000">
                      <a:alpha val="43137"/>
                    </a:srgbClr>
                  </a:outerShdw>
                </a:effectLst>
              </a:rPr>
              <a:t>canopy litterfall</a:t>
            </a:r>
            <a:r>
              <a:rPr lang="en-GB" sz="2000" dirty="0">
                <a:solidFill>
                  <a:srgbClr val="002060"/>
                </a:solidFill>
              </a:rPr>
              <a:t>), in absence of compensation processes generated by a multi-specific forest canopy. In other words, drought prone tree communities (</a:t>
            </a:r>
            <a:r>
              <a:rPr lang="en-GB" sz="2000" dirty="0" err="1">
                <a:solidFill>
                  <a:srgbClr val="002060"/>
                </a:solidFill>
              </a:rPr>
              <a:t>Peretto</a:t>
            </a:r>
            <a:r>
              <a:rPr lang="en-GB" sz="2000" dirty="0">
                <a:solidFill>
                  <a:srgbClr val="002060"/>
                </a:solidFill>
              </a:rPr>
              <a:t>) are more vulnerable to the dieback caused by additional biotic factors, which in turn accelerates the soil degradation thus the ecosystem productivity.</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7170" name="Picture 2">
            <a:extLst>
              <a:ext uri="{FF2B5EF4-FFF2-40B4-BE49-F238E27FC236}">
                <a16:creationId xmlns:a16="http://schemas.microsoft.com/office/drawing/2014/main" id="{71336DB6-7FE5-45BC-A309-F21413C311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715" y="2546589"/>
            <a:ext cx="7234570" cy="408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59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457200" y="913712"/>
            <a:ext cx="8332236" cy="1323439"/>
          </a:xfrm>
        </p:spPr>
        <p:txBody>
          <a:bodyPr wrap="square" rtlCol="0">
            <a:spAutoFit/>
          </a:bodyPr>
          <a:lstStyle/>
          <a:p>
            <a:pPr marL="82296" indent="0" algn="just">
              <a:buNone/>
            </a:pPr>
            <a:r>
              <a:rPr lang="en-GB" sz="2000" dirty="0">
                <a:solidFill>
                  <a:srgbClr val="002060"/>
                </a:solidFill>
              </a:rPr>
              <a:t>Tree mortality significantly impacts the soil respiration and the related </a:t>
            </a:r>
            <a:r>
              <a:rPr lang="en-GB" sz="2000" dirty="0">
                <a:solidFill>
                  <a:srgbClr val="002060"/>
                </a:solidFill>
                <a:effectLst>
                  <a:outerShdw blurRad="38100" dist="38100" dir="2700000" algn="tl">
                    <a:srgbClr val="000000">
                      <a:alpha val="43137"/>
                    </a:srgbClr>
                  </a:outerShdw>
                </a:effectLst>
              </a:rPr>
              <a:t>emission of CO</a:t>
            </a:r>
            <a:r>
              <a:rPr lang="en-GB" sz="2000" baseline="-25000" dirty="0">
                <a:solidFill>
                  <a:srgbClr val="002060"/>
                </a:solidFill>
                <a:effectLst>
                  <a:outerShdw blurRad="38100" dist="38100" dir="2700000" algn="tl">
                    <a:srgbClr val="000000">
                      <a:alpha val="43137"/>
                    </a:srgbClr>
                  </a:outerShdw>
                </a:effectLst>
              </a:rPr>
              <a:t>2</a:t>
            </a:r>
            <a:r>
              <a:rPr lang="en-GB" sz="2000" dirty="0">
                <a:solidFill>
                  <a:srgbClr val="002060"/>
                </a:solidFill>
                <a:effectLst>
                  <a:outerShdw blurRad="38100" dist="38100" dir="2700000" algn="tl">
                    <a:srgbClr val="000000">
                      <a:alpha val="43137"/>
                    </a:srgbClr>
                  </a:outerShdw>
                </a:effectLst>
              </a:rPr>
              <a:t> in the atmosphere</a:t>
            </a:r>
            <a:r>
              <a:rPr lang="en-GB" sz="2000" dirty="0">
                <a:solidFill>
                  <a:srgbClr val="002060"/>
                </a:solidFill>
              </a:rPr>
              <a:t>, only in absence of compensation processes generated by a multi specific forest structure. In other words, in open forest the soil processes are strictly dependent to the tree productivity.</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8194" name="Picture 2">
            <a:extLst>
              <a:ext uri="{FF2B5EF4-FFF2-40B4-BE49-F238E27FC236}">
                <a16:creationId xmlns:a16="http://schemas.microsoft.com/office/drawing/2014/main" id="{B59E8CC0-95A1-44E6-956A-92E355B97B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67" y="2637265"/>
            <a:ext cx="8821852" cy="34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60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298580" y="826377"/>
            <a:ext cx="8365151" cy="769441"/>
          </a:xfrm>
        </p:spPr>
        <p:txBody>
          <a:bodyPr wrap="square" rtlCol="0">
            <a:spAutoFit/>
          </a:bodyPr>
          <a:lstStyle/>
          <a:p>
            <a:pPr marL="82296" indent="0" algn="just">
              <a:buNone/>
            </a:pPr>
            <a:r>
              <a:rPr lang="en-GB" sz="2200" b="1" dirty="0">
                <a:solidFill>
                  <a:srgbClr val="002060"/>
                </a:solidFill>
              </a:rPr>
              <a:t>Direct assessment of the damages produced by </a:t>
            </a:r>
            <a:r>
              <a:rPr lang="en-GB" sz="2200" b="1" i="1" err="1">
                <a:solidFill>
                  <a:srgbClr val="002060"/>
                </a:solidFill>
              </a:rPr>
              <a:t>Xylosandrus</a:t>
            </a:r>
            <a:r>
              <a:rPr lang="en-GB" sz="2200" b="1">
                <a:solidFill>
                  <a:srgbClr val="002060"/>
                </a:solidFill>
              </a:rPr>
              <a:t> spp. </a:t>
            </a:r>
            <a:r>
              <a:rPr lang="en-GB" sz="2200" b="1" dirty="0">
                <a:solidFill>
                  <a:srgbClr val="002060"/>
                </a:solidFill>
              </a:rPr>
              <a:t>on </a:t>
            </a:r>
            <a:r>
              <a:rPr lang="en-GB" sz="2200" b="1" i="1" dirty="0">
                <a:solidFill>
                  <a:srgbClr val="002060"/>
                </a:solidFill>
              </a:rPr>
              <a:t>Quercus ilex</a:t>
            </a:r>
            <a:r>
              <a:rPr lang="en-GB" sz="2200" b="1" dirty="0">
                <a:solidFill>
                  <a:srgbClr val="002060"/>
                </a:solidFill>
              </a:rPr>
              <a:t> crowns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9218" name="Picture 2">
            <a:extLst>
              <a:ext uri="{FF2B5EF4-FFF2-40B4-BE49-F238E27FC236}">
                <a16:creationId xmlns:a16="http://schemas.microsoft.com/office/drawing/2014/main" id="{3FB84D36-85A0-4537-BD12-F033243254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4108" y="4101671"/>
            <a:ext cx="6141312" cy="232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6">
            <a:extLst>
              <a:ext uri="{FF2B5EF4-FFF2-40B4-BE49-F238E27FC236}">
                <a16:creationId xmlns:a16="http://schemas.microsoft.com/office/drawing/2014/main" id="{8C2A10DB-B028-434A-832E-F16F693C4F4E}"/>
              </a:ext>
            </a:extLst>
          </p:cNvPr>
          <p:cNvPicPr>
            <a:picLocks noChangeAspect="1"/>
          </p:cNvPicPr>
          <p:nvPr/>
        </p:nvPicPr>
        <p:blipFill rotWithShape="1">
          <a:blip r:embed="rId6" cstate="print"/>
          <a:srcRect l="22848"/>
          <a:stretch/>
        </p:blipFill>
        <p:spPr>
          <a:xfrm>
            <a:off x="188949" y="1749772"/>
            <a:ext cx="2236750" cy="4698467"/>
          </a:xfrm>
          <a:prstGeom prst="rect">
            <a:avLst/>
          </a:prstGeom>
        </p:spPr>
      </p:pic>
      <p:sp>
        <p:nvSpPr>
          <p:cNvPr id="11" name="Segnaposto contenuto 2">
            <a:extLst>
              <a:ext uri="{FF2B5EF4-FFF2-40B4-BE49-F238E27FC236}">
                <a16:creationId xmlns:a16="http://schemas.microsoft.com/office/drawing/2014/main" id="{0DFB2A67-78D1-4559-BD63-D3590DAE89C8}"/>
              </a:ext>
            </a:extLst>
          </p:cNvPr>
          <p:cNvSpPr txBox="1">
            <a:spLocks/>
          </p:cNvSpPr>
          <p:nvPr/>
        </p:nvSpPr>
        <p:spPr>
          <a:xfrm>
            <a:off x="2584319" y="1809471"/>
            <a:ext cx="6261101" cy="2031325"/>
          </a:xfrm>
          <a:prstGeom prst="rect">
            <a:avLst/>
          </a:prstGeom>
        </p:spPr>
        <p:txBody>
          <a:bodyPr vert="horz" wrap="square" rtlCol="0">
            <a:sp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marL="82296" indent="0" algn="just">
              <a:buFont typeface="Georgia"/>
              <a:buNone/>
            </a:pPr>
            <a:r>
              <a:rPr lang="en-GB" sz="1800" dirty="0">
                <a:solidFill>
                  <a:srgbClr val="002060"/>
                </a:solidFill>
                <a:effectLst>
                  <a:outerShdw blurRad="38100" dist="38100" dir="2700000" algn="tl">
                    <a:srgbClr val="000000">
                      <a:alpha val="43137"/>
                    </a:srgbClr>
                  </a:outerShdw>
                </a:effectLst>
              </a:rPr>
              <a:t>On 23 November 2020 a branch sampling campaign</a:t>
            </a:r>
            <a:r>
              <a:rPr lang="en-GB" sz="1800" dirty="0">
                <a:solidFill>
                  <a:srgbClr val="002060"/>
                </a:solidFill>
              </a:rPr>
              <a:t> was carried out in the Quarto Freddo monitoring plots, to assess the damage caused by </a:t>
            </a:r>
            <a:r>
              <a:rPr lang="en-GB" sz="1800" i="1" dirty="0" err="1">
                <a:solidFill>
                  <a:srgbClr val="002060"/>
                </a:solidFill>
              </a:rPr>
              <a:t>Xylosandrus</a:t>
            </a:r>
            <a:r>
              <a:rPr lang="en-GB" sz="1800" dirty="0">
                <a:solidFill>
                  <a:srgbClr val="002060"/>
                </a:solidFill>
              </a:rPr>
              <a:t> spp. on </a:t>
            </a:r>
            <a:r>
              <a:rPr lang="en-GB" sz="1800" i="1" dirty="0">
                <a:solidFill>
                  <a:srgbClr val="002060"/>
                </a:solidFill>
              </a:rPr>
              <a:t>Quercus</a:t>
            </a:r>
            <a:r>
              <a:rPr lang="en-GB" sz="1800" dirty="0">
                <a:solidFill>
                  <a:srgbClr val="002060"/>
                </a:solidFill>
              </a:rPr>
              <a:t> </a:t>
            </a:r>
            <a:r>
              <a:rPr lang="en-GB" sz="1800" i="1" dirty="0">
                <a:solidFill>
                  <a:srgbClr val="002060"/>
                </a:solidFill>
              </a:rPr>
              <a:t>ilex</a:t>
            </a:r>
            <a:r>
              <a:rPr lang="en-GB" sz="1800" dirty="0">
                <a:solidFill>
                  <a:srgbClr val="002060"/>
                </a:solidFill>
              </a:rPr>
              <a:t> trees. In each of the six plots previously set in this area, two </a:t>
            </a:r>
            <a:r>
              <a:rPr lang="en-GB" sz="1800" i="1" dirty="0">
                <a:solidFill>
                  <a:srgbClr val="002060"/>
                </a:solidFill>
              </a:rPr>
              <a:t>Q. ilex </a:t>
            </a:r>
            <a:r>
              <a:rPr lang="en-GB" sz="1800" dirty="0">
                <a:solidFill>
                  <a:srgbClr val="002060"/>
                </a:solidFill>
              </a:rPr>
              <a:t>trees have been selected according to two categories: Healthy (no significant canopy desiccation) and Declining (presence of canopy desiccation).</a:t>
            </a:r>
          </a:p>
        </p:txBody>
      </p:sp>
    </p:spTree>
    <p:extLst>
      <p:ext uri="{BB962C8B-B14F-4D97-AF65-F5344CB8AC3E}">
        <p14:creationId xmlns:p14="http://schemas.microsoft.com/office/powerpoint/2010/main" val="144458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594360" y="742890"/>
            <a:ext cx="7978140" cy="1323439"/>
          </a:xfrm>
        </p:spPr>
        <p:txBody>
          <a:bodyPr wrap="square" rtlCol="0">
            <a:spAutoFit/>
          </a:bodyPr>
          <a:lstStyle/>
          <a:p>
            <a:pPr marL="82296" indent="0" algn="just">
              <a:buNone/>
            </a:pPr>
            <a:r>
              <a:rPr lang="en-GB" sz="2000" dirty="0">
                <a:solidFill>
                  <a:srgbClr val="002060"/>
                </a:solidFill>
                <a:effectLst>
                  <a:outerShdw blurRad="38100" dist="38100" dir="2700000" algn="tl">
                    <a:srgbClr val="000000">
                      <a:alpha val="43137"/>
                    </a:srgbClr>
                  </a:outerShdw>
                </a:effectLst>
              </a:rPr>
              <a:t>Most of the galleries were found in small twigs </a:t>
            </a:r>
            <a:r>
              <a:rPr lang="en-GB" sz="2000" dirty="0">
                <a:solidFill>
                  <a:srgbClr val="002060"/>
                </a:solidFill>
              </a:rPr>
              <a:t>(Ø 3-11 mm), but also bigger branches (Ø 15-23 mm) were attacked. On the other hand, </a:t>
            </a:r>
            <a:r>
              <a:rPr lang="en-GB" sz="2000" dirty="0">
                <a:solidFill>
                  <a:srgbClr val="002060"/>
                </a:solidFill>
                <a:effectLst>
                  <a:outerShdw blurRad="38100" dist="38100" dir="2700000" algn="tl">
                    <a:srgbClr val="000000">
                      <a:alpha val="43137"/>
                    </a:srgbClr>
                  </a:outerShdw>
                </a:effectLst>
              </a:rPr>
              <a:t>twigs mortality was associated only to the smaller diameters</a:t>
            </a:r>
            <a:r>
              <a:rPr lang="en-GB" sz="2000" dirty="0">
                <a:solidFill>
                  <a:srgbClr val="002060"/>
                </a:solidFill>
              </a:rPr>
              <a:t> (3 – 9 mm) even if not all twigs with galleries were dead at the time of sampling. </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10242" name="Picture 2">
            <a:extLst>
              <a:ext uri="{FF2B5EF4-FFF2-40B4-BE49-F238E27FC236}">
                <a16:creationId xmlns:a16="http://schemas.microsoft.com/office/drawing/2014/main" id="{B9B9DF30-1E77-4498-834D-7FE523958F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84" y="2312969"/>
            <a:ext cx="5040000" cy="36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AF65B20B-A38A-4F4A-8380-415F199332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6800" y="2536907"/>
            <a:ext cx="3240000" cy="281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gnaposto contenuto 2">
            <a:extLst>
              <a:ext uri="{FF2B5EF4-FFF2-40B4-BE49-F238E27FC236}">
                <a16:creationId xmlns:a16="http://schemas.microsoft.com/office/drawing/2014/main" id="{5D832E64-D975-4BD8-BF47-EA5A47366F23}"/>
              </a:ext>
            </a:extLst>
          </p:cNvPr>
          <p:cNvSpPr txBox="1">
            <a:spLocks/>
          </p:cNvSpPr>
          <p:nvPr/>
        </p:nvSpPr>
        <p:spPr>
          <a:xfrm>
            <a:off x="5654351" y="5272142"/>
            <a:ext cx="3147850" cy="1077218"/>
          </a:xfrm>
          <a:prstGeom prst="rect">
            <a:avLst/>
          </a:prstGeom>
        </p:spPr>
        <p:txBody>
          <a:bodyPr vert="horz" wrap="square" rtlCol="0">
            <a:sp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marL="82296" indent="0" algn="just">
              <a:buFont typeface="Georgia"/>
              <a:buNone/>
            </a:pPr>
            <a:r>
              <a:rPr lang="en-GB" sz="1600" dirty="0">
                <a:solidFill>
                  <a:srgbClr val="002060"/>
                </a:solidFill>
              </a:rPr>
              <a:t>The abundance of twigs with </a:t>
            </a:r>
            <a:r>
              <a:rPr lang="en-GB" sz="1600" i="1" dirty="0" err="1">
                <a:solidFill>
                  <a:srgbClr val="002060"/>
                </a:solidFill>
              </a:rPr>
              <a:t>Xylosandrus</a:t>
            </a:r>
            <a:r>
              <a:rPr lang="en-GB" sz="1600" dirty="0">
                <a:solidFill>
                  <a:srgbClr val="002060"/>
                </a:solidFill>
              </a:rPr>
              <a:t> spp. galleries was higher (p=0.08) in the branches collected on </a:t>
            </a:r>
            <a:r>
              <a:rPr lang="en-GB" sz="1600" dirty="0">
                <a:solidFill>
                  <a:srgbClr val="002060"/>
                </a:solidFill>
                <a:effectLst>
                  <a:outerShdw blurRad="38100" dist="38100" dir="2700000" algn="tl">
                    <a:srgbClr val="000000">
                      <a:alpha val="43137"/>
                    </a:srgbClr>
                  </a:outerShdw>
                </a:effectLst>
              </a:rPr>
              <a:t>declining trees</a:t>
            </a:r>
          </a:p>
        </p:txBody>
      </p:sp>
    </p:spTree>
    <p:extLst>
      <p:ext uri="{BB962C8B-B14F-4D97-AF65-F5344CB8AC3E}">
        <p14:creationId xmlns:p14="http://schemas.microsoft.com/office/powerpoint/2010/main" val="380369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569166" y="845528"/>
            <a:ext cx="7968343" cy="1631216"/>
          </a:xfrm>
        </p:spPr>
        <p:txBody>
          <a:bodyPr wrap="square" rtlCol="0">
            <a:spAutoFit/>
          </a:bodyPr>
          <a:lstStyle/>
          <a:p>
            <a:pPr marL="82296" indent="0" algn="just">
              <a:buNone/>
            </a:pPr>
            <a:r>
              <a:rPr lang="en-GB" sz="2000" dirty="0">
                <a:solidFill>
                  <a:srgbClr val="002060"/>
                </a:solidFill>
              </a:rPr>
              <a:t>About 36% of the </a:t>
            </a:r>
            <a:r>
              <a:rPr lang="en-GB" sz="2000" dirty="0">
                <a:solidFill>
                  <a:srgbClr val="002060"/>
                </a:solidFill>
                <a:effectLst>
                  <a:outerShdw blurRad="38100" dist="38100" dir="2700000" algn="tl">
                    <a:srgbClr val="000000">
                      <a:alpha val="43137"/>
                    </a:srgbClr>
                  </a:outerShdw>
                </a:effectLst>
              </a:rPr>
              <a:t>dead wood biomass in branches of Declining trees was associated with </a:t>
            </a:r>
            <a:r>
              <a:rPr lang="en-GB" sz="2000" i="1" dirty="0" err="1">
                <a:solidFill>
                  <a:srgbClr val="002060"/>
                </a:solidFill>
                <a:effectLst>
                  <a:outerShdw blurRad="38100" dist="38100" dir="2700000" algn="tl">
                    <a:srgbClr val="000000">
                      <a:alpha val="43137"/>
                    </a:srgbClr>
                  </a:outerShdw>
                </a:effectLst>
              </a:rPr>
              <a:t>Xylosandrus</a:t>
            </a:r>
            <a:r>
              <a:rPr lang="en-GB" sz="2000" dirty="0">
                <a:solidFill>
                  <a:srgbClr val="002060"/>
                </a:solidFill>
                <a:effectLst>
                  <a:outerShdw blurRad="38100" dist="38100" dir="2700000" algn="tl">
                    <a:srgbClr val="000000">
                      <a:alpha val="43137"/>
                    </a:srgbClr>
                  </a:outerShdw>
                </a:effectLst>
              </a:rPr>
              <a:t> spp. galleries</a:t>
            </a:r>
            <a:r>
              <a:rPr lang="en-GB" sz="2000" dirty="0">
                <a:solidFill>
                  <a:srgbClr val="002060"/>
                </a:solidFill>
              </a:rPr>
              <a:t>, supporting the hypothesis of a desiccation caused by the insect galleries (directly or by associated fungi). The direct effect of the twig’s mortality is a reduction of leaf biomass (55%, p=0.02) on branches of Declining trees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11266" name="Picture 2">
            <a:extLst>
              <a:ext uri="{FF2B5EF4-FFF2-40B4-BE49-F238E27FC236}">
                <a16:creationId xmlns:a16="http://schemas.microsoft.com/office/drawing/2014/main" id="{E73B2746-D600-41E9-99F5-2E4F1C4D97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591" y="2525986"/>
            <a:ext cx="7508555" cy="33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E8CBC14B-54B2-4985-852F-493807B60D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3857" y="4249656"/>
            <a:ext cx="2623652" cy="226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06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9552" y="2132856"/>
            <a:ext cx="7956376" cy="4295328"/>
          </a:xfrm>
        </p:spPr>
        <p:txBody>
          <a:bodyPr>
            <a:noAutofit/>
          </a:bodyPr>
          <a:lstStyle/>
          <a:p>
            <a:pPr algn="l"/>
            <a:r>
              <a:rPr lang="it-IT" sz="2400" b="1" dirty="0" err="1">
                <a:solidFill>
                  <a:schemeClr val="accent2">
                    <a:lumMod val="50000"/>
                  </a:schemeClr>
                </a:solidFill>
              </a:rPr>
              <a:t>Authors</a:t>
            </a:r>
            <a:r>
              <a:rPr lang="it-IT" sz="2400" b="1" dirty="0">
                <a:solidFill>
                  <a:schemeClr val="accent2">
                    <a:lumMod val="50000"/>
                  </a:schemeClr>
                </a:solidFill>
              </a:rPr>
              <a:t>:</a:t>
            </a:r>
          </a:p>
          <a:p>
            <a:pPr algn="l"/>
            <a:endParaRPr lang="it-IT" sz="2000" b="1" dirty="0">
              <a:solidFill>
                <a:schemeClr val="accent2">
                  <a:lumMod val="50000"/>
                </a:schemeClr>
              </a:solidFill>
            </a:endParaRPr>
          </a:p>
          <a:p>
            <a:pPr algn="l"/>
            <a:r>
              <a:rPr lang="it-IT" sz="2000" b="1" dirty="0">
                <a:solidFill>
                  <a:schemeClr val="accent2">
                    <a:lumMod val="50000"/>
                  </a:schemeClr>
                </a:solidFill>
              </a:rPr>
              <a:t>Module 1: 	Massimo </a:t>
            </a:r>
            <a:r>
              <a:rPr lang="it-IT" sz="2000" b="1" dirty="0" err="1">
                <a:solidFill>
                  <a:schemeClr val="accent2">
                    <a:lumMod val="50000"/>
                  </a:schemeClr>
                </a:solidFill>
              </a:rPr>
              <a:t>Faccoli</a:t>
            </a:r>
            <a:r>
              <a:rPr lang="it-IT" sz="2000" b="1" dirty="0">
                <a:solidFill>
                  <a:schemeClr val="accent2">
                    <a:lumMod val="50000"/>
                  </a:schemeClr>
                </a:solidFill>
              </a:rPr>
              <a:t>, University of Padua</a:t>
            </a:r>
          </a:p>
          <a:p>
            <a:pPr algn="l"/>
            <a:r>
              <a:rPr lang="it-IT" sz="2000" b="1" dirty="0">
                <a:solidFill>
                  <a:schemeClr val="accent2">
                    <a:lumMod val="50000"/>
                  </a:schemeClr>
                </a:solidFill>
              </a:rPr>
              <a:t>Module 2:	Carmen Morales Rodriguez, University of Tuscia</a:t>
            </a:r>
          </a:p>
          <a:p>
            <a:pPr algn="l"/>
            <a:r>
              <a:rPr lang="it-IT" sz="2000" b="1" dirty="0">
                <a:solidFill>
                  <a:schemeClr val="accent2">
                    <a:lumMod val="50000"/>
                  </a:schemeClr>
                </a:solidFill>
              </a:rPr>
              <a:t>Module 3:	Teddy </a:t>
            </a:r>
            <a:r>
              <a:rPr lang="it-IT" sz="2000" b="1" dirty="0" err="1">
                <a:solidFill>
                  <a:schemeClr val="accent2">
                    <a:lumMod val="50000"/>
                  </a:schemeClr>
                </a:solidFill>
              </a:rPr>
              <a:t>Urvois</a:t>
            </a:r>
            <a:r>
              <a:rPr lang="it-IT" sz="2000" b="1" dirty="0">
                <a:solidFill>
                  <a:schemeClr val="accent2">
                    <a:lumMod val="50000"/>
                  </a:schemeClr>
                </a:solidFill>
              </a:rPr>
              <a:t>, </a:t>
            </a:r>
            <a:r>
              <a:rPr lang="it-IT" sz="2000" b="1" dirty="0" err="1">
                <a:solidFill>
                  <a:schemeClr val="accent2">
                    <a:lumMod val="50000"/>
                  </a:schemeClr>
                </a:solidFill>
              </a:rPr>
              <a:t>INRAe</a:t>
            </a:r>
            <a:endParaRPr lang="it-IT" sz="2000" b="1" dirty="0">
              <a:solidFill>
                <a:schemeClr val="accent2">
                  <a:lumMod val="50000"/>
                </a:schemeClr>
              </a:solidFill>
            </a:endParaRPr>
          </a:p>
          <a:p>
            <a:pPr algn="l"/>
            <a:r>
              <a:rPr lang="it-IT" sz="2000" b="1">
                <a:solidFill>
                  <a:schemeClr val="accent2">
                    <a:lumMod val="50000"/>
                  </a:schemeClr>
                </a:solidFill>
              </a:rPr>
              <a:t>Module 4:	Paolo De Angelis, University of Tuscia</a:t>
            </a:r>
          </a:p>
          <a:p>
            <a:pPr algn="l"/>
            <a:r>
              <a:rPr lang="it-IT" sz="2000" b="1" dirty="0">
                <a:solidFill>
                  <a:schemeClr val="accent2">
                    <a:lumMod val="50000"/>
                  </a:schemeClr>
                </a:solidFill>
              </a:rPr>
              <a:t>Module 5:	Stefano Speranza, University of Tuscia</a:t>
            </a:r>
          </a:p>
          <a:p>
            <a:pPr algn="l"/>
            <a:r>
              <a:rPr lang="it-IT" sz="2000" b="1" dirty="0">
                <a:solidFill>
                  <a:schemeClr val="accent2">
                    <a:lumMod val="50000"/>
                  </a:schemeClr>
                </a:solidFill>
              </a:rPr>
              <a:t>Module 6:	Alain Roques, </a:t>
            </a:r>
            <a:r>
              <a:rPr lang="it-IT" sz="2000" b="1" dirty="0" err="1">
                <a:solidFill>
                  <a:schemeClr val="accent2">
                    <a:lumMod val="50000"/>
                  </a:schemeClr>
                </a:solidFill>
              </a:rPr>
              <a:t>INRAe</a:t>
            </a:r>
            <a:endParaRPr lang="it-IT" sz="2000" b="1" dirty="0">
              <a:solidFill>
                <a:schemeClr val="accent2">
                  <a:lumMod val="50000"/>
                </a:schemeClr>
              </a:solidFill>
            </a:endParaRPr>
          </a:p>
          <a:p>
            <a:pPr algn="l"/>
            <a:r>
              <a:rPr lang="it-IT" sz="2000" b="1" dirty="0">
                <a:solidFill>
                  <a:schemeClr val="accent2">
                    <a:lumMod val="50000"/>
                  </a:schemeClr>
                </a:solidFill>
              </a:rPr>
              <a:t>Module 7:	Claudio Belli, </a:t>
            </a:r>
            <a:r>
              <a:rPr lang="it-IT" sz="2000" b="1" dirty="0" err="1">
                <a:solidFill>
                  <a:schemeClr val="accent2">
                    <a:lumMod val="50000"/>
                  </a:schemeClr>
                </a:solidFill>
              </a:rPr>
              <a:t>Terrasystem</a:t>
            </a:r>
            <a:r>
              <a:rPr lang="it-IT" sz="2000" b="1" dirty="0">
                <a:solidFill>
                  <a:schemeClr val="accent2">
                    <a:lumMod val="50000"/>
                  </a:schemeClr>
                </a:solidFill>
              </a:rPr>
              <a:t> </a:t>
            </a:r>
            <a:r>
              <a:rPr lang="it-IT" sz="2000" b="1" dirty="0" err="1">
                <a:solidFill>
                  <a:schemeClr val="accent2">
                    <a:lumMod val="50000"/>
                  </a:schemeClr>
                </a:solidFill>
              </a:rPr>
              <a:t>Srl</a:t>
            </a:r>
            <a:endParaRPr lang="it-IT" sz="2000" b="1" dirty="0">
              <a:solidFill>
                <a:schemeClr val="accent2">
                  <a:lumMod val="50000"/>
                </a:schemeClr>
              </a:solidFill>
            </a:endParaRPr>
          </a:p>
          <a:p>
            <a:pPr algn="l"/>
            <a:r>
              <a:rPr lang="it-IT" sz="2000" b="1" dirty="0">
                <a:solidFill>
                  <a:schemeClr val="accent2">
                    <a:lumMod val="50000"/>
                  </a:schemeClr>
                </a:solidFill>
              </a:rPr>
              <a:t>Editing: 		</a:t>
            </a:r>
            <a:r>
              <a:rPr lang="it-IT" sz="2000" b="1" dirty="0" err="1">
                <a:solidFill>
                  <a:schemeClr val="accent2">
                    <a:lumMod val="50000"/>
                  </a:schemeClr>
                </a:solidFill>
              </a:rPr>
              <a:t>Gertruud</a:t>
            </a:r>
            <a:r>
              <a:rPr lang="it-IT" sz="2000" b="1" dirty="0">
                <a:solidFill>
                  <a:schemeClr val="accent2">
                    <a:lumMod val="50000"/>
                  </a:schemeClr>
                </a:solidFill>
              </a:rPr>
              <a:t> van </a:t>
            </a:r>
            <a:r>
              <a:rPr lang="it-IT" sz="2000" b="1" dirty="0" err="1">
                <a:solidFill>
                  <a:schemeClr val="accent2">
                    <a:lumMod val="50000"/>
                  </a:schemeClr>
                </a:solidFill>
              </a:rPr>
              <a:t>Leijen</a:t>
            </a:r>
            <a:r>
              <a:rPr lang="it-IT" sz="2000" b="1" dirty="0">
                <a:solidFill>
                  <a:schemeClr val="accent2">
                    <a:lumMod val="50000"/>
                  </a:schemeClr>
                </a:solidFill>
              </a:rPr>
              <a:t>, on </a:t>
            </a:r>
            <a:r>
              <a:rPr lang="it-IT" sz="2000" b="1" dirty="0" err="1">
                <a:solidFill>
                  <a:schemeClr val="accent2">
                    <a:lumMod val="50000"/>
                  </a:schemeClr>
                </a:solidFill>
              </a:rPr>
              <a:t>behalf</a:t>
            </a:r>
            <a:r>
              <a:rPr lang="it-IT" sz="2000" b="1" dirty="0">
                <a:solidFill>
                  <a:schemeClr val="accent2">
                    <a:lumMod val="50000"/>
                  </a:schemeClr>
                </a:solidFill>
              </a:rPr>
              <a:t> of Circeo National Park</a:t>
            </a:r>
          </a:p>
          <a:p>
            <a:endParaRPr lang="it-IT" b="1" dirty="0">
              <a:solidFill>
                <a:srgbClr val="FF0000"/>
              </a:solidFill>
            </a:endParaRPr>
          </a:p>
          <a:p>
            <a:endParaRPr lang="it-IT" b="1" dirty="0">
              <a:solidFill>
                <a:srgbClr val="FF0000"/>
              </a:solidFill>
            </a:endParaRPr>
          </a:p>
        </p:txBody>
      </p:sp>
      <p:pic>
        <p:nvPicPr>
          <p:cNvPr id="8" name="Google Shape;115;p13"/>
          <p:cNvPicPr preferRelativeResize="0">
            <a:picLocks noChangeAspect="1"/>
          </p:cNvPicPr>
          <p:nvPr/>
        </p:nvPicPr>
        <p:blipFill rotWithShape="1">
          <a:blip r:embed="rId2" cstate="print">
            <a:alphaModFix/>
          </a:blip>
          <a:srcRect/>
          <a:stretch/>
        </p:blipFill>
        <p:spPr>
          <a:xfrm>
            <a:off x="35496" y="44624"/>
            <a:ext cx="3544557" cy="1798853"/>
          </a:xfrm>
          <a:prstGeom prst="rect">
            <a:avLst/>
          </a:prstGeom>
          <a:noFill/>
          <a:ln>
            <a:noFill/>
          </a:ln>
        </p:spPr>
      </p:pic>
      <p:pic>
        <p:nvPicPr>
          <p:cNvPr id="12" name="Google Shape;116;p13"/>
          <p:cNvPicPr preferRelativeResize="0">
            <a:picLocks noChangeAspect="1"/>
          </p:cNvPicPr>
          <p:nvPr/>
        </p:nvPicPr>
        <p:blipFill rotWithShape="1">
          <a:blip r:embed="rId3" cstate="print">
            <a:alphaModFix/>
          </a:blip>
          <a:srcRect/>
          <a:stretch/>
        </p:blipFill>
        <p:spPr>
          <a:xfrm>
            <a:off x="6337065" y="28823"/>
            <a:ext cx="2771439" cy="1095921"/>
          </a:xfrm>
          <a:prstGeom prst="rect">
            <a:avLst/>
          </a:prstGeom>
          <a:noFill/>
          <a:ln>
            <a:noFill/>
          </a:ln>
        </p:spPr>
      </p:pic>
      <p:sp>
        <p:nvSpPr>
          <p:cNvPr id="5" name="Sottotitolo 2"/>
          <p:cNvSpPr txBox="1">
            <a:spLocks/>
          </p:cNvSpPr>
          <p:nvPr/>
        </p:nvSpPr>
        <p:spPr>
          <a:xfrm>
            <a:off x="-23812" y="4678288"/>
            <a:ext cx="9144000" cy="910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b="1" dirty="0">
              <a:solidFill>
                <a:srgbClr val="FF0000"/>
              </a:solidFill>
            </a:endParaRPr>
          </a:p>
        </p:txBody>
      </p:sp>
    </p:spTree>
    <p:extLst>
      <p:ext uri="{BB962C8B-B14F-4D97-AF65-F5344CB8AC3E}">
        <p14:creationId xmlns:p14="http://schemas.microsoft.com/office/powerpoint/2010/main" val="82469130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731519" y="969451"/>
            <a:ext cx="7680960" cy="2677656"/>
          </a:xfrm>
        </p:spPr>
        <p:txBody>
          <a:bodyPr wrap="square" rtlCol="0">
            <a:spAutoFit/>
          </a:bodyPr>
          <a:lstStyle/>
          <a:p>
            <a:pPr marL="0" indent="0" algn="just">
              <a:spcBef>
                <a:spcPts val="0"/>
              </a:spcBef>
              <a:spcAft>
                <a:spcPts val="600"/>
              </a:spcAft>
              <a:buNone/>
            </a:pPr>
            <a:r>
              <a:rPr lang="en-GB" sz="2800" b="1" dirty="0">
                <a:solidFill>
                  <a:srgbClr val="002060"/>
                </a:solidFill>
              </a:rPr>
              <a:t>Forest interventions should be focused on the reduction of the frequency of stressed trees, to avoid the formation of </a:t>
            </a:r>
            <a:r>
              <a:rPr lang="en-GB" sz="2800" b="1">
                <a:solidFill>
                  <a:srgbClr val="002060"/>
                </a:solidFill>
              </a:rPr>
              <a:t>large incubators </a:t>
            </a:r>
            <a:r>
              <a:rPr lang="en-GB" sz="2800" b="1" dirty="0">
                <a:solidFill>
                  <a:srgbClr val="002060"/>
                </a:solidFill>
              </a:rPr>
              <a:t>for alien insects and pathogens, </a:t>
            </a:r>
            <a:r>
              <a:rPr lang="en-GB" sz="2800" b="1">
                <a:solidFill>
                  <a:srgbClr val="002060"/>
                </a:solidFill>
              </a:rPr>
              <a:t>starting from </a:t>
            </a:r>
            <a:r>
              <a:rPr lang="en-GB" sz="2800" b="1" dirty="0">
                <a:solidFill>
                  <a:srgbClr val="002060"/>
                </a:solidFill>
              </a:rPr>
              <a:t>the actual conditions of the target forest areas and testing alternative approaches in pilot plots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3" name="Picture 2">
            <a:extLst>
              <a:ext uri="{FF2B5EF4-FFF2-40B4-BE49-F238E27FC236}">
                <a16:creationId xmlns:a16="http://schemas.microsoft.com/office/drawing/2014/main" id="{468EB234-5220-763C-9918-FC3455419A6F}"/>
              </a:ext>
            </a:extLst>
          </p:cNvPr>
          <p:cNvPicPr>
            <a:picLocks noChangeAspect="1"/>
          </p:cNvPicPr>
          <p:nvPr/>
        </p:nvPicPr>
        <p:blipFill>
          <a:blip r:embed="rId5" cstate="print"/>
          <a:stretch>
            <a:fillRect/>
          </a:stretch>
        </p:blipFill>
        <p:spPr>
          <a:xfrm>
            <a:off x="1641588" y="3710594"/>
            <a:ext cx="5860821" cy="2804630"/>
          </a:xfrm>
          <a:prstGeom prst="rect">
            <a:avLst/>
          </a:prstGeom>
        </p:spPr>
      </p:pic>
    </p:spTree>
    <p:extLst>
      <p:ext uri="{BB962C8B-B14F-4D97-AF65-F5344CB8AC3E}">
        <p14:creationId xmlns:p14="http://schemas.microsoft.com/office/powerpoint/2010/main" val="428514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257464" y="885617"/>
            <a:ext cx="8615316" cy="707886"/>
          </a:xfrm>
        </p:spPr>
        <p:txBody>
          <a:bodyPr wrap="square" rtlCol="0">
            <a:spAutoFit/>
          </a:bodyPr>
          <a:lstStyle/>
          <a:p>
            <a:pPr marL="0" indent="0" algn="just">
              <a:spcBef>
                <a:spcPts val="0"/>
              </a:spcBef>
              <a:spcAft>
                <a:spcPts val="600"/>
              </a:spcAft>
              <a:buNone/>
            </a:pPr>
            <a:r>
              <a:rPr lang="en-GB" sz="2000" b="1" dirty="0">
                <a:solidFill>
                  <a:srgbClr val="002060"/>
                </a:solidFill>
              </a:rPr>
              <a:t>Forest thinning can reduce the impact of drought stress on trees, if properly designed - Adaptive silviculture makes forests less vulnerable to droughts</a:t>
            </a:r>
            <a:endParaRPr lang="en-GB" sz="2000" dirty="0">
              <a:solidFill>
                <a:srgbClr val="002060"/>
              </a:solidFill>
            </a:endParaRP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1026" name="Picture 2">
            <a:extLst>
              <a:ext uri="{FF2B5EF4-FFF2-40B4-BE49-F238E27FC236}">
                <a16:creationId xmlns:a16="http://schemas.microsoft.com/office/drawing/2014/main" id="{FE61B8AF-648E-F2F9-5B40-1D31DE2ADB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3663" y="1719876"/>
            <a:ext cx="5882918" cy="4052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9E5AA1-BB58-3560-6AB9-2BD405FFA0AE}"/>
              </a:ext>
            </a:extLst>
          </p:cNvPr>
          <p:cNvSpPr txBox="1"/>
          <p:nvPr/>
        </p:nvSpPr>
        <p:spPr>
          <a:xfrm>
            <a:off x="257464" y="6098177"/>
            <a:ext cx="5175596" cy="400110"/>
          </a:xfrm>
          <a:prstGeom prst="rect">
            <a:avLst/>
          </a:prstGeom>
          <a:noFill/>
        </p:spPr>
        <p:txBody>
          <a:bodyPr wrap="square" rtlCol="0">
            <a:spAutoFit/>
          </a:bodyPr>
          <a:lstStyle/>
          <a:p>
            <a:r>
              <a:rPr lang="en-GB" sz="1000" i="1" dirty="0">
                <a:effectLst/>
              </a:rPr>
              <a:t>From</a:t>
            </a:r>
            <a:r>
              <a:rPr lang="en-GB" sz="1000" dirty="0">
                <a:effectLst/>
              </a:rPr>
              <a:t>: Manrique-Alba À, </a:t>
            </a:r>
            <a:r>
              <a:rPr lang="en-GB" sz="1000" dirty="0" err="1">
                <a:effectLst/>
              </a:rPr>
              <a:t>Beguería</a:t>
            </a:r>
            <a:r>
              <a:rPr lang="en-GB" sz="1000" dirty="0">
                <a:effectLst/>
              </a:rPr>
              <a:t> S, </a:t>
            </a:r>
            <a:r>
              <a:rPr lang="en-GB" sz="1000" dirty="0" err="1">
                <a:effectLst/>
              </a:rPr>
              <a:t>Camarero</a:t>
            </a:r>
            <a:r>
              <a:rPr lang="en-GB" sz="1000" dirty="0">
                <a:effectLst/>
              </a:rPr>
              <a:t> JJ (2022) Long-term effects of forest management on post-drought growth resilience: An analytical framework. Sci Total Environ 810:152374.</a:t>
            </a:r>
            <a:endParaRPr lang="en-GB" sz="1000" dirty="0"/>
          </a:p>
        </p:txBody>
      </p:sp>
    </p:spTree>
    <p:extLst>
      <p:ext uri="{BB962C8B-B14F-4D97-AF65-F5344CB8AC3E}">
        <p14:creationId xmlns:p14="http://schemas.microsoft.com/office/powerpoint/2010/main" val="47512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643180" y="885617"/>
            <a:ext cx="8229600" cy="400110"/>
          </a:xfrm>
        </p:spPr>
        <p:txBody>
          <a:bodyPr wrap="square" rtlCol="0">
            <a:spAutoFit/>
          </a:bodyPr>
          <a:lstStyle/>
          <a:p>
            <a:pPr marL="0" indent="0" algn="just">
              <a:spcBef>
                <a:spcPts val="0"/>
              </a:spcBef>
              <a:spcAft>
                <a:spcPts val="600"/>
              </a:spcAft>
              <a:buNone/>
            </a:pPr>
            <a:r>
              <a:rPr lang="en-GB" sz="2000" b="1" dirty="0">
                <a:solidFill>
                  <a:srgbClr val="002060"/>
                </a:solidFill>
              </a:rPr>
              <a:t>Forest thinning can modify the soil GHG emissions during the recovery time</a:t>
            </a:r>
            <a:endParaRPr lang="en-GB" sz="2000" dirty="0">
              <a:solidFill>
                <a:srgbClr val="002060"/>
              </a:solidFill>
            </a:endParaRP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4" name="TextBox 3">
            <a:extLst>
              <a:ext uri="{FF2B5EF4-FFF2-40B4-BE49-F238E27FC236}">
                <a16:creationId xmlns:a16="http://schemas.microsoft.com/office/drawing/2014/main" id="{882DB1AC-2E08-D439-DB54-8225582F493F}"/>
              </a:ext>
            </a:extLst>
          </p:cNvPr>
          <p:cNvSpPr txBox="1"/>
          <p:nvPr/>
        </p:nvSpPr>
        <p:spPr>
          <a:xfrm>
            <a:off x="298340" y="6202709"/>
            <a:ext cx="8615315" cy="400110"/>
          </a:xfrm>
          <a:prstGeom prst="rect">
            <a:avLst/>
          </a:prstGeom>
          <a:noFill/>
        </p:spPr>
        <p:txBody>
          <a:bodyPr wrap="square" rtlCol="0">
            <a:spAutoFit/>
          </a:bodyPr>
          <a:lstStyle/>
          <a:p>
            <a:r>
              <a:rPr lang="en-GB" sz="1000" dirty="0"/>
              <a:t>From: Yang L, </a:t>
            </a:r>
            <a:r>
              <a:rPr lang="en-GB" sz="1000" dirty="0" err="1"/>
              <a:t>Niu</a:t>
            </a:r>
            <a:r>
              <a:rPr lang="en-GB" sz="1000" dirty="0"/>
              <a:t> S, Tian D, Zhang C, Liu W, Yu Z, Yan T, Yang W, Zhao X, Wang J (2022) A global synthesis reveals increases in soil greenhouse gas emissions under forest thinning. Sci Total Environ 804:150225.</a:t>
            </a:r>
          </a:p>
        </p:txBody>
      </p:sp>
      <p:pic>
        <p:nvPicPr>
          <p:cNvPr id="6" name="Picture 5">
            <a:extLst>
              <a:ext uri="{FF2B5EF4-FFF2-40B4-BE49-F238E27FC236}">
                <a16:creationId xmlns:a16="http://schemas.microsoft.com/office/drawing/2014/main" id="{41C776B5-ADFC-7188-5B6B-6B4929A07D9A}"/>
              </a:ext>
            </a:extLst>
          </p:cNvPr>
          <p:cNvPicPr>
            <a:picLocks noChangeAspect="1"/>
          </p:cNvPicPr>
          <p:nvPr/>
        </p:nvPicPr>
        <p:blipFill>
          <a:blip r:embed="rId5" cstate="print"/>
          <a:stretch>
            <a:fillRect/>
          </a:stretch>
        </p:blipFill>
        <p:spPr>
          <a:xfrm>
            <a:off x="777240" y="1598242"/>
            <a:ext cx="4876800" cy="4535424"/>
          </a:xfrm>
          <a:prstGeom prst="rect">
            <a:avLst/>
          </a:prstGeom>
        </p:spPr>
      </p:pic>
      <p:sp>
        <p:nvSpPr>
          <p:cNvPr id="7" name="TextBox 6">
            <a:extLst>
              <a:ext uri="{FF2B5EF4-FFF2-40B4-BE49-F238E27FC236}">
                <a16:creationId xmlns:a16="http://schemas.microsoft.com/office/drawing/2014/main" id="{B4E48EA1-B1BE-59B2-FEB9-BCEA464A15C9}"/>
              </a:ext>
            </a:extLst>
          </p:cNvPr>
          <p:cNvSpPr txBox="1"/>
          <p:nvPr/>
        </p:nvSpPr>
        <p:spPr>
          <a:xfrm>
            <a:off x="5875020" y="4019744"/>
            <a:ext cx="2811780" cy="1569660"/>
          </a:xfrm>
          <a:prstGeom prst="rect">
            <a:avLst/>
          </a:prstGeom>
          <a:noFill/>
        </p:spPr>
        <p:txBody>
          <a:bodyPr wrap="square" rtlCol="0">
            <a:spAutoFit/>
          </a:bodyPr>
          <a:lstStyle/>
          <a:p>
            <a:r>
              <a:rPr lang="en-GB" sz="1200" dirty="0"/>
              <a:t>The results showed that forest thinning significantly increased soil CO</a:t>
            </a:r>
            <a:r>
              <a:rPr lang="en-GB" sz="1200" baseline="-25000" dirty="0"/>
              <a:t>2</a:t>
            </a:r>
            <a:r>
              <a:rPr lang="en-GB" sz="1200" dirty="0"/>
              <a:t> emission, N</a:t>
            </a:r>
            <a:r>
              <a:rPr lang="en-GB" sz="1200" baseline="-25000" dirty="0"/>
              <a:t>2</a:t>
            </a:r>
            <a:r>
              <a:rPr lang="en-GB" sz="1200" dirty="0"/>
              <a:t>O emission and decreased CH</a:t>
            </a:r>
            <a:r>
              <a:rPr lang="en-GB" sz="1200" baseline="-25000" dirty="0"/>
              <a:t>4</a:t>
            </a:r>
            <a:r>
              <a:rPr lang="en-GB" sz="1200" dirty="0"/>
              <a:t> uptake. Furthermore, the negative response of soil CH</a:t>
            </a:r>
            <a:r>
              <a:rPr lang="en-GB" sz="1200" baseline="-25000" dirty="0"/>
              <a:t>4</a:t>
            </a:r>
            <a:r>
              <a:rPr lang="en-GB" sz="1200" dirty="0"/>
              <a:t> uptake was amplified by thinning intensity, and the positive response of soil N</a:t>
            </a:r>
            <a:r>
              <a:rPr lang="en-GB" sz="1200" baseline="-25000" dirty="0"/>
              <a:t>2</a:t>
            </a:r>
            <a:r>
              <a:rPr lang="en-GB" sz="1200" dirty="0"/>
              <a:t>O emission decreased with recovery time after thinning.</a:t>
            </a:r>
          </a:p>
        </p:txBody>
      </p:sp>
    </p:spTree>
    <p:extLst>
      <p:ext uri="{BB962C8B-B14F-4D97-AF65-F5344CB8AC3E}">
        <p14:creationId xmlns:p14="http://schemas.microsoft.com/office/powerpoint/2010/main" val="40491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643180" y="885617"/>
            <a:ext cx="8229600" cy="707886"/>
          </a:xfrm>
        </p:spPr>
        <p:txBody>
          <a:bodyPr wrap="square" rtlCol="0">
            <a:spAutoFit/>
          </a:bodyPr>
          <a:lstStyle/>
          <a:p>
            <a:pPr marL="0" indent="0" algn="just">
              <a:spcBef>
                <a:spcPts val="0"/>
              </a:spcBef>
              <a:spcAft>
                <a:spcPts val="600"/>
              </a:spcAft>
              <a:buNone/>
            </a:pPr>
            <a:r>
              <a:rPr lang="en-GB" sz="2000" b="1" dirty="0">
                <a:solidFill>
                  <a:srgbClr val="002060"/>
                </a:solidFill>
              </a:rPr>
              <a:t>“Forest coppicing can improve the physiological vitality of young sprouts which makes it a suitable silvicultural system for dry sites.”</a:t>
            </a:r>
            <a:endParaRPr lang="en-GB" sz="2000" dirty="0">
              <a:solidFill>
                <a:srgbClr val="002060"/>
              </a:solidFill>
            </a:endParaRP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4" name="TextBox 3">
            <a:extLst>
              <a:ext uri="{FF2B5EF4-FFF2-40B4-BE49-F238E27FC236}">
                <a16:creationId xmlns:a16="http://schemas.microsoft.com/office/drawing/2014/main" id="{882DB1AC-2E08-D439-DB54-8225582F493F}"/>
              </a:ext>
            </a:extLst>
          </p:cNvPr>
          <p:cNvSpPr txBox="1"/>
          <p:nvPr/>
        </p:nvSpPr>
        <p:spPr>
          <a:xfrm>
            <a:off x="328158" y="6035069"/>
            <a:ext cx="8747761" cy="400110"/>
          </a:xfrm>
          <a:prstGeom prst="rect">
            <a:avLst/>
          </a:prstGeom>
          <a:noFill/>
        </p:spPr>
        <p:txBody>
          <a:bodyPr wrap="square" rtlCol="0">
            <a:spAutoFit/>
          </a:bodyPr>
          <a:lstStyle/>
          <a:p>
            <a:r>
              <a:rPr lang="en-GB" sz="1000" dirty="0"/>
              <a:t>From: </a:t>
            </a:r>
            <a:r>
              <a:rPr lang="en-GB" sz="1000" dirty="0" err="1"/>
              <a:t>Matoušková</a:t>
            </a:r>
            <a:r>
              <a:rPr lang="en-GB" sz="1000" dirty="0"/>
              <a:t> M et al (2021) Coppicing Modulates Physiological Responses of Sessile Oak (Quercus Petraea Matt. </a:t>
            </a:r>
            <a:r>
              <a:rPr lang="en-GB" sz="1000" dirty="0" err="1"/>
              <a:t>Lieb</a:t>
            </a:r>
            <a:r>
              <a:rPr lang="en-GB" sz="1000" dirty="0"/>
              <a:t>.) to Drought. Forest Ecology and Management</a:t>
            </a:r>
          </a:p>
        </p:txBody>
      </p:sp>
      <p:pic>
        <p:nvPicPr>
          <p:cNvPr id="9" name="Picture 8">
            <a:extLst>
              <a:ext uri="{FF2B5EF4-FFF2-40B4-BE49-F238E27FC236}">
                <a16:creationId xmlns:a16="http://schemas.microsoft.com/office/drawing/2014/main" id="{ECA6845F-4918-5335-4641-316D0B078A91}"/>
              </a:ext>
            </a:extLst>
          </p:cNvPr>
          <p:cNvPicPr>
            <a:picLocks noChangeAspect="1"/>
          </p:cNvPicPr>
          <p:nvPr/>
        </p:nvPicPr>
        <p:blipFill>
          <a:blip r:embed="rId5" cstate="print"/>
          <a:stretch>
            <a:fillRect/>
          </a:stretch>
        </p:blipFill>
        <p:spPr>
          <a:xfrm>
            <a:off x="517533" y="1816065"/>
            <a:ext cx="7940876" cy="4062580"/>
          </a:xfrm>
          <a:prstGeom prst="rect">
            <a:avLst/>
          </a:prstGeom>
        </p:spPr>
      </p:pic>
    </p:spTree>
    <p:extLst>
      <p:ext uri="{BB962C8B-B14F-4D97-AF65-F5344CB8AC3E}">
        <p14:creationId xmlns:p14="http://schemas.microsoft.com/office/powerpoint/2010/main" val="27831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457200" y="1041001"/>
            <a:ext cx="7978140" cy="400110"/>
          </a:xfrm>
        </p:spPr>
        <p:txBody>
          <a:bodyPr wrap="square" rtlCol="0">
            <a:spAutoFit/>
          </a:bodyPr>
          <a:lstStyle/>
          <a:p>
            <a:pPr marL="82296" indent="0" algn="ctr">
              <a:buNone/>
            </a:pPr>
            <a:r>
              <a:rPr lang="en-GB" sz="2000" b="1" dirty="0">
                <a:solidFill>
                  <a:srgbClr val="002060"/>
                </a:solidFill>
              </a:rPr>
              <a:t>CONCLUSIONS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7" name="Segnaposto contenuto 2">
            <a:extLst>
              <a:ext uri="{FF2B5EF4-FFF2-40B4-BE49-F238E27FC236}">
                <a16:creationId xmlns:a16="http://schemas.microsoft.com/office/drawing/2014/main" id="{0BCF042F-C3CE-45CD-8284-FC9660EBF4C3}"/>
              </a:ext>
            </a:extLst>
          </p:cNvPr>
          <p:cNvSpPr txBox="1">
            <a:spLocks/>
          </p:cNvSpPr>
          <p:nvPr/>
        </p:nvSpPr>
        <p:spPr>
          <a:xfrm>
            <a:off x="457200" y="1676400"/>
            <a:ext cx="7978140" cy="4093428"/>
          </a:xfrm>
          <a:prstGeom prst="rect">
            <a:avLst/>
          </a:prstGeom>
        </p:spPr>
        <p:txBody>
          <a:bodyPr vert="horz" wrap="square" rtlCol="0">
            <a:spAutoFit/>
          </a:bodyPr>
          <a:lst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a:lstStyle>
          <a:p>
            <a:pPr marL="82296" indent="0" algn="just">
              <a:spcBef>
                <a:spcPts val="0"/>
              </a:spcBef>
              <a:spcAft>
                <a:spcPts val="1200"/>
              </a:spcAft>
              <a:buFont typeface="Georgia"/>
              <a:buNone/>
            </a:pPr>
            <a:r>
              <a:rPr lang="en-GB" sz="2000" dirty="0">
                <a:solidFill>
                  <a:srgbClr val="002060"/>
                </a:solidFill>
              </a:rPr>
              <a:t>The evergreen mixed forest of the north side of Mount </a:t>
            </a:r>
            <a:r>
              <a:rPr lang="en-GB" sz="2000" dirty="0" err="1">
                <a:solidFill>
                  <a:srgbClr val="002060"/>
                </a:solidFill>
              </a:rPr>
              <a:t>Circeo</a:t>
            </a:r>
            <a:r>
              <a:rPr lang="en-GB" sz="2000" dirty="0">
                <a:solidFill>
                  <a:srgbClr val="002060"/>
                </a:solidFill>
              </a:rPr>
              <a:t> (dominated by </a:t>
            </a:r>
            <a:r>
              <a:rPr lang="en-GB" sz="2000" i="1" dirty="0">
                <a:solidFill>
                  <a:srgbClr val="002060"/>
                </a:solidFill>
              </a:rPr>
              <a:t>Q. ilex</a:t>
            </a:r>
            <a:r>
              <a:rPr lang="en-GB" sz="2000" dirty="0">
                <a:solidFill>
                  <a:srgbClr val="002060"/>
                </a:solidFill>
              </a:rPr>
              <a:t>), managed in the past as coppice, is today under transition. The </a:t>
            </a:r>
            <a:r>
              <a:rPr lang="en-GB" sz="2000" dirty="0">
                <a:solidFill>
                  <a:srgbClr val="002060"/>
                </a:solidFill>
                <a:effectLst>
                  <a:outerShdw blurRad="38100" dist="38100" dir="2700000" algn="tl">
                    <a:srgbClr val="000000">
                      <a:alpha val="43137"/>
                    </a:srgbClr>
                  </a:outerShdw>
                </a:effectLst>
              </a:rPr>
              <a:t>additional pressure </a:t>
            </a:r>
            <a:r>
              <a:rPr lang="en-GB" sz="2000" dirty="0">
                <a:solidFill>
                  <a:srgbClr val="002060"/>
                </a:solidFill>
              </a:rPr>
              <a:t>created by the diffusion of </a:t>
            </a:r>
            <a:r>
              <a:rPr lang="en-GB" sz="2000" i="1" dirty="0" err="1">
                <a:solidFill>
                  <a:srgbClr val="002060"/>
                </a:solidFill>
              </a:rPr>
              <a:t>Xylosandrus</a:t>
            </a:r>
            <a:r>
              <a:rPr lang="en-GB" sz="2000" dirty="0">
                <a:solidFill>
                  <a:srgbClr val="002060"/>
                </a:solidFill>
              </a:rPr>
              <a:t> species, could increase the vulnerability of this forest to recurrent intense drought stresses reducing its resilience and possibly changing the structure to a new status.</a:t>
            </a:r>
          </a:p>
          <a:p>
            <a:pPr marL="82296" indent="0" algn="just">
              <a:spcBef>
                <a:spcPts val="0"/>
              </a:spcBef>
              <a:spcAft>
                <a:spcPts val="1200"/>
              </a:spcAft>
              <a:buFont typeface="Georgia"/>
              <a:buNone/>
            </a:pPr>
            <a:r>
              <a:rPr lang="en-GB" sz="2000" dirty="0">
                <a:solidFill>
                  <a:srgbClr val="002060"/>
                </a:solidFill>
              </a:rPr>
              <a:t>Drought prone tree communities (</a:t>
            </a:r>
            <a:r>
              <a:rPr lang="en-GB" sz="2000" dirty="0" err="1">
                <a:solidFill>
                  <a:srgbClr val="002060"/>
                </a:solidFill>
              </a:rPr>
              <a:t>Peretto</a:t>
            </a:r>
            <a:r>
              <a:rPr lang="en-GB" sz="2000" dirty="0">
                <a:solidFill>
                  <a:srgbClr val="002060"/>
                </a:solidFill>
              </a:rPr>
              <a:t>) are more </a:t>
            </a:r>
            <a:r>
              <a:rPr lang="en-GB" sz="2000" dirty="0">
                <a:solidFill>
                  <a:srgbClr val="002060"/>
                </a:solidFill>
                <a:effectLst>
                  <a:outerShdw blurRad="38100" dist="38100" dir="2700000" algn="tl">
                    <a:srgbClr val="000000">
                      <a:alpha val="43137"/>
                    </a:srgbClr>
                  </a:outerShdw>
                </a:effectLst>
              </a:rPr>
              <a:t>vulnerable</a:t>
            </a:r>
            <a:r>
              <a:rPr lang="en-GB" sz="2000" dirty="0">
                <a:solidFill>
                  <a:srgbClr val="002060"/>
                </a:solidFill>
              </a:rPr>
              <a:t> to the dieback caused by additional biotic factors, which in turn accelerate the soil degradation thus the ecosystem productivity.</a:t>
            </a:r>
          </a:p>
          <a:p>
            <a:pPr marL="82296" indent="0" algn="just">
              <a:spcBef>
                <a:spcPts val="0"/>
              </a:spcBef>
              <a:spcAft>
                <a:spcPts val="1200"/>
              </a:spcAft>
              <a:buFont typeface="Georgia"/>
              <a:buNone/>
            </a:pPr>
            <a:r>
              <a:rPr lang="en-GB" sz="2000" dirty="0">
                <a:solidFill>
                  <a:srgbClr val="002060"/>
                </a:solidFill>
              </a:rPr>
              <a:t>The reduction of </a:t>
            </a:r>
            <a:r>
              <a:rPr lang="en-GB" sz="2000" i="1" err="1">
                <a:solidFill>
                  <a:srgbClr val="002060"/>
                </a:solidFill>
              </a:rPr>
              <a:t>Xylosandrus</a:t>
            </a:r>
            <a:r>
              <a:rPr lang="en-GB" sz="2000">
                <a:solidFill>
                  <a:srgbClr val="002060"/>
                </a:solidFill>
              </a:rPr>
              <a:t> spp. </a:t>
            </a:r>
            <a:r>
              <a:rPr lang="en-GB" sz="2000" dirty="0">
                <a:solidFill>
                  <a:srgbClr val="002060"/>
                </a:solidFill>
              </a:rPr>
              <a:t>population and/or an improvement of the resilience of the forest ecosystems of Mount </a:t>
            </a:r>
            <a:r>
              <a:rPr lang="en-GB" sz="2000" dirty="0" err="1">
                <a:solidFill>
                  <a:srgbClr val="002060"/>
                </a:solidFill>
              </a:rPr>
              <a:t>Circeo</a:t>
            </a:r>
            <a:r>
              <a:rPr lang="en-GB" sz="2000" dirty="0">
                <a:solidFill>
                  <a:srgbClr val="002060"/>
                </a:solidFill>
              </a:rPr>
              <a:t>, should be considered in the new </a:t>
            </a:r>
            <a:r>
              <a:rPr lang="en-GB" sz="2000" dirty="0">
                <a:solidFill>
                  <a:srgbClr val="002060"/>
                </a:solidFill>
                <a:effectLst>
                  <a:outerShdw blurRad="38100" dist="38100" dir="2700000" algn="tl">
                    <a:srgbClr val="000000">
                      <a:alpha val="43137"/>
                    </a:srgbClr>
                  </a:outerShdw>
                </a:effectLst>
              </a:rPr>
              <a:t>forest management planning</a:t>
            </a:r>
            <a:r>
              <a:rPr lang="en-GB" sz="2000" dirty="0">
                <a:solidFill>
                  <a:srgbClr val="002060"/>
                </a:solidFill>
              </a:rPr>
              <a:t>.</a:t>
            </a:r>
          </a:p>
        </p:txBody>
      </p:sp>
    </p:spTree>
    <p:extLst>
      <p:ext uri="{BB962C8B-B14F-4D97-AF65-F5344CB8AC3E}">
        <p14:creationId xmlns:p14="http://schemas.microsoft.com/office/powerpoint/2010/main" val="57688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14" name="Picture 2" descr="Alla scoperta del Parco Nazionale del Circeo">
            <a:extLst>
              <a:ext uri="{FF2B5EF4-FFF2-40B4-BE49-F238E27FC236}">
                <a16:creationId xmlns:a16="http://schemas.microsoft.com/office/drawing/2014/main" id="{7864477E-C2BC-1B1E-0A64-C9637B4D1E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998220"/>
            <a:ext cx="8244274" cy="51526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D3A9A4-1019-A6A1-7F1E-AA5BFE0B7BA5}"/>
              </a:ext>
            </a:extLst>
          </p:cNvPr>
          <p:cNvSpPr txBox="1"/>
          <p:nvPr/>
        </p:nvSpPr>
        <p:spPr>
          <a:xfrm>
            <a:off x="2401774" y="2671390"/>
            <a:ext cx="5760423" cy="646331"/>
          </a:xfrm>
          <a:prstGeom prst="rect">
            <a:avLst/>
          </a:prstGeom>
          <a:noFill/>
        </p:spPr>
        <p:txBody>
          <a:bodyPr wrap="none" rtlCol="0">
            <a:spAutoFit/>
          </a:bodyPr>
          <a:lstStyle/>
          <a:p>
            <a:r>
              <a:rPr lang="en-GB" sz="3600" b="1" dirty="0">
                <a:solidFill>
                  <a:schemeClr val="bg1"/>
                </a:solidFill>
              </a:rPr>
              <a:t>Thank you for the attention!!</a:t>
            </a:r>
          </a:p>
        </p:txBody>
      </p:sp>
      <p:sp>
        <p:nvSpPr>
          <p:cNvPr id="16" name="TextBox 15">
            <a:extLst>
              <a:ext uri="{FF2B5EF4-FFF2-40B4-BE49-F238E27FC236}">
                <a16:creationId xmlns:a16="http://schemas.microsoft.com/office/drawing/2014/main" id="{30CF6A76-9AC7-5CE3-5D17-85F383AA3347}"/>
              </a:ext>
            </a:extLst>
          </p:cNvPr>
          <p:cNvSpPr txBox="1"/>
          <p:nvPr/>
        </p:nvSpPr>
        <p:spPr>
          <a:xfrm>
            <a:off x="457200" y="3935047"/>
            <a:ext cx="4660058" cy="646331"/>
          </a:xfrm>
          <a:prstGeom prst="rect">
            <a:avLst/>
          </a:prstGeom>
          <a:noFill/>
        </p:spPr>
        <p:txBody>
          <a:bodyPr wrap="none" rtlCol="0">
            <a:spAutoFit/>
          </a:bodyPr>
          <a:lstStyle/>
          <a:p>
            <a:r>
              <a:rPr lang="en-GB" b="1" dirty="0">
                <a:solidFill>
                  <a:schemeClr val="bg1"/>
                </a:solidFill>
              </a:rPr>
              <a:t>For additional info: pda@unitus.it</a:t>
            </a:r>
          </a:p>
          <a:p>
            <a:r>
              <a:rPr lang="en-GB" b="1" dirty="0">
                <a:solidFill>
                  <a:schemeClr val="bg1"/>
                </a:solidFill>
              </a:rPr>
              <a:t>SAMFIX web page: https</a:t>
            </a:r>
            <a:r>
              <a:rPr lang="en-GB" b="1">
                <a:solidFill>
                  <a:schemeClr val="bg1"/>
                </a:solidFill>
              </a:rPr>
              <a:t>://www.lifesamfix.eu</a:t>
            </a:r>
            <a:endParaRPr lang="en-GB" b="1" dirty="0">
              <a:solidFill>
                <a:schemeClr val="bg1"/>
              </a:solidFill>
            </a:endParaRPr>
          </a:p>
        </p:txBody>
      </p:sp>
    </p:spTree>
    <p:extLst>
      <p:ext uri="{BB962C8B-B14F-4D97-AF65-F5344CB8AC3E}">
        <p14:creationId xmlns:p14="http://schemas.microsoft.com/office/powerpoint/2010/main" val="4356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9552" y="4653539"/>
            <a:ext cx="7956376" cy="1774645"/>
          </a:xfrm>
        </p:spPr>
        <p:txBody>
          <a:bodyPr>
            <a:noAutofit/>
          </a:bodyPr>
          <a:lstStyle/>
          <a:p>
            <a:pPr algn="ctr"/>
            <a:r>
              <a:rPr lang="it-IT" sz="1800">
                <a:solidFill>
                  <a:schemeClr val="accent2">
                    <a:lumMod val="50000"/>
                  </a:schemeClr>
                </a:solidFill>
              </a:rPr>
              <a:t>For more information:</a:t>
            </a:r>
          </a:p>
          <a:p>
            <a:pPr algn="ctr">
              <a:spcBef>
                <a:spcPts val="600"/>
              </a:spcBef>
            </a:pPr>
            <a:r>
              <a:rPr lang="it-IT" sz="1600">
                <a:solidFill>
                  <a:schemeClr val="accent2">
                    <a:lumMod val="50000"/>
                  </a:schemeClr>
                </a:solidFill>
              </a:rPr>
              <a:t>www.lifesamfix.eu</a:t>
            </a:r>
          </a:p>
          <a:p>
            <a:pPr algn="ctr">
              <a:spcBef>
                <a:spcPts val="600"/>
              </a:spcBef>
            </a:pPr>
            <a:r>
              <a:rPr lang="it-IT" sz="1600">
                <a:solidFill>
                  <a:schemeClr val="accent2">
                    <a:lumMod val="50000"/>
                  </a:schemeClr>
                </a:solidFill>
              </a:rPr>
              <a:t>E-mail: </a:t>
            </a:r>
            <a:r>
              <a:rPr lang="it-IT" sz="1600">
                <a:solidFill>
                  <a:schemeClr val="accent2">
                    <a:lumMod val="50000"/>
                  </a:schemeClr>
                </a:solidFill>
                <a:hlinkClick r:id="rId2"/>
              </a:rPr>
              <a:t>xylosandrus@parcocirceo.it</a:t>
            </a:r>
            <a:endParaRPr lang="it-IT" sz="1600">
              <a:solidFill>
                <a:schemeClr val="accent2">
                  <a:lumMod val="50000"/>
                </a:schemeClr>
              </a:solidFill>
            </a:endParaRPr>
          </a:p>
          <a:p>
            <a:pPr algn="ctr">
              <a:spcBef>
                <a:spcPts val="600"/>
              </a:spcBef>
            </a:pPr>
            <a:r>
              <a:rPr lang="it-IT" sz="1600">
                <a:solidFill>
                  <a:schemeClr val="accent2">
                    <a:lumMod val="50000"/>
                  </a:schemeClr>
                </a:solidFill>
              </a:rPr>
              <a:t>Address: Via Carlo Alberto 188, 0416 Sabaudia (IT)</a:t>
            </a:r>
          </a:p>
          <a:p>
            <a:pPr algn="ctr">
              <a:spcBef>
                <a:spcPts val="600"/>
              </a:spcBef>
            </a:pPr>
            <a:r>
              <a:rPr lang="it-IT" sz="1600">
                <a:solidFill>
                  <a:schemeClr val="accent2">
                    <a:lumMod val="50000"/>
                  </a:schemeClr>
                </a:solidFill>
              </a:rPr>
              <a:t>Tel. +39 077 3512240</a:t>
            </a:r>
          </a:p>
          <a:p>
            <a:pPr algn="ctr">
              <a:spcBef>
                <a:spcPts val="600"/>
              </a:spcBef>
            </a:pPr>
            <a:r>
              <a:rPr lang="it-IT" sz="1600">
                <a:solidFill>
                  <a:schemeClr val="accent2">
                    <a:lumMod val="50000"/>
                  </a:schemeClr>
                </a:solidFill>
              </a:rPr>
              <a:t>Follow us on       and </a:t>
            </a:r>
            <a:endParaRPr lang="it-IT" sz="1600" b="1">
              <a:solidFill>
                <a:schemeClr val="accent2">
                  <a:lumMod val="50000"/>
                </a:schemeClr>
              </a:solidFill>
            </a:endParaRPr>
          </a:p>
        </p:txBody>
      </p:sp>
      <p:sp>
        <p:nvSpPr>
          <p:cNvPr id="5" name="Sottotitolo 2"/>
          <p:cNvSpPr txBox="1">
            <a:spLocks/>
          </p:cNvSpPr>
          <p:nvPr/>
        </p:nvSpPr>
        <p:spPr>
          <a:xfrm>
            <a:off x="-23812" y="4678288"/>
            <a:ext cx="9144000" cy="910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b="1" dirty="0">
              <a:solidFill>
                <a:srgbClr val="FF0000"/>
              </a:solidFill>
            </a:endParaRPr>
          </a:p>
        </p:txBody>
      </p:sp>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05" y="198023"/>
            <a:ext cx="7778178" cy="2277774"/>
          </a:xfrm>
          <a:prstGeom prst="rect">
            <a:avLst/>
          </a:prstGeom>
        </p:spPr>
      </p:pic>
      <p:sp>
        <p:nvSpPr>
          <p:cNvPr id="7" name="CasellaDiTesto 6"/>
          <p:cNvSpPr txBox="1"/>
          <p:nvPr/>
        </p:nvSpPr>
        <p:spPr>
          <a:xfrm>
            <a:off x="2149124" y="2626716"/>
            <a:ext cx="4787495" cy="1200329"/>
          </a:xfrm>
          <a:prstGeom prst="rect">
            <a:avLst/>
          </a:prstGeom>
          <a:noFill/>
        </p:spPr>
        <p:txBody>
          <a:bodyPr wrap="square" rtlCol="0">
            <a:spAutoFit/>
          </a:bodyPr>
          <a:lstStyle/>
          <a:p>
            <a:pPr algn="ctr"/>
            <a:r>
              <a:rPr lang="it-IT">
                <a:solidFill>
                  <a:schemeClr val="accent2">
                    <a:lumMod val="75000"/>
                  </a:schemeClr>
                </a:solidFill>
              </a:rPr>
              <a:t>The contents of this training package are the sole responsibility of the LIFE SAMFIX partnership and do not necessarily reflect the opinion of the European Union or its agency CINEA.</a:t>
            </a:r>
          </a:p>
        </p:txBody>
      </p:sp>
      <p:pic>
        <p:nvPicPr>
          <p:cNvPr id="1027" name="Picture 3" descr="C:\Users\gvanl\AppData\Local\Microsoft\Windows\INetCache\IE\1QNHSRBG\facebook-social-media-communication-network[1].jpg">
            <a:hlinkClick r:id="rId4"/>
          </p:cNvPr>
          <p:cNvPicPr>
            <a:picLocks noChangeAspect="1" noChangeArrowheads="1"/>
          </p:cNvPicPr>
          <p:nvPr/>
        </p:nvPicPr>
        <p:blipFill>
          <a:blip r:embed="rId5" cstate="print"/>
          <a:srcRect/>
          <a:stretch>
            <a:fillRect/>
          </a:stretch>
        </p:blipFill>
        <p:spPr bwMode="auto">
          <a:xfrm>
            <a:off x="4705512" y="6253976"/>
            <a:ext cx="303303" cy="303303"/>
          </a:xfrm>
          <a:prstGeom prst="rect">
            <a:avLst/>
          </a:prstGeom>
          <a:noFill/>
        </p:spPr>
      </p:pic>
      <p:pic>
        <p:nvPicPr>
          <p:cNvPr id="1028" name="Picture 4" descr="C:\Users\gvanl\AppData\Local\Microsoft\Windows\INetCache\IE\H9K95P3L\LI-In-Bug[1].png">
            <a:hlinkClick r:id="rId6"/>
          </p:cNvPr>
          <p:cNvPicPr>
            <a:picLocks noChangeAspect="1" noChangeArrowheads="1"/>
          </p:cNvPicPr>
          <p:nvPr/>
        </p:nvPicPr>
        <p:blipFill>
          <a:blip r:embed="rId7" cstate="print"/>
          <a:srcRect/>
          <a:stretch>
            <a:fillRect/>
          </a:stretch>
        </p:blipFill>
        <p:spPr bwMode="auto">
          <a:xfrm>
            <a:off x="5290428" y="6168422"/>
            <a:ext cx="481645" cy="481645"/>
          </a:xfrm>
          <a:prstGeom prst="rect">
            <a:avLst/>
          </a:prstGeom>
          <a:noFill/>
        </p:spPr>
      </p:pic>
    </p:spTree>
    <p:extLst>
      <p:ext uri="{BB962C8B-B14F-4D97-AF65-F5344CB8AC3E}">
        <p14:creationId xmlns:p14="http://schemas.microsoft.com/office/powerpoint/2010/main" val="82469130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961EE53-09CA-41D9-83BA-F78630182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1" y="7481"/>
            <a:ext cx="2658418" cy="1349140"/>
          </a:xfrm>
          <a:prstGeom prst="rect">
            <a:avLst/>
          </a:prstGeom>
        </p:spPr>
      </p:pic>
      <p:pic>
        <p:nvPicPr>
          <p:cNvPr id="7" name="Immagine 6">
            <a:extLst>
              <a:ext uri="{FF2B5EF4-FFF2-40B4-BE49-F238E27FC236}">
                <a16:creationId xmlns:a16="http://schemas.microsoft.com/office/drawing/2014/main" id="{26B86FF8-9848-4F96-879D-E4443FCE5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7474" y="10804"/>
            <a:ext cx="2078579" cy="821941"/>
          </a:xfrm>
          <a:prstGeom prst="rect">
            <a:avLst/>
          </a:prstGeom>
        </p:spPr>
      </p:pic>
      <p:sp>
        <p:nvSpPr>
          <p:cNvPr id="8" name="Titolo 1">
            <a:extLst>
              <a:ext uri="{FF2B5EF4-FFF2-40B4-BE49-F238E27FC236}">
                <a16:creationId xmlns:a16="http://schemas.microsoft.com/office/drawing/2014/main" id="{8B0BA547-80F8-49EE-B15D-8F42D21EA6FE}"/>
              </a:ext>
            </a:extLst>
          </p:cNvPr>
          <p:cNvSpPr>
            <a:spLocks noGrp="1"/>
          </p:cNvSpPr>
          <p:nvPr>
            <p:ph type="ctrTitle"/>
          </p:nvPr>
        </p:nvSpPr>
        <p:spPr>
          <a:xfrm>
            <a:off x="457200" y="2598641"/>
            <a:ext cx="8574828" cy="1107996"/>
          </a:xfrm>
        </p:spPr>
        <p:txBody>
          <a:bodyPr wrap="square" rtlCol="0">
            <a:spAutoFit/>
          </a:bodyPr>
          <a:lstStyle/>
          <a:p>
            <a:r>
              <a:rPr lang="en-GB" dirty="0">
                <a:solidFill>
                  <a:schemeClr val="accent2">
                    <a:lumMod val="50000"/>
                  </a:schemeClr>
                </a:solidFill>
              </a:rPr>
              <a:t>Prevention: reducing vulnerability through forest interventions</a:t>
            </a:r>
            <a:endParaRPr lang="it-IT" dirty="0">
              <a:solidFill>
                <a:schemeClr val="accent2">
                  <a:lumMod val="50000"/>
                </a:schemeClr>
              </a:solidFill>
            </a:endParaRPr>
          </a:p>
        </p:txBody>
      </p:sp>
      <p:sp>
        <p:nvSpPr>
          <p:cNvPr id="9" name="Sottotitolo 2">
            <a:extLst>
              <a:ext uri="{FF2B5EF4-FFF2-40B4-BE49-F238E27FC236}">
                <a16:creationId xmlns:a16="http://schemas.microsoft.com/office/drawing/2014/main" id="{E6134B16-7495-4427-B1DB-9C2B01E92728}"/>
              </a:ext>
            </a:extLst>
          </p:cNvPr>
          <p:cNvSpPr>
            <a:spLocks noGrp="1"/>
          </p:cNvSpPr>
          <p:nvPr>
            <p:ph type="subTitle" idx="1"/>
          </p:nvPr>
        </p:nvSpPr>
        <p:spPr>
          <a:xfrm>
            <a:off x="5250956" y="4087906"/>
            <a:ext cx="3419000" cy="853552"/>
          </a:xfrm>
        </p:spPr>
        <p:txBody>
          <a:bodyPr rtlCol="0">
            <a:normAutofit fontScale="85000" lnSpcReduction="10000"/>
          </a:bodyPr>
          <a:lstStyle/>
          <a:p>
            <a:pPr rtl="0"/>
            <a:r>
              <a:rPr lang="it-IT" sz="2200" b="1" dirty="0">
                <a:solidFill>
                  <a:schemeClr val="accent2">
                    <a:lumMod val="50000"/>
                  </a:schemeClr>
                </a:solidFill>
              </a:rPr>
              <a:t>Paolo De Angelis</a:t>
            </a:r>
          </a:p>
          <a:p>
            <a:pPr rtl="0"/>
            <a:r>
              <a:rPr lang="en-GB" sz="1700" dirty="0">
                <a:solidFill>
                  <a:schemeClr val="accent2">
                    <a:lumMod val="50000"/>
                  </a:schemeClr>
                </a:solidFill>
              </a:rPr>
              <a:t>DIBAF (Dept. for Innovation in Biological, </a:t>
            </a:r>
            <a:r>
              <a:rPr lang="en-GB" sz="1700" dirty="0" err="1">
                <a:solidFill>
                  <a:schemeClr val="accent2">
                    <a:lumMod val="50000"/>
                  </a:schemeClr>
                </a:solidFill>
              </a:rPr>
              <a:t>Agro</a:t>
            </a:r>
            <a:r>
              <a:rPr lang="en-GB" sz="1700" dirty="0">
                <a:solidFill>
                  <a:schemeClr val="accent2">
                    <a:lumMod val="50000"/>
                  </a:schemeClr>
                </a:solidFill>
              </a:rPr>
              <a:t>-food and Forest </a:t>
            </a:r>
            <a:r>
              <a:rPr lang="en-GB" sz="1700">
                <a:solidFill>
                  <a:schemeClr val="accent2">
                    <a:lumMod val="50000"/>
                  </a:schemeClr>
                </a:solidFill>
              </a:rPr>
              <a:t>systems)</a:t>
            </a:r>
            <a:endParaRPr lang="it-IT" sz="2000" dirty="0">
              <a:solidFill>
                <a:schemeClr val="accent2">
                  <a:lumMod val="50000"/>
                </a:schemeClr>
              </a:solidFill>
            </a:endParaRPr>
          </a:p>
        </p:txBody>
      </p:sp>
      <p:pic>
        <p:nvPicPr>
          <p:cNvPr id="10" name="Immagine 9">
            <a:extLst>
              <a:ext uri="{FF2B5EF4-FFF2-40B4-BE49-F238E27FC236}">
                <a16:creationId xmlns:a16="http://schemas.microsoft.com/office/drawing/2014/main" id="{73CEE94B-7A0F-468A-95DC-33B17819FD4D}"/>
              </a:ext>
            </a:extLst>
          </p:cNvPr>
          <p:cNvPicPr>
            <a:picLocks noChangeAspect="1"/>
          </p:cNvPicPr>
          <p:nvPr/>
        </p:nvPicPr>
        <p:blipFill>
          <a:blip r:embed="rId5" cstate="print"/>
          <a:stretch>
            <a:fillRect/>
          </a:stretch>
        </p:blipFill>
        <p:spPr>
          <a:xfrm>
            <a:off x="6312858" y="5739897"/>
            <a:ext cx="2118353" cy="72095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582929" y="686696"/>
            <a:ext cx="7978140" cy="784830"/>
          </a:xfrm>
        </p:spPr>
        <p:txBody>
          <a:bodyPr wrap="square" rtlCol="0">
            <a:spAutoFit/>
          </a:bodyPr>
          <a:lstStyle/>
          <a:p>
            <a:pPr marL="0" indent="0" algn="ctr">
              <a:spcBef>
                <a:spcPts val="0"/>
              </a:spcBef>
              <a:spcAft>
                <a:spcPts val="600"/>
              </a:spcAft>
              <a:buNone/>
            </a:pPr>
            <a:r>
              <a:rPr lang="en-GB" sz="2000" b="1">
                <a:solidFill>
                  <a:srgbClr val="002060"/>
                </a:solidFill>
                <a:effectLst>
                  <a:outerShdw blurRad="38100" dist="38100" dir="2700000" algn="tl">
                    <a:srgbClr val="000000">
                      <a:alpha val="43137"/>
                    </a:srgbClr>
                  </a:outerShdw>
                </a:effectLst>
              </a:rPr>
              <a:t>Forests play </a:t>
            </a:r>
            <a:r>
              <a:rPr lang="en-GB" sz="2000" b="1" dirty="0">
                <a:solidFill>
                  <a:srgbClr val="002060"/>
                </a:solidFill>
                <a:effectLst>
                  <a:outerShdw blurRad="38100" dist="38100" dir="2700000" algn="tl">
                    <a:srgbClr val="000000">
                      <a:alpha val="43137"/>
                    </a:srgbClr>
                  </a:outerShdw>
                </a:effectLst>
              </a:rPr>
              <a:t>an important role on global CO</a:t>
            </a:r>
            <a:r>
              <a:rPr lang="en-GB" sz="2000" b="1" baseline="-25000" dirty="0">
                <a:solidFill>
                  <a:srgbClr val="002060"/>
                </a:solidFill>
                <a:effectLst>
                  <a:outerShdw blurRad="38100" dist="38100" dir="2700000" algn="tl">
                    <a:srgbClr val="000000">
                      <a:alpha val="43137"/>
                    </a:srgbClr>
                  </a:outerShdw>
                </a:effectLst>
              </a:rPr>
              <a:t>2</a:t>
            </a:r>
            <a:r>
              <a:rPr lang="en-GB" sz="2000" b="1" dirty="0">
                <a:solidFill>
                  <a:srgbClr val="002060"/>
                </a:solidFill>
                <a:effectLst>
                  <a:outerShdw blurRad="38100" dist="38100" dir="2700000" algn="tl">
                    <a:srgbClr val="000000">
                      <a:alpha val="43137"/>
                    </a:srgbClr>
                  </a:outerShdw>
                </a:effectLst>
              </a:rPr>
              <a:t> balance</a:t>
            </a:r>
            <a:endParaRPr lang="en-GB" sz="2000" dirty="0">
              <a:solidFill>
                <a:srgbClr val="002060"/>
              </a:solidFill>
            </a:endParaRPr>
          </a:p>
          <a:p>
            <a:pPr marL="0" indent="0" algn="ctr">
              <a:spcBef>
                <a:spcPts val="0"/>
              </a:spcBef>
              <a:spcAft>
                <a:spcPts val="600"/>
              </a:spcAft>
              <a:buNone/>
            </a:pPr>
            <a:r>
              <a:rPr lang="en-GB" sz="2000" dirty="0">
                <a:solidFill>
                  <a:srgbClr val="002060"/>
                </a:solidFill>
              </a:rPr>
              <a:t>Disturbances affect their role at different space and time scales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3" name="TextBox 2">
            <a:extLst>
              <a:ext uri="{FF2B5EF4-FFF2-40B4-BE49-F238E27FC236}">
                <a16:creationId xmlns:a16="http://schemas.microsoft.com/office/drawing/2014/main" id="{5AA2B208-146D-7E2D-8327-8B8035FFF3B9}"/>
              </a:ext>
            </a:extLst>
          </p:cNvPr>
          <p:cNvSpPr txBox="1"/>
          <p:nvPr/>
        </p:nvSpPr>
        <p:spPr>
          <a:xfrm>
            <a:off x="22860" y="4381412"/>
            <a:ext cx="7638654" cy="246221"/>
          </a:xfrm>
          <a:prstGeom prst="rect">
            <a:avLst/>
          </a:prstGeom>
          <a:noFill/>
        </p:spPr>
        <p:txBody>
          <a:bodyPr wrap="square" rtlCol="0">
            <a:spAutoFit/>
          </a:bodyPr>
          <a:lstStyle/>
          <a:p>
            <a:r>
              <a:rPr lang="en-GB" sz="1000" i="1" dirty="0"/>
              <a:t>From</a:t>
            </a:r>
            <a:r>
              <a:rPr lang="en-GB" sz="1000" dirty="0"/>
              <a:t>: Harris, N. L. et al. (2021). Global maps of twenty-first century forest carbon fluxes. </a:t>
            </a:r>
            <a:r>
              <a:rPr lang="en-GB" sz="1000" i="1" dirty="0"/>
              <a:t>Nature Climate Change 2021 11:3</a:t>
            </a:r>
            <a:r>
              <a:rPr lang="en-GB" sz="1000" dirty="0"/>
              <a:t>, </a:t>
            </a:r>
            <a:r>
              <a:rPr lang="en-GB" sz="1000" i="1" dirty="0"/>
              <a:t>11</a:t>
            </a:r>
            <a:r>
              <a:rPr lang="en-GB" sz="1000" dirty="0"/>
              <a:t>(3), 234–240.</a:t>
            </a:r>
          </a:p>
        </p:txBody>
      </p:sp>
      <p:grpSp>
        <p:nvGrpSpPr>
          <p:cNvPr id="13" name="Group 12">
            <a:extLst>
              <a:ext uri="{FF2B5EF4-FFF2-40B4-BE49-F238E27FC236}">
                <a16:creationId xmlns:a16="http://schemas.microsoft.com/office/drawing/2014/main" id="{3E4C9E8F-9EE0-C1D4-A682-F8DAB6CCA701}"/>
              </a:ext>
            </a:extLst>
          </p:cNvPr>
          <p:cNvGrpSpPr>
            <a:grpSpLocks noChangeAspect="1"/>
          </p:cNvGrpSpPr>
          <p:nvPr/>
        </p:nvGrpSpPr>
        <p:grpSpPr>
          <a:xfrm>
            <a:off x="39455" y="1445778"/>
            <a:ext cx="6594332" cy="3023090"/>
            <a:chOff x="1815188" y="937901"/>
            <a:chExt cx="6570865" cy="3012339"/>
          </a:xfrm>
        </p:grpSpPr>
        <p:pic>
          <p:nvPicPr>
            <p:cNvPr id="14" name="Picture 13">
              <a:extLst>
                <a:ext uri="{FF2B5EF4-FFF2-40B4-BE49-F238E27FC236}">
                  <a16:creationId xmlns:a16="http://schemas.microsoft.com/office/drawing/2014/main" id="{C62203EA-6761-A8B4-201D-7C88EDE80EA4}"/>
                </a:ext>
              </a:extLst>
            </p:cNvPr>
            <p:cNvPicPr>
              <a:picLocks noChangeAspect="1"/>
            </p:cNvPicPr>
            <p:nvPr/>
          </p:nvPicPr>
          <p:blipFill>
            <a:blip r:embed="rId5" cstate="print"/>
            <a:stretch>
              <a:fillRect/>
            </a:stretch>
          </p:blipFill>
          <p:spPr>
            <a:xfrm>
              <a:off x="1815188" y="937901"/>
              <a:ext cx="6456940" cy="3010333"/>
            </a:xfrm>
            <a:prstGeom prst="rect">
              <a:avLst/>
            </a:prstGeom>
          </p:spPr>
        </p:pic>
        <p:pic>
          <p:nvPicPr>
            <p:cNvPr id="15" name="Picture 14">
              <a:extLst>
                <a:ext uri="{FF2B5EF4-FFF2-40B4-BE49-F238E27FC236}">
                  <a16:creationId xmlns:a16="http://schemas.microsoft.com/office/drawing/2014/main" id="{9B9ABBBA-5A95-44CF-2FAE-2DA5621BAFE5}"/>
                </a:ext>
              </a:extLst>
            </p:cNvPr>
            <p:cNvPicPr>
              <a:picLocks noChangeAspect="1"/>
            </p:cNvPicPr>
            <p:nvPr/>
          </p:nvPicPr>
          <p:blipFill>
            <a:blip r:embed="rId6" cstate="print"/>
            <a:stretch>
              <a:fillRect/>
            </a:stretch>
          </p:blipFill>
          <p:spPr>
            <a:xfrm>
              <a:off x="6168147" y="3745959"/>
              <a:ext cx="2217906" cy="204281"/>
            </a:xfrm>
            <a:prstGeom prst="rect">
              <a:avLst/>
            </a:prstGeom>
          </p:spPr>
        </p:pic>
      </p:grpSp>
      <p:pic>
        <p:nvPicPr>
          <p:cNvPr id="6" name="Picture 5">
            <a:extLst>
              <a:ext uri="{FF2B5EF4-FFF2-40B4-BE49-F238E27FC236}">
                <a16:creationId xmlns:a16="http://schemas.microsoft.com/office/drawing/2014/main" id="{700B4FDD-E9C7-ED83-1E05-5AD49F0805CE}"/>
              </a:ext>
            </a:extLst>
          </p:cNvPr>
          <p:cNvPicPr>
            <a:picLocks noChangeAspect="1"/>
          </p:cNvPicPr>
          <p:nvPr/>
        </p:nvPicPr>
        <p:blipFill>
          <a:blip r:embed="rId7" cstate="print"/>
          <a:stretch>
            <a:fillRect/>
          </a:stretch>
        </p:blipFill>
        <p:spPr>
          <a:xfrm>
            <a:off x="6473517" y="1524866"/>
            <a:ext cx="2602402" cy="2774504"/>
          </a:xfrm>
          <a:prstGeom prst="rect">
            <a:avLst/>
          </a:prstGeom>
        </p:spPr>
      </p:pic>
      <p:pic>
        <p:nvPicPr>
          <p:cNvPr id="16" name="Picture 15">
            <a:extLst>
              <a:ext uri="{FF2B5EF4-FFF2-40B4-BE49-F238E27FC236}">
                <a16:creationId xmlns:a16="http://schemas.microsoft.com/office/drawing/2014/main" id="{86192B25-DBFF-6D42-6E02-6239FC8D475C}"/>
              </a:ext>
            </a:extLst>
          </p:cNvPr>
          <p:cNvPicPr>
            <a:picLocks noChangeAspect="1"/>
          </p:cNvPicPr>
          <p:nvPr/>
        </p:nvPicPr>
        <p:blipFill>
          <a:blip r:embed="rId8" cstate="print"/>
          <a:stretch>
            <a:fillRect/>
          </a:stretch>
        </p:blipFill>
        <p:spPr>
          <a:xfrm>
            <a:off x="115818" y="4627633"/>
            <a:ext cx="4595675" cy="1919292"/>
          </a:xfrm>
          <a:prstGeom prst="rect">
            <a:avLst/>
          </a:prstGeom>
        </p:spPr>
      </p:pic>
      <p:sp>
        <p:nvSpPr>
          <p:cNvPr id="17" name="TextBox 16">
            <a:extLst>
              <a:ext uri="{FF2B5EF4-FFF2-40B4-BE49-F238E27FC236}">
                <a16:creationId xmlns:a16="http://schemas.microsoft.com/office/drawing/2014/main" id="{A71F0EB7-0B63-4D3F-0C2A-7F5BAF28E23D}"/>
              </a:ext>
            </a:extLst>
          </p:cNvPr>
          <p:cNvSpPr txBox="1"/>
          <p:nvPr/>
        </p:nvSpPr>
        <p:spPr>
          <a:xfrm>
            <a:off x="4640580" y="4638507"/>
            <a:ext cx="4435339" cy="1877437"/>
          </a:xfrm>
          <a:prstGeom prst="rect">
            <a:avLst/>
          </a:prstGeom>
          <a:noFill/>
        </p:spPr>
        <p:txBody>
          <a:bodyPr wrap="square" rtlCol="0">
            <a:spAutoFit/>
          </a:bodyPr>
          <a:lstStyle/>
          <a:p>
            <a:pPr algn="just"/>
            <a:r>
              <a:rPr lang="en-GB" sz="1200" dirty="0">
                <a:solidFill>
                  <a:srgbClr val="002060"/>
                </a:solidFill>
              </a:rPr>
              <a:t>Moderate-severity disturbance may sustain net ecosystem production (NEP) at higher than expected rates in </a:t>
            </a:r>
            <a:r>
              <a:rPr lang="en-GB" sz="1200" b="1" dirty="0">
                <a:solidFill>
                  <a:srgbClr val="002060"/>
                </a:solidFill>
              </a:rPr>
              <a:t>aging forests </a:t>
            </a:r>
            <a:r>
              <a:rPr lang="en-GB" sz="1200" dirty="0">
                <a:solidFill>
                  <a:srgbClr val="002060"/>
                </a:solidFill>
              </a:rPr>
              <a:t>by the introduction of physical and biological complexity as the leaf area recovers, which, in turn, may result in the redistribution of growth-limiting resources and enhance resource-use efficiency. Canopies made more complex and physiologically efficient through periodic moderate disturbance may sustain NEP later into ecosystem development.</a:t>
            </a:r>
          </a:p>
          <a:p>
            <a:pPr algn="just"/>
            <a:r>
              <a:rPr lang="en-GB" sz="1000" i="1" dirty="0">
                <a:solidFill>
                  <a:srgbClr val="002060"/>
                </a:solidFill>
              </a:rPr>
              <a:t>From</a:t>
            </a:r>
            <a:r>
              <a:rPr lang="en-GB" sz="1000" dirty="0">
                <a:solidFill>
                  <a:srgbClr val="002060"/>
                </a:solidFill>
              </a:rPr>
              <a:t>: Curtis PS, Gough CM (2018) Forest aging, disturbance and the carbon cycle. New Phytol 219:1188–1193.</a:t>
            </a:r>
          </a:p>
        </p:txBody>
      </p:sp>
      <p:sp>
        <p:nvSpPr>
          <p:cNvPr id="4" name="Oval 3">
            <a:extLst>
              <a:ext uri="{FF2B5EF4-FFF2-40B4-BE49-F238E27FC236}">
                <a16:creationId xmlns:a16="http://schemas.microsoft.com/office/drawing/2014/main" id="{DD0A0BD9-3CE4-8F1E-1668-77DA1D118B24}"/>
              </a:ext>
            </a:extLst>
          </p:cNvPr>
          <p:cNvSpPr/>
          <p:nvPr/>
        </p:nvSpPr>
        <p:spPr>
          <a:xfrm>
            <a:off x="7661514" y="3932425"/>
            <a:ext cx="1414405" cy="280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082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331469" y="942945"/>
            <a:ext cx="8229600" cy="400110"/>
          </a:xfrm>
        </p:spPr>
        <p:txBody>
          <a:bodyPr wrap="square" rtlCol="0">
            <a:spAutoFit/>
          </a:bodyPr>
          <a:lstStyle/>
          <a:p>
            <a:pPr marL="0" indent="0" algn="just">
              <a:spcBef>
                <a:spcPts val="0"/>
              </a:spcBef>
              <a:spcAft>
                <a:spcPts val="600"/>
              </a:spcAft>
              <a:buNone/>
            </a:pPr>
            <a:r>
              <a:rPr lang="en-GB" sz="2000" b="1" dirty="0">
                <a:solidFill>
                  <a:srgbClr val="002060"/>
                </a:solidFill>
                <a:effectLst>
                  <a:outerShdw blurRad="38100" dist="38100" dir="2700000" algn="tl">
                    <a:srgbClr val="000000">
                      <a:alpha val="43137"/>
                    </a:srgbClr>
                  </a:outerShdw>
                </a:effectLst>
              </a:rPr>
              <a:t>Pests and </a:t>
            </a:r>
            <a:r>
              <a:rPr lang="en-GB" sz="2000" b="1">
                <a:solidFill>
                  <a:srgbClr val="002060"/>
                </a:solidFill>
                <a:effectLst>
                  <a:outerShdw blurRad="38100" dist="38100" dir="2700000" algn="tl">
                    <a:srgbClr val="000000">
                      <a:alpha val="43137"/>
                    </a:srgbClr>
                  </a:outerShdw>
                </a:effectLst>
              </a:rPr>
              <a:t>disease contribute </a:t>
            </a:r>
            <a:r>
              <a:rPr lang="en-GB" sz="2000" b="1" dirty="0">
                <a:solidFill>
                  <a:srgbClr val="002060"/>
                </a:solidFill>
                <a:effectLst>
                  <a:outerShdw blurRad="38100" dist="38100" dir="2700000" algn="tl">
                    <a:srgbClr val="000000">
                      <a:alpha val="43137"/>
                    </a:srgbClr>
                  </a:outerShdw>
                </a:effectLst>
              </a:rPr>
              <a:t>to non-permanent forest loss (degradation)</a:t>
            </a:r>
            <a:endParaRPr lang="en-GB" sz="2000" dirty="0">
              <a:solidFill>
                <a:srgbClr val="002060"/>
              </a:solidFill>
            </a:endParaRP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3" name="TextBox 2">
            <a:extLst>
              <a:ext uri="{FF2B5EF4-FFF2-40B4-BE49-F238E27FC236}">
                <a16:creationId xmlns:a16="http://schemas.microsoft.com/office/drawing/2014/main" id="{6DB074CC-F09A-017A-6C11-F49F2644D048}"/>
              </a:ext>
            </a:extLst>
          </p:cNvPr>
          <p:cNvSpPr txBox="1"/>
          <p:nvPr/>
        </p:nvSpPr>
        <p:spPr>
          <a:xfrm>
            <a:off x="238175" y="5686010"/>
            <a:ext cx="8126731" cy="246221"/>
          </a:xfrm>
          <a:prstGeom prst="rect">
            <a:avLst/>
          </a:prstGeom>
          <a:noFill/>
        </p:spPr>
        <p:txBody>
          <a:bodyPr wrap="square" rtlCol="0">
            <a:spAutoFit/>
          </a:bodyPr>
          <a:lstStyle/>
          <a:p>
            <a:r>
              <a:rPr lang="en-GB" sz="1000" dirty="0"/>
              <a:t>From: Nasi, R. (2022). The </a:t>
            </a:r>
            <a:r>
              <a:rPr lang="en-GB" sz="1000" dirty="0" err="1"/>
              <a:t>glasgow</a:t>
            </a:r>
            <a:r>
              <a:rPr lang="en-GB" sz="1000" dirty="0"/>
              <a:t> leaders’ declaration on forests and land use: Significance toward “Net Zero.” Global Change Biology (6), 1951–1952. </a:t>
            </a:r>
          </a:p>
        </p:txBody>
      </p:sp>
      <p:grpSp>
        <p:nvGrpSpPr>
          <p:cNvPr id="6" name="Group 5">
            <a:extLst>
              <a:ext uri="{FF2B5EF4-FFF2-40B4-BE49-F238E27FC236}">
                <a16:creationId xmlns:a16="http://schemas.microsoft.com/office/drawing/2014/main" id="{14C6265A-C396-062A-CED5-097F5FB97D74}"/>
              </a:ext>
            </a:extLst>
          </p:cNvPr>
          <p:cNvGrpSpPr/>
          <p:nvPr/>
        </p:nvGrpSpPr>
        <p:grpSpPr>
          <a:xfrm>
            <a:off x="331468" y="1658380"/>
            <a:ext cx="8355332" cy="3690860"/>
            <a:chOff x="331468" y="1483120"/>
            <a:chExt cx="8355332" cy="3690860"/>
          </a:xfrm>
        </p:grpSpPr>
        <p:pic>
          <p:nvPicPr>
            <p:cNvPr id="9" name="Main graphic">
              <a:extLst>
                <a:ext uri="{FF2B5EF4-FFF2-40B4-BE49-F238E27FC236}">
                  <a16:creationId xmlns:a16="http://schemas.microsoft.com/office/drawing/2014/main" id="{9B539B10-AC4F-5F4F-ECC3-A620744E0C0F}"/>
                </a:ext>
              </a:extLst>
            </p:cNvPr>
            <p:cNvPicPr/>
            <p:nvPr/>
          </p:nvPicPr>
          <p:blipFill>
            <a:blip r:embed="rId5" cstate="print"/>
            <a:stretch/>
          </p:blipFill>
          <p:spPr>
            <a:xfrm>
              <a:off x="331468" y="1483120"/>
              <a:ext cx="8126731" cy="3690860"/>
            </a:xfrm>
            <a:prstGeom prst="rect">
              <a:avLst/>
            </a:prstGeom>
            <a:ln>
              <a:noFill/>
            </a:ln>
          </p:spPr>
        </p:pic>
        <p:sp>
          <p:nvSpPr>
            <p:cNvPr id="4" name="Oval 3">
              <a:extLst>
                <a:ext uri="{FF2B5EF4-FFF2-40B4-BE49-F238E27FC236}">
                  <a16:creationId xmlns:a16="http://schemas.microsoft.com/office/drawing/2014/main" id="{8DD64D3C-38F4-9888-3BAD-E68E411CC964}"/>
                </a:ext>
              </a:extLst>
            </p:cNvPr>
            <p:cNvSpPr/>
            <p:nvPr/>
          </p:nvSpPr>
          <p:spPr>
            <a:xfrm>
              <a:off x="6812280" y="2254999"/>
              <a:ext cx="1874520" cy="2499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3175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386766" y="891570"/>
            <a:ext cx="8368614" cy="707886"/>
          </a:xfrm>
        </p:spPr>
        <p:txBody>
          <a:bodyPr wrap="square" rtlCol="0">
            <a:spAutoFit/>
          </a:bodyPr>
          <a:lstStyle/>
          <a:p>
            <a:pPr marL="0" indent="0" algn="just">
              <a:spcBef>
                <a:spcPts val="0"/>
              </a:spcBef>
              <a:spcAft>
                <a:spcPts val="600"/>
              </a:spcAft>
              <a:buNone/>
            </a:pPr>
            <a:r>
              <a:rPr lang="en-GB" sz="2000" b="1" dirty="0">
                <a:solidFill>
                  <a:srgbClr val="002060"/>
                </a:solidFill>
                <a:effectLst>
                  <a:outerShdw blurRad="38100" dist="38100" dir="2700000" algn="tl">
                    <a:srgbClr val="000000">
                      <a:alpha val="43137"/>
                    </a:srgbClr>
                  </a:outerShdw>
                </a:effectLst>
              </a:rPr>
              <a:t>Tree mortality is a consequence of complex interactions between climatic and biotic stressors</a:t>
            </a:r>
            <a:endParaRPr lang="en-GB" sz="2000" dirty="0">
              <a:solidFill>
                <a:srgbClr val="002060"/>
              </a:solidFill>
            </a:endParaRP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3" name="TextBox 2">
            <a:extLst>
              <a:ext uri="{FF2B5EF4-FFF2-40B4-BE49-F238E27FC236}">
                <a16:creationId xmlns:a16="http://schemas.microsoft.com/office/drawing/2014/main" id="{9CCFAC7D-BD61-F7C3-FC3F-48C4209708B2}"/>
              </a:ext>
            </a:extLst>
          </p:cNvPr>
          <p:cNvSpPr txBox="1"/>
          <p:nvPr/>
        </p:nvSpPr>
        <p:spPr>
          <a:xfrm>
            <a:off x="5151120" y="6133105"/>
            <a:ext cx="3924799" cy="400110"/>
          </a:xfrm>
          <a:prstGeom prst="rect">
            <a:avLst/>
          </a:prstGeom>
          <a:noFill/>
        </p:spPr>
        <p:txBody>
          <a:bodyPr wrap="square" rtlCol="0">
            <a:spAutoFit/>
          </a:bodyPr>
          <a:lstStyle/>
          <a:p>
            <a:r>
              <a:rPr lang="en-GB" sz="1000" i="1" dirty="0">
                <a:effectLst/>
              </a:rPr>
              <a:t>From</a:t>
            </a:r>
            <a:r>
              <a:rPr lang="en-GB" sz="1000" dirty="0">
                <a:effectLst/>
              </a:rPr>
              <a:t>: </a:t>
            </a:r>
            <a:r>
              <a:rPr lang="en-GB" sz="1000" dirty="0" err="1">
                <a:effectLst/>
              </a:rPr>
              <a:t>Caldeira</a:t>
            </a:r>
            <a:r>
              <a:rPr lang="en-GB" sz="1000" dirty="0">
                <a:effectLst/>
              </a:rPr>
              <a:t> MC (2018) The timing of drought coupled with pathogens may boost tree mortality. Tree </a:t>
            </a:r>
            <a:r>
              <a:rPr lang="en-GB" sz="1000" dirty="0" err="1">
                <a:effectLst/>
              </a:rPr>
              <a:t>Physiol</a:t>
            </a:r>
            <a:r>
              <a:rPr lang="en-GB" sz="1000" dirty="0">
                <a:effectLst/>
              </a:rPr>
              <a:t> 39:1–5.</a:t>
            </a:r>
            <a:endParaRPr lang="en-GB" sz="1000" dirty="0"/>
          </a:p>
        </p:txBody>
      </p:sp>
      <p:pic>
        <p:nvPicPr>
          <p:cNvPr id="9" name="New picture">
            <a:extLst>
              <a:ext uri="{FF2B5EF4-FFF2-40B4-BE49-F238E27FC236}">
                <a16:creationId xmlns:a16="http://schemas.microsoft.com/office/drawing/2014/main" id="{AD185744-1BC8-679A-C372-DE72E0321377}"/>
              </a:ext>
            </a:extLst>
          </p:cNvPr>
          <p:cNvPicPr>
            <a:picLocks noChangeAspect="1"/>
          </p:cNvPicPr>
          <p:nvPr/>
        </p:nvPicPr>
        <p:blipFill>
          <a:blip r:embed="rId5" cstate="print"/>
          <a:stretch>
            <a:fillRect/>
          </a:stretch>
        </p:blipFill>
        <p:spPr>
          <a:xfrm>
            <a:off x="5151120" y="1836192"/>
            <a:ext cx="3517897" cy="4226847"/>
          </a:xfrm>
          <a:prstGeom prst="rect">
            <a:avLst/>
          </a:prstGeom>
        </p:spPr>
      </p:pic>
      <p:pic>
        <p:nvPicPr>
          <p:cNvPr id="11" name="Main graphic">
            <a:extLst>
              <a:ext uri="{FF2B5EF4-FFF2-40B4-BE49-F238E27FC236}">
                <a16:creationId xmlns:a16="http://schemas.microsoft.com/office/drawing/2014/main" id="{1BB8B060-0E08-734F-0593-ECD3EB3A75D2}"/>
              </a:ext>
            </a:extLst>
          </p:cNvPr>
          <p:cNvPicPr>
            <a:picLocks noChangeAspect="1"/>
          </p:cNvPicPr>
          <p:nvPr/>
        </p:nvPicPr>
        <p:blipFill>
          <a:blip r:embed="rId6" cstate="print"/>
          <a:stretch/>
        </p:blipFill>
        <p:spPr>
          <a:xfrm>
            <a:off x="374403" y="2209800"/>
            <a:ext cx="4334756" cy="3352680"/>
          </a:xfrm>
          <a:prstGeom prst="rect">
            <a:avLst/>
          </a:prstGeom>
          <a:ln>
            <a:noFill/>
          </a:ln>
        </p:spPr>
      </p:pic>
      <p:sp>
        <p:nvSpPr>
          <p:cNvPr id="4" name="TextBox 3">
            <a:extLst>
              <a:ext uri="{FF2B5EF4-FFF2-40B4-BE49-F238E27FC236}">
                <a16:creationId xmlns:a16="http://schemas.microsoft.com/office/drawing/2014/main" id="{F25115F7-7BA5-B45E-A2D9-4785A5C740DB}"/>
              </a:ext>
            </a:extLst>
          </p:cNvPr>
          <p:cNvSpPr txBox="1"/>
          <p:nvPr/>
        </p:nvSpPr>
        <p:spPr>
          <a:xfrm>
            <a:off x="321062" y="5689431"/>
            <a:ext cx="4609077" cy="553998"/>
          </a:xfrm>
          <a:prstGeom prst="rect">
            <a:avLst/>
          </a:prstGeom>
          <a:noFill/>
        </p:spPr>
        <p:txBody>
          <a:bodyPr wrap="square" rtlCol="0">
            <a:spAutoFit/>
          </a:bodyPr>
          <a:lstStyle/>
          <a:p>
            <a:r>
              <a:rPr lang="en-GB" sz="1000" i="1" dirty="0"/>
              <a:t>From</a:t>
            </a:r>
            <a:r>
              <a:rPr lang="en-GB" sz="1000" dirty="0"/>
              <a:t>: McDowell et al. (2008). Mechanisms of plant survival and mortality during drought: why do some plants survive while others succumb to drought? </a:t>
            </a:r>
            <a:r>
              <a:rPr lang="en-GB" sz="1000" i="1" dirty="0"/>
              <a:t>New Phytologist</a:t>
            </a:r>
            <a:r>
              <a:rPr lang="en-GB" sz="1000" dirty="0"/>
              <a:t>, </a:t>
            </a:r>
            <a:r>
              <a:rPr lang="en-GB" sz="1000" i="1" dirty="0"/>
              <a:t>178</a:t>
            </a:r>
            <a:r>
              <a:rPr lang="en-GB" sz="1000" dirty="0"/>
              <a:t>(4), 719–739. </a:t>
            </a:r>
          </a:p>
        </p:txBody>
      </p:sp>
    </p:spTree>
    <p:extLst>
      <p:ext uri="{BB962C8B-B14F-4D97-AF65-F5344CB8AC3E}">
        <p14:creationId xmlns:p14="http://schemas.microsoft.com/office/powerpoint/2010/main" val="27166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582929" y="917448"/>
            <a:ext cx="7978140" cy="5324535"/>
          </a:xfrm>
        </p:spPr>
        <p:txBody>
          <a:bodyPr wrap="square" rtlCol="0">
            <a:spAutoFit/>
          </a:bodyPr>
          <a:lstStyle/>
          <a:p>
            <a:pPr marL="0" indent="0" algn="just">
              <a:spcBef>
                <a:spcPts val="0"/>
              </a:spcBef>
              <a:spcAft>
                <a:spcPts val="600"/>
              </a:spcAft>
              <a:buNone/>
            </a:pPr>
            <a:r>
              <a:rPr lang="en-GB" sz="2000" b="1" dirty="0">
                <a:solidFill>
                  <a:srgbClr val="002060"/>
                </a:solidFill>
                <a:effectLst>
                  <a:outerShdw blurRad="38100" dist="38100" dir="2700000" algn="tl">
                    <a:srgbClr val="000000">
                      <a:alpha val="43137"/>
                    </a:srgbClr>
                  </a:outerShdw>
                </a:effectLst>
              </a:rPr>
              <a:t>In SAMFIX we* considered tree mortality as the main driver of changes on forest ecosystem services</a:t>
            </a:r>
          </a:p>
          <a:p>
            <a:pPr marL="0" indent="0" algn="just">
              <a:spcBef>
                <a:spcPts val="0"/>
              </a:spcBef>
              <a:spcAft>
                <a:spcPts val="600"/>
              </a:spcAft>
              <a:buNone/>
            </a:pPr>
            <a:r>
              <a:rPr lang="en-GB" sz="2000" dirty="0">
                <a:solidFill>
                  <a:srgbClr val="002060"/>
                </a:solidFill>
              </a:rPr>
              <a:t>To quantify the impact of tree mortality on different ecosystem processes/services, </a:t>
            </a:r>
            <a:r>
              <a:rPr lang="en-GB" sz="2000" dirty="0">
                <a:solidFill>
                  <a:srgbClr val="002060"/>
                </a:solidFill>
                <a:effectLst>
                  <a:outerShdw blurRad="38100" dist="38100" dir="2700000" algn="tl">
                    <a:srgbClr val="000000">
                      <a:alpha val="43137"/>
                    </a:srgbClr>
                  </a:outerShdw>
                </a:effectLst>
              </a:rPr>
              <a:t>twelve monitoring plots </a:t>
            </a:r>
            <a:r>
              <a:rPr lang="en-GB" sz="2000" dirty="0">
                <a:solidFill>
                  <a:srgbClr val="002060"/>
                </a:solidFill>
              </a:rPr>
              <a:t>have been set in the “Quarto freddo” forest sector of “Mount </a:t>
            </a:r>
            <a:r>
              <a:rPr lang="en-GB" sz="2000" dirty="0" err="1">
                <a:solidFill>
                  <a:srgbClr val="002060"/>
                </a:solidFill>
              </a:rPr>
              <a:t>Circeo</a:t>
            </a:r>
            <a:r>
              <a:rPr lang="en-GB" sz="2000" dirty="0">
                <a:solidFill>
                  <a:srgbClr val="002060"/>
                </a:solidFill>
              </a:rPr>
              <a:t>” and in “Mount </a:t>
            </a:r>
            <a:r>
              <a:rPr lang="en-GB" sz="2000" dirty="0" err="1">
                <a:solidFill>
                  <a:srgbClr val="002060"/>
                </a:solidFill>
              </a:rPr>
              <a:t>Peretto</a:t>
            </a:r>
            <a:r>
              <a:rPr lang="en-GB" sz="2000" dirty="0">
                <a:solidFill>
                  <a:srgbClr val="002060"/>
                </a:solidFill>
              </a:rPr>
              <a:t>”, both in the </a:t>
            </a:r>
            <a:r>
              <a:rPr lang="en-GB" sz="2000" dirty="0" err="1">
                <a:solidFill>
                  <a:srgbClr val="002060"/>
                </a:solidFill>
              </a:rPr>
              <a:t>Circeo</a:t>
            </a:r>
            <a:r>
              <a:rPr lang="en-GB" sz="2000" dirty="0">
                <a:solidFill>
                  <a:srgbClr val="002060"/>
                </a:solidFill>
              </a:rPr>
              <a:t> National Park (Italy).</a:t>
            </a:r>
          </a:p>
          <a:p>
            <a:pPr marL="0" indent="0" algn="just">
              <a:spcBef>
                <a:spcPts val="0"/>
              </a:spcBef>
              <a:spcAft>
                <a:spcPts val="600"/>
              </a:spcAft>
              <a:buNone/>
            </a:pPr>
            <a:r>
              <a:rPr lang="en-GB" sz="2000" dirty="0">
                <a:solidFill>
                  <a:srgbClr val="002060"/>
                </a:solidFill>
              </a:rPr>
              <a:t>The ecosystem processes monitored were:</a:t>
            </a:r>
          </a:p>
          <a:p>
            <a:pPr marL="358775" indent="-176213" algn="just">
              <a:spcBef>
                <a:spcPts val="0"/>
              </a:spcBef>
              <a:spcAft>
                <a:spcPts val="600"/>
              </a:spcAft>
              <a:buNone/>
              <a:tabLst>
                <a:tab pos="358775" algn="l"/>
              </a:tabLst>
            </a:pPr>
            <a:r>
              <a:rPr lang="en-GB" sz="2000" dirty="0">
                <a:solidFill>
                  <a:srgbClr val="002060"/>
                </a:solidFill>
              </a:rPr>
              <a:t>• plant mortality in the forest plots</a:t>
            </a:r>
          </a:p>
          <a:p>
            <a:pPr marL="358775" indent="-176213" algn="just">
              <a:spcBef>
                <a:spcPts val="0"/>
              </a:spcBef>
              <a:spcAft>
                <a:spcPts val="600"/>
              </a:spcAft>
              <a:buNone/>
              <a:tabLst>
                <a:tab pos="358775" algn="l"/>
              </a:tabLst>
            </a:pPr>
            <a:r>
              <a:rPr lang="en-GB" sz="2000" dirty="0">
                <a:solidFill>
                  <a:srgbClr val="002060"/>
                </a:solidFill>
              </a:rPr>
              <a:t>• tree litterfall, one of the ways for carbon and nutrients to be recycled in the soil system resulting from annual leaf production and duration</a:t>
            </a:r>
          </a:p>
          <a:p>
            <a:pPr marL="358775" indent="-176213" algn="just">
              <a:spcBef>
                <a:spcPts val="0"/>
              </a:spcBef>
              <a:spcAft>
                <a:spcPts val="600"/>
              </a:spcAft>
              <a:buNone/>
              <a:tabLst>
                <a:tab pos="358775" algn="l"/>
              </a:tabLst>
            </a:pPr>
            <a:r>
              <a:rPr lang="en-GB" sz="2000" dirty="0">
                <a:solidFill>
                  <a:srgbClr val="002060"/>
                </a:solidFill>
              </a:rPr>
              <a:t>• soil CO</a:t>
            </a:r>
            <a:r>
              <a:rPr lang="en-GB" sz="2000" baseline="-25000" dirty="0">
                <a:solidFill>
                  <a:srgbClr val="002060"/>
                </a:solidFill>
              </a:rPr>
              <a:t>2</a:t>
            </a:r>
            <a:r>
              <a:rPr lang="en-GB" sz="2000" dirty="0">
                <a:solidFill>
                  <a:srgbClr val="002060"/>
                </a:solidFill>
              </a:rPr>
              <a:t> effluxes resulting from soil respiration, in proximity of alive and dead trees</a:t>
            </a:r>
          </a:p>
          <a:p>
            <a:pPr marL="358775" indent="-176213" algn="just">
              <a:spcBef>
                <a:spcPts val="0"/>
              </a:spcBef>
              <a:spcAft>
                <a:spcPts val="600"/>
              </a:spcAft>
              <a:buNone/>
              <a:tabLst>
                <a:tab pos="358775" algn="l"/>
              </a:tabLst>
            </a:pPr>
            <a:r>
              <a:rPr lang="en-GB" sz="2000" dirty="0">
                <a:solidFill>
                  <a:srgbClr val="002060"/>
                </a:solidFill>
              </a:rPr>
              <a:t>• direct impact of </a:t>
            </a:r>
            <a:r>
              <a:rPr lang="en-GB" sz="2000" i="1" dirty="0" err="1">
                <a:solidFill>
                  <a:srgbClr val="002060"/>
                </a:solidFill>
              </a:rPr>
              <a:t>Xylosandrus</a:t>
            </a:r>
            <a:r>
              <a:rPr lang="en-GB" sz="2000" dirty="0">
                <a:solidFill>
                  <a:srgbClr val="002060"/>
                </a:solidFill>
              </a:rPr>
              <a:t> spp. on </a:t>
            </a:r>
            <a:r>
              <a:rPr lang="en-GB" sz="2000" i="1" dirty="0">
                <a:solidFill>
                  <a:srgbClr val="002060"/>
                </a:solidFill>
              </a:rPr>
              <a:t>Quercus</a:t>
            </a:r>
            <a:r>
              <a:rPr lang="en-GB" sz="2000" dirty="0">
                <a:solidFill>
                  <a:srgbClr val="002060"/>
                </a:solidFill>
              </a:rPr>
              <a:t> </a:t>
            </a:r>
            <a:r>
              <a:rPr lang="en-GB" sz="2000" i="1" dirty="0">
                <a:solidFill>
                  <a:srgbClr val="002060"/>
                </a:solidFill>
              </a:rPr>
              <a:t>ilex</a:t>
            </a:r>
            <a:r>
              <a:rPr lang="en-GB" sz="2000" dirty="0">
                <a:solidFill>
                  <a:srgbClr val="002060"/>
                </a:solidFill>
              </a:rPr>
              <a:t> crowns</a:t>
            </a:r>
          </a:p>
          <a:p>
            <a:pPr marL="358775" indent="-176213" algn="just">
              <a:spcBef>
                <a:spcPts val="0"/>
              </a:spcBef>
              <a:spcAft>
                <a:spcPts val="600"/>
              </a:spcAft>
              <a:buNone/>
              <a:tabLst>
                <a:tab pos="358775" algn="l"/>
              </a:tabLst>
            </a:pPr>
            <a:endParaRPr lang="en-GB" sz="2000" dirty="0">
              <a:solidFill>
                <a:srgbClr val="002060"/>
              </a:solidFill>
            </a:endParaRPr>
          </a:p>
          <a:p>
            <a:pPr marL="358775" indent="-176213" algn="just">
              <a:spcBef>
                <a:spcPts val="0"/>
              </a:spcBef>
              <a:spcAft>
                <a:spcPts val="600"/>
              </a:spcAft>
              <a:buNone/>
              <a:tabLst>
                <a:tab pos="358775" algn="l"/>
              </a:tabLst>
            </a:pPr>
            <a:r>
              <a:rPr lang="en-GB" sz="2000" dirty="0">
                <a:solidFill>
                  <a:srgbClr val="002060"/>
                </a:solidFill>
              </a:rPr>
              <a:t>* </a:t>
            </a:r>
            <a:r>
              <a:rPr lang="en-GB" sz="2000" u="sng" dirty="0">
                <a:solidFill>
                  <a:srgbClr val="002060"/>
                </a:solidFill>
                <a:effectLst>
                  <a:outerShdw blurRad="38100" dist="38100" dir="2700000" algn="tl">
                    <a:srgbClr val="000000">
                      <a:alpha val="43137"/>
                    </a:srgbClr>
                  </a:outerShdw>
                </a:effectLst>
              </a:rPr>
              <a:t>Dario </a:t>
            </a:r>
            <a:r>
              <a:rPr lang="en-GB" sz="2000" u="sng" dirty="0" err="1">
                <a:solidFill>
                  <a:srgbClr val="002060"/>
                </a:solidFill>
                <a:effectLst>
                  <a:outerShdw blurRad="38100" dist="38100" dir="2700000" algn="tl">
                    <a:srgbClr val="000000">
                      <a:alpha val="43137"/>
                    </a:srgbClr>
                  </a:outerShdw>
                </a:effectLst>
              </a:rPr>
              <a:t>Liberati</a:t>
            </a:r>
            <a:r>
              <a:rPr lang="en-GB" sz="2000" u="sng" dirty="0">
                <a:solidFill>
                  <a:srgbClr val="002060"/>
                </a:solidFill>
                <a:effectLst>
                  <a:outerShdw blurRad="38100" dist="38100" dir="2700000" algn="tl">
                    <a:srgbClr val="000000">
                      <a:alpha val="43137"/>
                    </a:srgbClr>
                  </a:outerShdw>
                </a:effectLst>
              </a:rPr>
              <a:t>, Diego </a:t>
            </a:r>
            <a:r>
              <a:rPr lang="en-GB" sz="2000" u="sng" dirty="0" err="1">
                <a:solidFill>
                  <a:srgbClr val="002060"/>
                </a:solidFill>
                <a:effectLst>
                  <a:outerShdw blurRad="38100" dist="38100" dir="2700000" algn="tl">
                    <a:srgbClr val="000000">
                      <a:alpha val="43137"/>
                    </a:srgbClr>
                  </a:outerShdw>
                </a:effectLst>
              </a:rPr>
              <a:t>Giuliarelli</a:t>
            </a:r>
            <a:r>
              <a:rPr lang="en-GB" sz="2000" u="sng" dirty="0">
                <a:solidFill>
                  <a:srgbClr val="002060"/>
                </a:solidFill>
                <a:effectLst>
                  <a:outerShdw blurRad="38100" dist="38100" dir="2700000" algn="tl">
                    <a:srgbClr val="000000">
                      <a:alpha val="43137"/>
                    </a:srgbClr>
                  </a:outerShdw>
                </a:effectLst>
              </a:rPr>
              <a:t>, Loredana </a:t>
            </a:r>
            <a:r>
              <a:rPr lang="en-GB" sz="2000" u="sng" dirty="0" err="1">
                <a:solidFill>
                  <a:srgbClr val="002060"/>
                </a:solidFill>
                <a:effectLst>
                  <a:outerShdw blurRad="38100" dist="38100" dir="2700000" algn="tl">
                    <a:srgbClr val="000000">
                      <a:alpha val="43137"/>
                    </a:srgbClr>
                  </a:outerShdw>
                </a:effectLst>
              </a:rPr>
              <a:t>Oreti</a:t>
            </a:r>
            <a:endParaRPr lang="en-GB" sz="2000" u="sng" dirty="0">
              <a:solidFill>
                <a:srgbClr val="002060"/>
              </a:solidFill>
              <a:effectLst>
                <a:outerShdw blurRad="38100" dist="38100" dir="2700000" algn="tl">
                  <a:srgbClr val="000000">
                    <a:alpha val="43137"/>
                  </a:srgbClr>
                </a:outerShdw>
              </a:effectLst>
            </a:endParaRP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Tree>
    <p:extLst>
      <p:ext uri="{BB962C8B-B14F-4D97-AF65-F5344CB8AC3E}">
        <p14:creationId xmlns:p14="http://schemas.microsoft.com/office/powerpoint/2010/main" val="23387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457200" y="1143000"/>
            <a:ext cx="7978140" cy="1323439"/>
          </a:xfrm>
        </p:spPr>
        <p:txBody>
          <a:bodyPr wrap="square" rtlCol="0">
            <a:spAutoFit/>
          </a:bodyPr>
          <a:lstStyle/>
          <a:p>
            <a:pPr marL="82296" indent="0" algn="just">
              <a:buNone/>
            </a:pPr>
            <a:r>
              <a:rPr lang="en-GB" sz="2000" dirty="0">
                <a:solidFill>
                  <a:srgbClr val="002060"/>
                </a:solidFill>
              </a:rPr>
              <a:t>The </a:t>
            </a:r>
            <a:r>
              <a:rPr lang="en-GB" sz="2000" dirty="0">
                <a:solidFill>
                  <a:srgbClr val="002060"/>
                </a:solidFill>
                <a:effectLst>
                  <a:outerShdw blurRad="38100" dist="38100" dir="2700000" algn="tl">
                    <a:srgbClr val="000000">
                      <a:alpha val="43137"/>
                    </a:srgbClr>
                  </a:outerShdw>
                </a:effectLst>
              </a:rPr>
              <a:t>monitoring plots</a:t>
            </a:r>
            <a:r>
              <a:rPr lang="en-GB" sz="2000" dirty="0">
                <a:solidFill>
                  <a:srgbClr val="002060"/>
                </a:solidFill>
              </a:rPr>
              <a:t> have been set on Spring 2019 in the two areas of Mount </a:t>
            </a:r>
            <a:r>
              <a:rPr lang="en-GB" sz="2000" dirty="0" err="1">
                <a:solidFill>
                  <a:srgbClr val="002060"/>
                </a:solidFill>
              </a:rPr>
              <a:t>Circeo</a:t>
            </a:r>
            <a:r>
              <a:rPr lang="en-GB" sz="2000" dirty="0">
                <a:solidFill>
                  <a:srgbClr val="002060"/>
                </a:solidFill>
              </a:rPr>
              <a:t> (Quarto freddo and </a:t>
            </a:r>
            <a:r>
              <a:rPr lang="en-GB" sz="2000" dirty="0" err="1">
                <a:solidFill>
                  <a:srgbClr val="002060"/>
                </a:solidFill>
              </a:rPr>
              <a:t>Peretto</a:t>
            </a:r>
            <a:r>
              <a:rPr lang="en-GB" sz="2000" dirty="0">
                <a:solidFill>
                  <a:srgbClr val="002060"/>
                </a:solidFill>
              </a:rPr>
              <a:t>) representing two different forest structure: high-forest and open forest-</a:t>
            </a:r>
            <a:r>
              <a:rPr lang="en-GB" sz="2000" dirty="0" err="1">
                <a:solidFill>
                  <a:srgbClr val="002060"/>
                </a:solidFill>
              </a:rPr>
              <a:t>shurbland</a:t>
            </a:r>
            <a:r>
              <a:rPr lang="en-GB" sz="2000" dirty="0">
                <a:solidFill>
                  <a:srgbClr val="002060"/>
                </a:solidFill>
              </a:rPr>
              <a:t>, both composed by </a:t>
            </a:r>
            <a:r>
              <a:rPr lang="en-GB" sz="2000" i="1" dirty="0">
                <a:solidFill>
                  <a:srgbClr val="002060"/>
                </a:solidFill>
              </a:rPr>
              <a:t>Quercus ilex </a:t>
            </a:r>
            <a:r>
              <a:rPr lang="en-GB" sz="2000" dirty="0">
                <a:solidFill>
                  <a:srgbClr val="002060"/>
                </a:solidFill>
              </a:rPr>
              <a:t>tree and other Mediterranean woody shrubs.</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sp>
        <p:nvSpPr>
          <p:cNvPr id="3" name="Rectangle 2">
            <a:extLst>
              <a:ext uri="{FF2B5EF4-FFF2-40B4-BE49-F238E27FC236}">
                <a16:creationId xmlns:a16="http://schemas.microsoft.com/office/drawing/2014/main" id="{DE9B0CF0-9895-45C5-B3FE-D0B05D07DC25}"/>
              </a:ext>
            </a:extLst>
          </p:cNvPr>
          <p:cNvSpPr>
            <a:spLocks noChangeArrowheads="1"/>
          </p:cNvSpPr>
          <p:nvPr/>
        </p:nvSpPr>
        <p:spPr bwMode="auto">
          <a:xfrm>
            <a:off x="998220" y="25369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Immagine 5" descr="Immagine che contiene esterni, albero, erba, pianta&#10;&#10;Descrizione generata automaticamente">
            <a:extLst>
              <a:ext uri="{FF2B5EF4-FFF2-40B4-BE49-F238E27FC236}">
                <a16:creationId xmlns:a16="http://schemas.microsoft.com/office/drawing/2014/main" id="{C7C2703C-72A7-40C9-B3D4-BD9DB17AFB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42" y="2994107"/>
            <a:ext cx="7794914"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857965-01BC-42E9-8EAC-A3D827A68D40}"/>
              </a:ext>
            </a:extLst>
          </p:cNvPr>
          <p:cNvSpPr>
            <a:spLocks noChangeArrowheads="1"/>
          </p:cNvSpPr>
          <p:nvPr/>
        </p:nvSpPr>
        <p:spPr bwMode="auto">
          <a:xfrm>
            <a:off x="697264" y="5438001"/>
            <a:ext cx="7772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ja-JP" sz="1200" b="1" dirty="0">
                <a:solidFill>
                  <a:srgbClr val="002060"/>
                </a:solidFill>
              </a:rPr>
              <a:t>Quercus ilex high-forest in the Quarto freddo area (left) and mixed tree-shrubland ecosystem in the </a:t>
            </a:r>
            <a:r>
              <a:rPr lang="en-GB" altLang="ja-JP" sz="1200" b="1" dirty="0" err="1">
                <a:solidFill>
                  <a:srgbClr val="002060"/>
                </a:solidFill>
              </a:rPr>
              <a:t>Peretto</a:t>
            </a:r>
            <a:r>
              <a:rPr lang="en-GB" altLang="ja-JP" sz="1200" b="1" dirty="0">
                <a:solidFill>
                  <a:srgbClr val="002060"/>
                </a:solidFill>
              </a:rPr>
              <a:t> area (right</a:t>
            </a:r>
            <a:r>
              <a:rPr kumimoji="0" lang="en-GB" altLang="ja-JP" sz="1200" b="1" i="0" u="none" strike="noStrike" cap="none" normalizeH="0" baseline="0" dirty="0">
                <a:ln>
                  <a:noFill/>
                </a:ln>
                <a:solidFill>
                  <a:schemeClr val="tx1"/>
                </a:solidFill>
                <a:effectLst/>
                <a:ea typeface="Century Gothic" panose="020B0502020202020204" pitchFamily="34" charset="0"/>
                <a:cs typeface="Times New Roman" panose="02020603050405020304" pitchFamily="18" charset="0"/>
              </a:rPr>
              <a:t>)</a:t>
            </a:r>
            <a:endParaRPr kumimoji="0" lang="en-GB" altLang="ja-JP" sz="12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753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Presentazione</a:t>
            </a:r>
          </a:p>
        </p:txBody>
      </p:sp>
      <p:pic>
        <p:nvPicPr>
          <p:cNvPr id="5" name="Immagine 4">
            <a:extLst>
              <a:ext uri="{FF2B5EF4-FFF2-40B4-BE49-F238E27FC236}">
                <a16:creationId xmlns:a16="http://schemas.microsoft.com/office/drawing/2014/main" id="{57120023-D7AD-404A-B617-786F38D31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1" y="45653"/>
            <a:ext cx="1235020" cy="626769"/>
          </a:xfrm>
          <a:prstGeom prst="rect">
            <a:avLst/>
          </a:prstGeom>
          <a:solidFill>
            <a:schemeClr val="bg1"/>
          </a:solidFill>
        </p:spPr>
      </p:pic>
      <p:sp>
        <p:nvSpPr>
          <p:cNvPr id="8" name="Segnaposto contenuto 2">
            <a:extLst>
              <a:ext uri="{FF2B5EF4-FFF2-40B4-BE49-F238E27FC236}">
                <a16:creationId xmlns:a16="http://schemas.microsoft.com/office/drawing/2014/main" id="{38668E3C-9C24-4057-A5A1-988882839AB5}"/>
              </a:ext>
            </a:extLst>
          </p:cNvPr>
          <p:cNvSpPr>
            <a:spLocks noGrp="1"/>
          </p:cNvSpPr>
          <p:nvPr>
            <p:ph idx="1"/>
          </p:nvPr>
        </p:nvSpPr>
        <p:spPr>
          <a:xfrm>
            <a:off x="307909" y="742890"/>
            <a:ext cx="8481527" cy="1200329"/>
          </a:xfrm>
        </p:spPr>
        <p:txBody>
          <a:bodyPr wrap="square" rtlCol="0">
            <a:spAutoFit/>
          </a:bodyPr>
          <a:lstStyle/>
          <a:p>
            <a:pPr marL="82296" indent="0" algn="just">
              <a:buNone/>
            </a:pPr>
            <a:r>
              <a:rPr lang="en-GB" sz="1800" dirty="0">
                <a:solidFill>
                  <a:srgbClr val="002060"/>
                </a:solidFill>
              </a:rPr>
              <a:t>Plot positions were determined analysing the satellite images of the area (</a:t>
            </a:r>
            <a:r>
              <a:rPr lang="en-GB" sz="1800" i="1" dirty="0">
                <a:solidFill>
                  <a:srgbClr val="002060"/>
                </a:solidFill>
              </a:rPr>
              <a:t>by TERRASYSTEM</a:t>
            </a:r>
            <a:r>
              <a:rPr lang="en-GB" sz="1800" dirty="0">
                <a:solidFill>
                  <a:srgbClr val="002060"/>
                </a:solidFill>
              </a:rPr>
              <a:t>). Centroid of the browned crowns (yellow markers) detected on July 2017, overlapping the browned areas detected on September 2016 (red contours) in the north side of Mount </a:t>
            </a:r>
            <a:r>
              <a:rPr lang="en-GB" sz="1800" dirty="0" err="1">
                <a:solidFill>
                  <a:srgbClr val="002060"/>
                </a:solidFill>
              </a:rPr>
              <a:t>Circeo</a:t>
            </a:r>
            <a:r>
              <a:rPr lang="en-GB" sz="1800" dirty="0">
                <a:solidFill>
                  <a:srgbClr val="002060"/>
                </a:solidFill>
              </a:rPr>
              <a:t> and in </a:t>
            </a:r>
            <a:r>
              <a:rPr lang="en-GB" sz="1800" dirty="0" err="1">
                <a:solidFill>
                  <a:srgbClr val="002060"/>
                </a:solidFill>
              </a:rPr>
              <a:t>Peretto</a:t>
            </a:r>
            <a:r>
              <a:rPr lang="en-GB" sz="1800" dirty="0">
                <a:solidFill>
                  <a:srgbClr val="002060"/>
                </a:solidFill>
              </a:rPr>
              <a:t> area</a:t>
            </a:r>
          </a:p>
        </p:txBody>
      </p:sp>
      <p:pic>
        <p:nvPicPr>
          <p:cNvPr id="12" name="Immagine 6">
            <a:extLst>
              <a:ext uri="{FF2B5EF4-FFF2-40B4-BE49-F238E27FC236}">
                <a16:creationId xmlns:a16="http://schemas.microsoft.com/office/drawing/2014/main" id="{1C2D7D2F-042B-46F7-A391-DBD2F2C3E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893" y="110105"/>
            <a:ext cx="1422026" cy="562317"/>
          </a:xfrm>
          <a:prstGeom prst="rect">
            <a:avLst/>
          </a:prstGeom>
        </p:spPr>
      </p:pic>
      <p:pic>
        <p:nvPicPr>
          <p:cNvPr id="2050" name="Picture 10" descr="Immagine che contiene mappa&#10;&#10;Descrizione generata automaticamente">
            <a:extLst>
              <a:ext uri="{FF2B5EF4-FFF2-40B4-BE49-F238E27FC236}">
                <a16:creationId xmlns:a16="http://schemas.microsoft.com/office/drawing/2014/main" id="{57861A02-90E7-4E1B-B28F-83F1FCFCD9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2954" y="2174325"/>
            <a:ext cx="6173371" cy="424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zione corso di formazione">
  <a:themeElements>
    <a:clrScheme name="Personalizzato 1">
      <a:dk1>
        <a:sysClr val="windowText" lastClr="000000"/>
      </a:dk1>
      <a:lt1>
        <a:sysClr val="window" lastClr="FFFFFF"/>
      </a:lt1>
      <a:dk2>
        <a:srgbClr val="FFFFFF"/>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863_TF03460604" id="{0A3C80E5-82BA-4D2E-A97D-67647DD79327}" vid="{DD5ADC5B-0BA5-4943-8E7D-1ECB610ACD9B}"/>
    </a:ext>
  </a:extLst>
</a:theme>
</file>

<file path=ppt/theme/theme2.xml><?xml version="1.0" encoding="utf-8"?>
<a:theme xmlns:a="http://schemas.openxmlformats.org/drawingml/2006/main" name="Tema di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3020</TotalTime>
  <Words>3179</Words>
  <Application>Microsoft Office PowerPoint</Application>
  <PresentationFormat>On-screen Show (4:3)</PresentationFormat>
  <Paragraphs>181</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Georgia</vt:lpstr>
      <vt:lpstr>Wingdings 2</vt:lpstr>
      <vt:lpstr>Presentazione corso di formazione</vt:lpstr>
      <vt:lpstr>PowerPoint Presentation</vt:lpstr>
      <vt:lpstr>PowerPoint Presentation</vt:lpstr>
      <vt:lpstr>Prevention: reducing vulnerability through forest interventions</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Presentazione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Giordz Guerriero</dc:creator>
  <cp:lastModifiedBy>Paolo De Angelis</cp:lastModifiedBy>
  <cp:revision>98</cp:revision>
  <dcterms:created xsi:type="dcterms:W3CDTF">2018-10-19T14:56:05Z</dcterms:created>
  <dcterms:modified xsi:type="dcterms:W3CDTF">2022-12-12T18:41:49Z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