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37" r:id="rId2"/>
    <p:sldId id="338" r:id="rId3"/>
    <p:sldId id="258" r:id="rId4"/>
    <p:sldId id="291" r:id="rId5"/>
    <p:sldId id="292" r:id="rId6"/>
    <p:sldId id="283" r:id="rId7"/>
    <p:sldId id="285" r:id="rId8"/>
    <p:sldId id="282" r:id="rId9"/>
    <p:sldId id="287" r:id="rId10"/>
    <p:sldId id="289" r:id="rId11"/>
    <p:sldId id="266" r:id="rId12"/>
    <p:sldId id="329" r:id="rId13"/>
    <p:sldId id="293" r:id="rId14"/>
    <p:sldId id="259" r:id="rId15"/>
    <p:sldId id="294" r:id="rId16"/>
    <p:sldId id="267" r:id="rId17"/>
    <p:sldId id="268" r:id="rId18"/>
    <p:sldId id="297" r:id="rId19"/>
    <p:sldId id="295" r:id="rId20"/>
    <p:sldId id="301" r:id="rId21"/>
    <p:sldId id="303" r:id="rId22"/>
    <p:sldId id="304" r:id="rId23"/>
    <p:sldId id="327" r:id="rId24"/>
    <p:sldId id="302" r:id="rId25"/>
    <p:sldId id="313" r:id="rId26"/>
    <p:sldId id="314" r:id="rId27"/>
    <p:sldId id="316" r:id="rId28"/>
    <p:sldId id="317" r:id="rId29"/>
    <p:sldId id="315" r:id="rId30"/>
    <p:sldId id="318" r:id="rId31"/>
    <p:sldId id="328" r:id="rId32"/>
    <p:sldId id="319" r:id="rId33"/>
    <p:sldId id="320" r:id="rId34"/>
    <p:sldId id="321" r:id="rId35"/>
    <p:sldId id="322" r:id="rId36"/>
    <p:sldId id="326" r:id="rId37"/>
    <p:sldId id="306" r:id="rId38"/>
    <p:sldId id="278" r:id="rId39"/>
    <p:sldId id="279" r:id="rId40"/>
    <p:sldId id="280" r:id="rId41"/>
    <p:sldId id="281" r:id="rId42"/>
    <p:sldId id="331" r:id="rId43"/>
    <p:sldId id="276" r:id="rId44"/>
    <p:sldId id="336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C8F00"/>
    <a:srgbClr val="532E25"/>
    <a:srgbClr val="FF9900"/>
    <a:srgbClr val="63A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5" autoAdjust="0"/>
    <p:restoredTop sz="94444" autoAdjust="0"/>
  </p:normalViewPr>
  <p:slideViewPr>
    <p:cSldViewPr snapToGrid="0">
      <p:cViewPr varScale="1">
        <p:scale>
          <a:sx n="74" d="100"/>
          <a:sy n="74" d="100"/>
        </p:scale>
        <p:origin x="102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589E6-D4FC-4AB9-AF28-F729EE00CABC}" type="datetimeFigureOut">
              <a:rPr lang="fr-FR" smtClean="0"/>
              <a:pPr/>
              <a:t>12/12/2022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31DFA-D7C3-45FC-931F-D3299DAC1AF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535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it-IT" smtClean="0"/>
              <a:pPr rtl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4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Diagram</a:t>
            </a:r>
            <a:r>
              <a:rPr lang="fr-FR" dirty="0"/>
              <a:t> </a:t>
            </a:r>
            <a:r>
              <a:rPr lang="fr-FR" dirty="0" err="1"/>
              <a:t>showing</a:t>
            </a:r>
            <a:r>
              <a:rPr lang="fr-FR" dirty="0"/>
              <a:t> the </a:t>
            </a:r>
            <a:r>
              <a:rPr lang="fr-FR" dirty="0" err="1"/>
              <a:t>different</a:t>
            </a:r>
            <a:r>
              <a:rPr lang="fr-FR" dirty="0"/>
              <a:t> invasion</a:t>
            </a:r>
            <a:r>
              <a:rPr lang="fr-FR" baseline="0" dirty="0"/>
              <a:t> </a:t>
            </a:r>
            <a:r>
              <a:rPr lang="fr-FR" baseline="0" dirty="0" err="1"/>
              <a:t>steps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31DFA-D7C3-45FC-931F-D3299DAC1AFB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44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Diagram</a:t>
            </a:r>
            <a:r>
              <a:rPr lang="fr-FR" dirty="0"/>
              <a:t> </a:t>
            </a:r>
            <a:r>
              <a:rPr lang="fr-FR" dirty="0" err="1"/>
              <a:t>showing</a:t>
            </a:r>
            <a:r>
              <a:rPr lang="fr-FR" dirty="0"/>
              <a:t> the </a:t>
            </a:r>
            <a:r>
              <a:rPr lang="fr-FR" dirty="0" err="1"/>
              <a:t>different</a:t>
            </a:r>
            <a:r>
              <a:rPr lang="fr-FR" dirty="0"/>
              <a:t> invasion</a:t>
            </a:r>
            <a:r>
              <a:rPr lang="fr-FR" baseline="0" dirty="0"/>
              <a:t> </a:t>
            </a:r>
            <a:r>
              <a:rPr lang="fr-FR" baseline="0" dirty="0" err="1"/>
              <a:t>steps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31DFA-D7C3-45FC-931F-D3299DAC1AFB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2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DDA8-7C46-46AD-8154-17FB1628908F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25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4210-BCBF-4906-9101-ED6A306793E8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2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9FAA-2E00-44B4-945A-C0B297439AAE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8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00A7-6A59-4BA8-8C45-A9D159724FD3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127F-CAB9-465A-A35B-7A0BF22E8445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27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A2F-0E2A-42FF-8D92-724640EB95B9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44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F4AE-1B3F-4F88-AC43-BF539FBED0A4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6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CEBC-209B-4C2B-A61A-9D1F4AA6132A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83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4D9BE-B103-4D6E-8ECC-DBF0DE072039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79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CB7F-0399-499C-9B6E-FBC5A8FBE179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36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E6C8-1DD4-48F9-85B7-205B41485CEB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07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DDEE6-A737-40F8-A955-3FCA85F26F9C}" type="datetime1">
              <a:rPr lang="fr-FR" smtClean="0"/>
              <a:pPr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9EC39-D2E6-43DD-BC07-77A65AD5AE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1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hyperlink" Target="mailto:xylosandrus@parcocirceio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lifesamfix/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s://www.facebook.com/lifesamfi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9403" y="2132856"/>
            <a:ext cx="10608501" cy="4295328"/>
          </a:xfrm>
        </p:spPr>
        <p:txBody>
          <a:bodyPr>
            <a:noAutofit/>
          </a:bodyPr>
          <a:lstStyle/>
          <a:p>
            <a:pPr algn="l"/>
            <a:r>
              <a:rPr lang="it-IT" sz="2400" b="1">
                <a:solidFill>
                  <a:schemeClr val="accent6">
                    <a:lumMod val="50000"/>
                  </a:schemeClr>
                </a:solidFill>
              </a:rPr>
              <a:t>Training package for the prevention of </a:t>
            </a:r>
            <a:r>
              <a:rPr lang="it-IT" sz="2400" b="1" i="1">
                <a:solidFill>
                  <a:schemeClr val="accent6">
                    <a:lumMod val="50000"/>
                  </a:schemeClr>
                </a:solidFill>
              </a:rPr>
              <a:t>Xylosandrus</a:t>
            </a:r>
            <a:r>
              <a:rPr lang="it-IT" sz="2400" b="1">
                <a:solidFill>
                  <a:schemeClr val="accent6">
                    <a:lumMod val="50000"/>
                  </a:schemeClr>
                </a:solidFill>
              </a:rPr>
              <a:t> invasions and the application of early warning, monitoring and rapid response protocols</a:t>
            </a:r>
          </a:p>
          <a:p>
            <a:pPr algn="l">
              <a:spcBef>
                <a:spcPts val="0"/>
              </a:spcBef>
            </a:pPr>
            <a:endParaRPr lang="it-IT" sz="2400" b="1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it-IT" sz="1800" b="1">
                <a:solidFill>
                  <a:schemeClr val="accent6">
                    <a:lumMod val="50000"/>
                  </a:schemeClr>
                </a:solidFill>
              </a:rPr>
              <a:t>Module 1. The biology of </a:t>
            </a:r>
            <a:r>
              <a:rPr lang="it-IT" sz="1800" b="1" i="1">
                <a:solidFill>
                  <a:schemeClr val="accent6">
                    <a:lumMod val="50000"/>
                  </a:schemeClr>
                </a:solidFill>
              </a:rPr>
              <a:t>Xylosandrus crassiusculus </a:t>
            </a:r>
            <a:r>
              <a:rPr lang="it-IT" sz="1800" b="1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it-IT" sz="1800" b="1" i="1">
                <a:solidFill>
                  <a:schemeClr val="accent6">
                    <a:lumMod val="50000"/>
                  </a:schemeClr>
                </a:solidFill>
              </a:rPr>
              <a:t>Xylosandrus compactus</a:t>
            </a:r>
          </a:p>
          <a:p>
            <a:pPr algn="l"/>
            <a:r>
              <a:rPr lang="en-US" sz="1800" b="1">
                <a:solidFill>
                  <a:schemeClr val="accent6">
                    <a:lumMod val="50000"/>
                  </a:schemeClr>
                </a:solidFill>
              </a:rPr>
              <a:t>Module 2. </a:t>
            </a:r>
            <a:r>
              <a:rPr lang="en-US" sz="1800" b="1" i="1">
                <a:solidFill>
                  <a:schemeClr val="accent6">
                    <a:lumMod val="50000"/>
                  </a:schemeClr>
                </a:solidFill>
              </a:rPr>
              <a:t>Xylosandrus </a:t>
            </a:r>
            <a:r>
              <a:rPr lang="en-US" sz="1800" b="1">
                <a:solidFill>
                  <a:schemeClr val="accent6">
                    <a:lumMod val="50000"/>
                  </a:schemeClr>
                </a:solidFill>
              </a:rPr>
              <a:t>and associated fungi</a:t>
            </a:r>
          </a:p>
          <a:p>
            <a:pPr algn="l"/>
            <a:r>
              <a:rPr lang="it-IT" sz="1800" b="1">
                <a:solidFill>
                  <a:schemeClr val="accent6">
                    <a:lumMod val="75000"/>
                  </a:schemeClr>
                </a:solidFill>
              </a:rPr>
              <a:t>Module 3. Invasion history and pathways</a:t>
            </a:r>
          </a:p>
          <a:p>
            <a:pPr algn="l"/>
            <a:r>
              <a:rPr lang="it-IT" sz="1800" b="1">
                <a:solidFill>
                  <a:schemeClr val="accent6">
                    <a:lumMod val="50000"/>
                  </a:schemeClr>
                </a:solidFill>
              </a:rPr>
              <a:t>Module 4. Prevention: reducing vulnerability through forest interventions</a:t>
            </a:r>
          </a:p>
          <a:p>
            <a:pPr algn="l"/>
            <a:r>
              <a:rPr lang="it-IT" sz="1800" b="1">
                <a:solidFill>
                  <a:schemeClr val="accent6">
                    <a:lumMod val="50000"/>
                  </a:schemeClr>
                </a:solidFill>
              </a:rPr>
              <a:t>Module 5. Early warning and monitoring</a:t>
            </a:r>
          </a:p>
          <a:p>
            <a:pPr algn="l"/>
            <a:r>
              <a:rPr lang="it-IT" sz="1800" b="1">
                <a:solidFill>
                  <a:schemeClr val="accent6">
                    <a:lumMod val="50000"/>
                  </a:schemeClr>
                </a:solidFill>
              </a:rPr>
              <a:t>Module 6. Containment</a:t>
            </a:r>
          </a:p>
          <a:p>
            <a:pPr algn="l"/>
            <a:r>
              <a:rPr lang="it-IT" sz="1800" b="1">
                <a:solidFill>
                  <a:schemeClr val="accent6">
                    <a:lumMod val="50000"/>
                  </a:schemeClr>
                </a:solidFill>
              </a:rPr>
              <a:t>Module 7. Supporting technologies: smart traps and app</a:t>
            </a:r>
          </a:p>
          <a:p>
            <a:pPr algn="r"/>
            <a:r>
              <a:rPr lang="it-IT" sz="1600">
                <a:solidFill>
                  <a:schemeClr val="accent6">
                    <a:lumMod val="50000"/>
                  </a:schemeClr>
                </a:solidFill>
              </a:rPr>
              <a:t>June 2022</a:t>
            </a:r>
          </a:p>
          <a:p>
            <a:pPr algn="l"/>
            <a:endParaRPr lang="it-IT" b="1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it-IT" sz="2400" b="1">
              <a:solidFill>
                <a:schemeClr val="accent6">
                  <a:lumMod val="50000"/>
                </a:schemeClr>
              </a:solidFill>
            </a:endParaRPr>
          </a:p>
          <a:p>
            <a:endParaRPr lang="it-IT" sz="2000" b="1">
              <a:solidFill>
                <a:schemeClr val="accent6">
                  <a:lumMod val="50000"/>
                </a:schemeClr>
              </a:solidFill>
            </a:endParaRPr>
          </a:p>
          <a:p>
            <a:endParaRPr lang="it-IT" b="1">
              <a:solidFill>
                <a:srgbClr val="FF0000"/>
              </a:solidFill>
            </a:endParaRPr>
          </a:p>
          <a:p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8" name="Google Shape;115;p13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7329" y="44625"/>
            <a:ext cx="4726076" cy="179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6;p13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116623" y="28824"/>
            <a:ext cx="3028049" cy="10959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/>
          <p:cNvSpPr/>
          <p:nvPr/>
        </p:nvSpPr>
        <p:spPr>
          <a:xfrm>
            <a:off x="660076" y="5445631"/>
            <a:ext cx="10491333" cy="413518"/>
          </a:xfrm>
          <a:prstGeom prst="rect">
            <a:avLst/>
          </a:prstGeom>
          <a:noFill/>
          <a:ln>
            <a:solidFill>
              <a:srgbClr val="996633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996633"/>
                </a:solidFill>
              </a:ln>
              <a:noFill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27990" y="3971414"/>
            <a:ext cx="10460271" cy="390222"/>
          </a:xfrm>
          <a:prstGeom prst="rect">
            <a:avLst/>
          </a:prstGeom>
          <a:noFill/>
          <a:ln w="28575">
            <a:solidFill>
              <a:srgbClr val="99663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69130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 steps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Multiply and disperse</a:t>
            </a: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Active or passive dispersal</a:t>
            </a: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Survive in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2295323"/>
            <a:ext cx="8076937" cy="4498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000" y="3036093"/>
            <a:ext cx="1403350" cy="478631"/>
          </a:xfrm>
          <a:prstGeom prst="rect">
            <a:avLst/>
          </a:prstGeom>
          <a:solidFill>
            <a:schemeClr val="bg1"/>
          </a:solidFill>
          <a:ln w="9525">
            <a:solidFill>
              <a:srgbClr val="532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rgbClr val="532E25"/>
                </a:solidFill>
              </a:rPr>
              <a:t>Geographical</a:t>
            </a:r>
            <a:r>
              <a:rPr lang="fr-FR" sz="1400" dirty="0">
                <a:solidFill>
                  <a:srgbClr val="532E25"/>
                </a:solidFill>
              </a:rPr>
              <a:t> </a:t>
            </a:r>
            <a:r>
              <a:rPr lang="fr-FR" sz="1400" dirty="0" err="1">
                <a:solidFill>
                  <a:srgbClr val="532E25"/>
                </a:solidFill>
              </a:rPr>
              <a:t>barrier</a:t>
            </a:r>
            <a:endParaRPr lang="fr-FR" sz="1400" dirty="0">
              <a:solidFill>
                <a:srgbClr val="532E25"/>
              </a:solidFill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19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invasion history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Invasion from an invaded area</a:t>
            </a: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Bridgehead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        )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936986" y="6418596"/>
            <a:ext cx="264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Lombaert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(2010)</a:t>
            </a:r>
            <a:endParaRPr lang="fr-FR" sz="16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492170" y="1769117"/>
            <a:ext cx="7531760" cy="4680317"/>
            <a:chOff x="1993900" y="1219200"/>
            <a:chExt cx="8555656" cy="52692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/>
            <a:srcRect t="1072" b="-1"/>
            <a:stretch/>
          </p:blipFill>
          <p:spPr>
            <a:xfrm>
              <a:off x="1993900" y="1219200"/>
              <a:ext cx="8555656" cy="484624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993900" y="6072638"/>
              <a:ext cx="8555656" cy="415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Harmonia </a:t>
              </a:r>
              <a:r>
                <a:rPr lang="fr-FR" i="1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axyridis</a:t>
              </a:r>
              <a:r>
                <a:rPr lang="fr-FR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 invasion </a:t>
              </a:r>
              <a:r>
                <a:rPr lang="fr-FR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pathway</a:t>
              </a:r>
              <a:endParaRPr lang="fr-FR" sz="1600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0" y="3704275"/>
            <a:ext cx="3492170" cy="2657646"/>
            <a:chOff x="0" y="3704275"/>
            <a:chExt cx="3492170" cy="265764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04275"/>
              <a:ext cx="3492170" cy="2329277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0" y="5992589"/>
              <a:ext cx="3443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Harmonia </a:t>
              </a:r>
              <a:r>
                <a:rPr lang="fr-FR" i="1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axyridis</a:t>
              </a:r>
              <a:endParaRPr lang="fr-FR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Connecteur droit avec flèche 14"/>
          <p:cNvCxnSpPr>
            <a:cxnSpLocks noChangeAspect="1"/>
          </p:cNvCxnSpPr>
          <p:nvPr/>
        </p:nvCxnSpPr>
        <p:spPr>
          <a:xfrm>
            <a:off x="3309033" y="1554118"/>
            <a:ext cx="682863" cy="0"/>
          </a:xfrm>
          <a:prstGeom prst="straightConnector1">
            <a:avLst/>
          </a:prstGeom>
          <a:ln w="76200">
            <a:solidFill>
              <a:srgbClr val="D6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77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invasion history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Invasion from an invaded area</a:t>
            </a: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Bridgehead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        )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Study invasion pathway</a:t>
            </a:r>
          </a:p>
          <a:p>
            <a:pPr marL="809625" lvl="1" indent="-266700"/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Direct observation</a:t>
            </a:r>
          </a:p>
          <a:p>
            <a:pPr marL="809625" lvl="1" indent="-266700"/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Invasion scenario testing</a:t>
            </a:r>
          </a:p>
          <a:p>
            <a:pPr marL="809625" lvl="1" indent="-266700"/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Genetic structure comparison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14" name="Connecteur droit avec flèche 13"/>
          <p:cNvCxnSpPr>
            <a:cxnSpLocks noChangeAspect="1"/>
          </p:cNvCxnSpPr>
          <p:nvPr/>
        </p:nvCxnSpPr>
        <p:spPr>
          <a:xfrm>
            <a:off x="3309033" y="1554118"/>
            <a:ext cx="682863" cy="0"/>
          </a:xfrm>
          <a:prstGeom prst="straightConnector1">
            <a:avLst/>
          </a:prstGeom>
          <a:ln w="76200">
            <a:solidFill>
              <a:srgbClr val="D6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12</a:t>
            </a:fld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print"/>
          <a:srcRect t="1072" b="-1"/>
          <a:stretch/>
        </p:blipFill>
        <p:spPr>
          <a:xfrm>
            <a:off x="6557579" y="1999744"/>
            <a:ext cx="5596353" cy="3198461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>
            <a:off x="4593661" y="3345251"/>
            <a:ext cx="1860927" cy="45374"/>
          </a:xfrm>
          <a:prstGeom prst="straightConnector1">
            <a:avLst/>
          </a:prstGeom>
          <a:ln w="57150">
            <a:solidFill>
              <a:srgbClr val="532E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557579" y="5120957"/>
            <a:ext cx="559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Harmonia </a:t>
            </a:r>
            <a:r>
              <a:rPr lang="fr-FR" i="1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axyridis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invasion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endParaRPr lang="fr-FR" sz="1600" i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1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984825"/>
            <a:ext cx="5985568" cy="4328664"/>
          </a:xfrm>
          <a:prstGeom prst="rect">
            <a:avLst/>
          </a:prstGeom>
        </p:spPr>
      </p:pic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Xylosandrus compactus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200" b="1" i="1" dirty="0">
                <a:solidFill>
                  <a:srgbClr val="F19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crassiusculus</a:t>
            </a:r>
            <a:endParaRPr lang="it-IT" sz="3200" i="1" dirty="0">
              <a:solidFill>
                <a:srgbClr val="F1910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Native to Southeastern Asia</a:t>
            </a:r>
          </a:p>
          <a:p>
            <a:pPr marL="809625" lvl="1" indent="-266700"/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Boundaries unknown</a:t>
            </a:r>
          </a:p>
          <a:p>
            <a:pPr marL="85725" lvl="1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" lvl="1" indent="0">
              <a:buNone/>
            </a:pPr>
            <a:r>
              <a:rPr lang="it-IT" sz="28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Invasive worldwide</a:t>
            </a:r>
          </a:p>
          <a:p>
            <a:pPr marL="85725" lvl="1" indent="0">
              <a:buNone/>
            </a:pPr>
            <a:endParaRPr lang="it-IT" sz="28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" lvl="1" indent="0">
              <a:buNone/>
            </a:pPr>
            <a:r>
              <a:rPr lang="it-IT" sz="28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Europe recently invaded</a:t>
            </a:r>
          </a:p>
          <a:p>
            <a:pPr marL="809625" lvl="1" indent="-266700"/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Italy</a:t>
            </a:r>
            <a:endParaRPr lang="fr-FR" i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9625" lvl="1" indent="-266700"/>
            <a:r>
              <a:rPr lang="fr-FR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X. compactus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: 2003</a:t>
            </a:r>
          </a:p>
          <a:p>
            <a:pPr marL="809625" lvl="1" indent="-266700"/>
            <a:r>
              <a:rPr lang="fr-FR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X. crassiusculus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: 2011</a:t>
            </a:r>
          </a:p>
          <a:p>
            <a:pPr marL="85725" lvl="1" indent="0">
              <a:buNone/>
            </a:pPr>
            <a:endParaRPr lang="it-IT" sz="28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" lvl="1" indent="0">
              <a:buNone/>
            </a:pPr>
            <a:r>
              <a:rPr lang="fr-FR" sz="28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 disperse a few </a:t>
            </a:r>
            <a:r>
              <a:rPr lang="fr-FR" sz="28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kilometers</a:t>
            </a:r>
            <a:r>
              <a:rPr lang="fr-FR" sz="28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8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actively</a:t>
            </a:r>
            <a:endParaRPr lang="fr-FR" sz="28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" lvl="1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International plant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packaging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13</a:t>
            </a:fld>
            <a:endParaRPr lang="fr-FR" dirty="0"/>
          </a:p>
        </p:txBody>
      </p:sp>
      <p:grpSp>
        <p:nvGrpSpPr>
          <p:cNvPr id="8" name="Groupe 54"/>
          <p:cNvGrpSpPr/>
          <p:nvPr/>
        </p:nvGrpSpPr>
        <p:grpSpPr>
          <a:xfrm>
            <a:off x="9930202" y="39097"/>
            <a:ext cx="2130749" cy="696672"/>
            <a:chOff x="9930202" y="39097"/>
            <a:chExt cx="2130749" cy="696672"/>
          </a:xfrm>
        </p:grpSpPr>
        <p:sp>
          <p:nvSpPr>
            <p:cNvPr id="9" name="Ellipse 55"/>
            <p:cNvSpPr/>
            <p:nvPr/>
          </p:nvSpPr>
          <p:spPr>
            <a:xfrm>
              <a:off x="10037889" y="137135"/>
              <a:ext cx="357370" cy="197121"/>
            </a:xfrm>
            <a:prstGeom prst="ellipse">
              <a:avLst/>
            </a:prstGeom>
            <a:solidFill>
              <a:schemeClr val="accent6">
                <a:lumMod val="75000"/>
                <a:alpha val="28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56"/>
            <p:cNvSpPr txBox="1"/>
            <p:nvPr/>
          </p:nvSpPr>
          <p:spPr>
            <a:xfrm>
              <a:off x="10369731" y="39097"/>
              <a:ext cx="16688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Arial"/>
                  <a:cs typeface="Arial"/>
                </a:rPr>
                <a:t>Native range</a:t>
              </a:r>
            </a:p>
          </p:txBody>
        </p:sp>
        <p:sp>
          <p:nvSpPr>
            <p:cNvPr id="11" name="Ellipse 57"/>
            <p:cNvSpPr/>
            <p:nvPr/>
          </p:nvSpPr>
          <p:spPr>
            <a:xfrm>
              <a:off x="10047196" y="486309"/>
              <a:ext cx="357370" cy="197121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58"/>
            <p:cNvSpPr txBox="1"/>
            <p:nvPr/>
          </p:nvSpPr>
          <p:spPr>
            <a:xfrm>
              <a:off x="10396924" y="397215"/>
              <a:ext cx="1641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latin typeface="Arial"/>
                  <a:cs typeface="Arial"/>
                </a:rPr>
                <a:t>Invaded</a:t>
              </a:r>
              <a:r>
                <a:rPr lang="fr-FR" sz="1600" dirty="0">
                  <a:latin typeface="Arial"/>
                  <a:cs typeface="Arial"/>
                </a:rPr>
                <a:t> range</a:t>
              </a:r>
            </a:p>
          </p:txBody>
        </p:sp>
        <p:sp>
          <p:nvSpPr>
            <p:cNvPr id="13" name="Rectangle 59"/>
            <p:cNvSpPr/>
            <p:nvPr/>
          </p:nvSpPr>
          <p:spPr>
            <a:xfrm>
              <a:off x="9930202" y="74533"/>
              <a:ext cx="2130749" cy="6506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2159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14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hypotheses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Close phylogenetically and ecologically</a:t>
            </a: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Similar native range</a:t>
            </a: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Invasive worldwide</a:t>
            </a: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invasion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1344513" y="1838270"/>
            <a:ext cx="10847487" cy="5025505"/>
            <a:chOff x="1344513" y="1838270"/>
            <a:chExt cx="10847487" cy="5025505"/>
          </a:xfrm>
        </p:grpSpPr>
        <p:grpSp>
          <p:nvGrpSpPr>
            <p:cNvPr id="22" name="Groupe 21"/>
            <p:cNvGrpSpPr>
              <a:grpSpLocks noChangeAspect="1"/>
            </p:cNvGrpSpPr>
            <p:nvPr/>
          </p:nvGrpSpPr>
          <p:grpSpPr>
            <a:xfrm>
              <a:off x="1344513" y="2989006"/>
              <a:ext cx="9502974" cy="3874769"/>
              <a:chOff x="3251404" y="3944518"/>
              <a:chExt cx="7075552" cy="2761081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2" cstate="print"/>
              <a:srcRect t="22573"/>
              <a:stretch/>
            </p:blipFill>
            <p:spPr>
              <a:xfrm>
                <a:off x="3251404" y="3944518"/>
                <a:ext cx="7075552" cy="2761081"/>
              </a:xfrm>
              <a:prstGeom prst="rect">
                <a:avLst/>
              </a:prstGeom>
            </p:spPr>
          </p:pic>
          <p:cxnSp>
            <p:nvCxnSpPr>
              <p:cNvPr id="24" name="Connecteur droit 23"/>
              <p:cNvCxnSpPr/>
              <p:nvPr/>
            </p:nvCxnSpPr>
            <p:spPr>
              <a:xfrm>
                <a:off x="6350794" y="4895850"/>
                <a:ext cx="16669" cy="14400"/>
              </a:xfrm>
              <a:prstGeom prst="line">
                <a:avLst/>
              </a:prstGeom>
              <a:ln>
                <a:solidFill>
                  <a:srgbClr val="8A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Connecteur droit 26"/>
            <p:cNvCxnSpPr/>
            <p:nvPr/>
          </p:nvCxnSpPr>
          <p:spPr>
            <a:xfrm>
              <a:off x="7956940" y="4422150"/>
              <a:ext cx="18001" cy="16249"/>
            </a:xfrm>
            <a:prstGeom prst="line">
              <a:avLst/>
            </a:prstGeom>
            <a:ln>
              <a:solidFill>
                <a:srgbClr val="8A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e 30"/>
            <p:cNvGrpSpPr/>
            <p:nvPr/>
          </p:nvGrpSpPr>
          <p:grpSpPr>
            <a:xfrm>
              <a:off x="9468913" y="1838270"/>
              <a:ext cx="2723087" cy="1276097"/>
              <a:chOff x="8317273" y="199970"/>
              <a:chExt cx="2723087" cy="1276097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360" r="94964" b="82238"/>
              <a:stretch/>
            </p:blipFill>
            <p:spPr>
              <a:xfrm>
                <a:off x="8317273" y="199970"/>
                <a:ext cx="701247" cy="1276097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9038109" y="232269"/>
                <a:ext cx="2002251" cy="250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 </a:t>
                </a:r>
                <a:r>
                  <a:rPr lang="fr-FR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established</a:t>
                </a:r>
                <a:endPara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030658" y="527057"/>
                <a:ext cx="2009702" cy="250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Xylosandrus crassiusculus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9030658" y="832613"/>
                <a:ext cx="1915722" cy="250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Xylosandrus compactus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038109" y="1122862"/>
                <a:ext cx="1908271" cy="250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Both</a:t>
                </a:r>
                <a:r>
                  <a:rPr lang="fr-F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species</a:t>
                </a:r>
                <a:endPara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4189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15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hypotheses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Close phylogenetically and ecologically</a:t>
            </a: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Similar native range</a:t>
            </a: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Invasive worldwide</a:t>
            </a: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invasion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Europe in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Italy</a:t>
            </a: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of the invasion in Europe?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20462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16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and methods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Sampling in the native and invaded range</a:t>
            </a: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 complementary genetic markers</a:t>
            </a:r>
          </a:p>
          <a:p>
            <a:pPr marL="811213" lvl="1" indent="-246063"/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Mitochondrial : COI (barcode fragment)</a:t>
            </a:r>
          </a:p>
          <a:p>
            <a:pPr marL="811213" lvl="1" indent="-246063"/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Pangenomic : SNPs via RAD sequencing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87" y="3612372"/>
            <a:ext cx="4494213" cy="28762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14" y="3322694"/>
            <a:ext cx="3409950" cy="32753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63414" y="6488668"/>
            <a:ext cx="340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Mitochondrial DNA</a:t>
            </a:r>
            <a:endParaRPr lang="fr-FR" i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932487" y="6488668"/>
            <a:ext cx="449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  <a:endParaRPr lang="fr-FR" i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10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17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compactus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COI data: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96 specimens from 29 localities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Added 14 sequences from 10 localities from Genbank</a:t>
            </a: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52843" y="2529056"/>
            <a:ext cx="11286315" cy="4030061"/>
            <a:chOff x="452843" y="2729081"/>
            <a:chExt cx="11286315" cy="4030061"/>
          </a:xfrm>
        </p:grpSpPr>
        <p:grpSp>
          <p:nvGrpSpPr>
            <p:cNvPr id="8" name="Groupe 7"/>
            <p:cNvGrpSpPr/>
            <p:nvPr/>
          </p:nvGrpSpPr>
          <p:grpSpPr>
            <a:xfrm>
              <a:off x="452843" y="2729081"/>
              <a:ext cx="11286315" cy="4030061"/>
              <a:chOff x="229096" y="2206457"/>
              <a:chExt cx="11733809" cy="4342388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"/>
              <a:stretch/>
            </p:blipFill>
            <p:spPr>
              <a:xfrm>
                <a:off x="790860" y="2206457"/>
                <a:ext cx="10610279" cy="3911270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229096" y="6117727"/>
                <a:ext cx="11733809" cy="43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rgbClr val="532E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 of the 9 haplotypes </a:t>
                </a:r>
                <a:r>
                  <a:rPr lang="fr-FR" sz="2000" dirty="0" err="1">
                    <a:solidFill>
                      <a:srgbClr val="532E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sequenced</a:t>
                </a:r>
                <a:endParaRPr lang="fr-FR" sz="20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2638186" y="5340334"/>
              <a:ext cx="3024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5+4</a:t>
              </a:r>
            </a:p>
            <a:p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860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18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compactus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COI data: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96 specimens from 29 localities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Added 14 sequences from 10 localities from Genbank</a:t>
            </a: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RADseq data: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114 specimens from 25 localities</a:t>
            </a: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Congruent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markers</a:t>
            </a: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2045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19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compactus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5" name="Groupe 14"/>
          <p:cNvGrpSpPr>
            <a:grpSpLocks noChangeAspect="1"/>
          </p:cNvGrpSpPr>
          <p:nvPr/>
        </p:nvGrpSpPr>
        <p:grpSpPr>
          <a:xfrm>
            <a:off x="333720" y="1183472"/>
            <a:ext cx="11524560" cy="5447366"/>
            <a:chOff x="2377439" y="1600195"/>
            <a:chExt cx="7738111" cy="365760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3" r="6042"/>
            <a:stretch/>
          </p:blipFill>
          <p:spPr>
            <a:xfrm>
              <a:off x="2926079" y="1600196"/>
              <a:ext cx="7189471" cy="3657607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" r="89958"/>
            <a:stretch/>
          </p:blipFill>
          <p:spPr>
            <a:xfrm>
              <a:off x="2377439" y="1600195"/>
              <a:ext cx="548640" cy="3657607"/>
            </a:xfrm>
            <a:prstGeom prst="rect">
              <a:avLst/>
            </a:prstGeom>
          </p:spPr>
        </p:pic>
      </p:grpSp>
      <p:sp>
        <p:nvSpPr>
          <p:cNvPr id="22" name="Forme libre 21"/>
          <p:cNvSpPr/>
          <p:nvPr/>
        </p:nvSpPr>
        <p:spPr>
          <a:xfrm flipV="1">
            <a:off x="6584101" y="2376122"/>
            <a:ext cx="3156054" cy="676946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10000"/>
              <a:gd name="connsiteY0" fmla="*/ 0 h 52223"/>
              <a:gd name="connsiteX1" fmla="*/ 10000 w 10000"/>
              <a:gd name="connsiteY1" fmla="*/ 0 h 52223"/>
              <a:gd name="connsiteX0" fmla="*/ 0 w 10232"/>
              <a:gd name="connsiteY0" fmla="*/ 77502 h 115160"/>
              <a:gd name="connsiteX1" fmla="*/ 10232 w 10232"/>
              <a:gd name="connsiteY1" fmla="*/ 0 h 115160"/>
              <a:gd name="connsiteX0" fmla="*/ 0 w 10232"/>
              <a:gd name="connsiteY0" fmla="*/ 77502 h 151498"/>
              <a:gd name="connsiteX1" fmla="*/ 10232 w 10232"/>
              <a:gd name="connsiteY1" fmla="*/ 0 h 151498"/>
              <a:gd name="connsiteX0" fmla="*/ 0 w 10393"/>
              <a:gd name="connsiteY0" fmla="*/ 77502 h 151498"/>
              <a:gd name="connsiteX1" fmla="*/ 10393 w 10393"/>
              <a:gd name="connsiteY1" fmla="*/ 0 h 151498"/>
              <a:gd name="connsiteX0" fmla="*/ 0 w 10909"/>
              <a:gd name="connsiteY0" fmla="*/ 66391 h 144712"/>
              <a:gd name="connsiteX1" fmla="*/ 10909 w 10909"/>
              <a:gd name="connsiteY1" fmla="*/ 0 h 144712"/>
              <a:gd name="connsiteX0" fmla="*/ 0 w 10694"/>
              <a:gd name="connsiteY0" fmla="*/ 71947 h 148067"/>
              <a:gd name="connsiteX1" fmla="*/ 10694 w 10694"/>
              <a:gd name="connsiteY1" fmla="*/ 0 h 14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94" h="148067">
                <a:moveTo>
                  <a:pt x="0" y="71947"/>
                </a:moveTo>
                <a:cubicBezTo>
                  <a:pt x="3565" y="189450"/>
                  <a:pt x="8988" y="175004"/>
                  <a:pt x="10694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6769258" y="1896307"/>
            <a:ext cx="1950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Early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XXI</a:t>
            </a:r>
            <a:r>
              <a:rPr lang="fr-FR" sz="2400" b="1" baseline="30000" dirty="0" err="1">
                <a:solidFill>
                  <a:srgbClr val="FF0000"/>
                </a:solidFill>
              </a:rPr>
              <a:t>st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088897" y="4332816"/>
            <a:ext cx="343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Early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XXth</a:t>
            </a:r>
            <a:r>
              <a:rPr lang="fr-FR" sz="2400" baseline="30000" dirty="0" err="1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fr-FR" sz="2400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or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before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fr-FR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Forme libre 24"/>
          <p:cNvSpPr/>
          <p:nvPr/>
        </p:nvSpPr>
        <p:spPr>
          <a:xfrm>
            <a:off x="7486752" y="3872350"/>
            <a:ext cx="879776" cy="261473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10119"/>
              <a:gd name="connsiteY0" fmla="*/ 9175 h 9175"/>
              <a:gd name="connsiteX1" fmla="*/ 10119 w 10119"/>
              <a:gd name="connsiteY1" fmla="*/ 0 h 9175"/>
              <a:gd name="connsiteX0" fmla="*/ 0 w 10196"/>
              <a:gd name="connsiteY0" fmla="*/ 168881 h 168881"/>
              <a:gd name="connsiteX1" fmla="*/ 10196 w 10196"/>
              <a:gd name="connsiteY1" fmla="*/ 0 h 168881"/>
              <a:gd name="connsiteX0" fmla="*/ 0 w 11057"/>
              <a:gd name="connsiteY0" fmla="*/ 98885 h 98885"/>
              <a:gd name="connsiteX1" fmla="*/ 11057 w 11057"/>
              <a:gd name="connsiteY1" fmla="*/ 0 h 98885"/>
              <a:gd name="connsiteX0" fmla="*/ 0 w 11057"/>
              <a:gd name="connsiteY0" fmla="*/ 98885 h 100454"/>
              <a:gd name="connsiteX1" fmla="*/ 11057 w 11057"/>
              <a:gd name="connsiteY1" fmla="*/ 0 h 100454"/>
              <a:gd name="connsiteX0" fmla="*/ 0 w 11057"/>
              <a:gd name="connsiteY0" fmla="*/ 98885 h 102722"/>
              <a:gd name="connsiteX1" fmla="*/ 11057 w 11057"/>
              <a:gd name="connsiteY1" fmla="*/ 0 h 102722"/>
              <a:gd name="connsiteX0" fmla="*/ 0 w 11566"/>
              <a:gd name="connsiteY0" fmla="*/ 89997 h 94750"/>
              <a:gd name="connsiteX1" fmla="*/ 11566 w 11566"/>
              <a:gd name="connsiteY1" fmla="*/ 0 h 94750"/>
              <a:gd name="connsiteX0" fmla="*/ 0 w 11566"/>
              <a:gd name="connsiteY0" fmla="*/ 79998 h 86230"/>
              <a:gd name="connsiteX1" fmla="*/ 11566 w 11566"/>
              <a:gd name="connsiteY1" fmla="*/ 0 h 86230"/>
              <a:gd name="connsiteX0" fmla="*/ 0 w 9100"/>
              <a:gd name="connsiteY0" fmla="*/ 46666 h 63126"/>
              <a:gd name="connsiteX1" fmla="*/ 9100 w 9100"/>
              <a:gd name="connsiteY1" fmla="*/ 0 h 63126"/>
              <a:gd name="connsiteX0" fmla="*/ 0 w 4880"/>
              <a:gd name="connsiteY0" fmla="*/ 9857 h 11528"/>
              <a:gd name="connsiteX1" fmla="*/ 4880 w 4880"/>
              <a:gd name="connsiteY1" fmla="*/ 0 h 11528"/>
              <a:gd name="connsiteX0" fmla="*/ 0 w 10000"/>
              <a:gd name="connsiteY0" fmla="*/ 8550 h 8550"/>
              <a:gd name="connsiteX1" fmla="*/ 10000 w 10000"/>
              <a:gd name="connsiteY1" fmla="*/ 0 h 855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0000 h 10176"/>
              <a:gd name="connsiteX1" fmla="*/ 10000 w 10000"/>
              <a:gd name="connsiteY1" fmla="*/ 0 h 10176"/>
              <a:gd name="connsiteX0" fmla="*/ 0 w 11939"/>
              <a:gd name="connsiteY0" fmla="*/ 10357 h 10499"/>
              <a:gd name="connsiteX1" fmla="*/ 11939 w 11939"/>
              <a:gd name="connsiteY1" fmla="*/ 0 h 10499"/>
              <a:gd name="connsiteX0" fmla="*/ 0 w 12644"/>
              <a:gd name="connsiteY0" fmla="*/ 10714 h 10830"/>
              <a:gd name="connsiteX1" fmla="*/ 12644 w 12644"/>
              <a:gd name="connsiteY1" fmla="*/ 0 h 10830"/>
              <a:gd name="connsiteX0" fmla="*/ 0 w 11950"/>
              <a:gd name="connsiteY0" fmla="*/ 7165 h 7994"/>
              <a:gd name="connsiteX1" fmla="*/ 11950 w 11950"/>
              <a:gd name="connsiteY1" fmla="*/ 0 h 7994"/>
              <a:gd name="connsiteX0" fmla="*/ 0 w 10221"/>
              <a:gd name="connsiteY0" fmla="*/ 7623 h 9198"/>
              <a:gd name="connsiteX1" fmla="*/ 10221 w 10221"/>
              <a:gd name="connsiteY1" fmla="*/ 0 h 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21" h="9198">
                <a:moveTo>
                  <a:pt x="0" y="7623"/>
                </a:moveTo>
                <a:cubicBezTo>
                  <a:pt x="7389" y="8143"/>
                  <a:pt x="9694" y="13774"/>
                  <a:pt x="10221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8130540" y="3124200"/>
            <a:ext cx="1584960" cy="8763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 flipV="1">
            <a:off x="4074483" y="1669137"/>
            <a:ext cx="5686740" cy="1365788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10000"/>
              <a:gd name="connsiteY0" fmla="*/ 0 h 52223"/>
              <a:gd name="connsiteX1" fmla="*/ 10000 w 10000"/>
              <a:gd name="connsiteY1" fmla="*/ 0 h 52223"/>
              <a:gd name="connsiteX0" fmla="*/ 0 w 10232"/>
              <a:gd name="connsiteY0" fmla="*/ 77502 h 115160"/>
              <a:gd name="connsiteX1" fmla="*/ 10232 w 10232"/>
              <a:gd name="connsiteY1" fmla="*/ 0 h 115160"/>
              <a:gd name="connsiteX0" fmla="*/ 0 w 10232"/>
              <a:gd name="connsiteY0" fmla="*/ 77502 h 151498"/>
              <a:gd name="connsiteX1" fmla="*/ 10232 w 10232"/>
              <a:gd name="connsiteY1" fmla="*/ 0 h 151498"/>
              <a:gd name="connsiteX0" fmla="*/ 0 w 20560"/>
              <a:gd name="connsiteY0" fmla="*/ 39406 h 129539"/>
              <a:gd name="connsiteX1" fmla="*/ 20560 w 20560"/>
              <a:gd name="connsiteY1" fmla="*/ 0 h 129539"/>
              <a:gd name="connsiteX0" fmla="*/ 0 w 20560"/>
              <a:gd name="connsiteY0" fmla="*/ 39406 h 258716"/>
              <a:gd name="connsiteX1" fmla="*/ 20560 w 20560"/>
              <a:gd name="connsiteY1" fmla="*/ 0 h 258716"/>
              <a:gd name="connsiteX0" fmla="*/ 0 w 20560"/>
              <a:gd name="connsiteY0" fmla="*/ 39406 h 307674"/>
              <a:gd name="connsiteX1" fmla="*/ 20560 w 20560"/>
              <a:gd name="connsiteY1" fmla="*/ 0 h 307674"/>
              <a:gd name="connsiteX0" fmla="*/ 0 w 20265"/>
              <a:gd name="connsiteY0" fmla="*/ 29882 h 302202"/>
              <a:gd name="connsiteX1" fmla="*/ 20265 w 20265"/>
              <a:gd name="connsiteY1" fmla="*/ 0 h 302202"/>
              <a:gd name="connsiteX0" fmla="*/ 0 w 20276"/>
              <a:gd name="connsiteY0" fmla="*/ 2104 h 286730"/>
              <a:gd name="connsiteX1" fmla="*/ 20276 w 20276"/>
              <a:gd name="connsiteY1" fmla="*/ 0 h 286730"/>
              <a:gd name="connsiteX0" fmla="*/ 0 w 19269"/>
              <a:gd name="connsiteY0" fmla="*/ 23771 h 298736"/>
              <a:gd name="connsiteX1" fmla="*/ 19269 w 19269"/>
              <a:gd name="connsiteY1" fmla="*/ 0 h 29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69" h="298736">
                <a:moveTo>
                  <a:pt x="0" y="23771"/>
                </a:moveTo>
                <a:cubicBezTo>
                  <a:pt x="7647" y="446043"/>
                  <a:pt x="19284" y="336913"/>
                  <a:pt x="19269" y="0"/>
                </a:cubicBezTo>
              </a:path>
            </a:pathLst>
          </a:custGeom>
          <a:noFill/>
          <a:ln w="28575">
            <a:solidFill>
              <a:srgbClr val="BC8F00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 27"/>
          <p:cNvSpPr/>
          <p:nvPr/>
        </p:nvSpPr>
        <p:spPr>
          <a:xfrm>
            <a:off x="1557678" y="2982474"/>
            <a:ext cx="1654736" cy="404880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9643"/>
              <a:gd name="connsiteY0" fmla="*/ 44967 h 44967"/>
              <a:gd name="connsiteX1" fmla="*/ 9643 w 9643"/>
              <a:gd name="connsiteY1" fmla="*/ 0 h 44967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3153 h 13153"/>
              <a:gd name="connsiteX1" fmla="*/ 10000 w 10000"/>
              <a:gd name="connsiteY1" fmla="*/ 3153 h 13153"/>
              <a:gd name="connsiteX0" fmla="*/ 0 w 8038"/>
              <a:gd name="connsiteY0" fmla="*/ 13312 h 13312"/>
              <a:gd name="connsiteX1" fmla="*/ 8038 w 8038"/>
              <a:gd name="connsiteY1" fmla="*/ 3096 h 13312"/>
              <a:gd name="connsiteX0" fmla="*/ 0 w 10000"/>
              <a:gd name="connsiteY0" fmla="*/ 8630 h 8630"/>
              <a:gd name="connsiteX1" fmla="*/ 10000 w 10000"/>
              <a:gd name="connsiteY1" fmla="*/ 956 h 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630">
                <a:moveTo>
                  <a:pt x="0" y="8630"/>
                </a:moveTo>
                <a:cubicBezTo>
                  <a:pt x="4031" y="-1589"/>
                  <a:pt x="4898" y="-560"/>
                  <a:pt x="10000" y="956"/>
                </a:cubicBezTo>
              </a:path>
            </a:pathLst>
          </a:custGeom>
          <a:noFill/>
          <a:ln w="28575">
            <a:solidFill>
              <a:srgbClr val="BC8F00"/>
            </a:solidFill>
            <a:headEnd type="triangle" w="lg" len="lg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 rot="13211927">
            <a:off x="3539722" y="3503052"/>
            <a:ext cx="1626202" cy="279262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10937"/>
              <a:gd name="connsiteY0" fmla="*/ 0 h 31261"/>
              <a:gd name="connsiteX1" fmla="*/ 10937 w 10937"/>
              <a:gd name="connsiteY1" fmla="*/ 31261 h 31261"/>
              <a:gd name="connsiteX0" fmla="*/ 0 w 15330"/>
              <a:gd name="connsiteY0" fmla="*/ 0 h 12770"/>
              <a:gd name="connsiteX1" fmla="*/ 15330 w 15330"/>
              <a:gd name="connsiteY1" fmla="*/ 12770 h 12770"/>
              <a:gd name="connsiteX0" fmla="*/ 0 w 15330"/>
              <a:gd name="connsiteY0" fmla="*/ 0 h 17180"/>
              <a:gd name="connsiteX1" fmla="*/ 15330 w 15330"/>
              <a:gd name="connsiteY1" fmla="*/ 12770 h 17180"/>
              <a:gd name="connsiteX0" fmla="*/ 0 w 15330"/>
              <a:gd name="connsiteY0" fmla="*/ 0 h 32920"/>
              <a:gd name="connsiteX1" fmla="*/ 15330 w 15330"/>
              <a:gd name="connsiteY1" fmla="*/ 12770 h 3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30" h="32920">
                <a:moveTo>
                  <a:pt x="0" y="0"/>
                </a:moveTo>
                <a:cubicBezTo>
                  <a:pt x="3585" y="32135"/>
                  <a:pt x="9506" y="48397"/>
                  <a:pt x="15330" y="12770"/>
                </a:cubicBezTo>
              </a:path>
            </a:pathLst>
          </a:custGeom>
          <a:noFill/>
          <a:ln w="28575">
            <a:solidFill>
              <a:srgbClr val="BC8F00"/>
            </a:solidFill>
            <a:headEnd type="triangle" w="lg" len="lg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5932170" y="1130110"/>
            <a:ext cx="219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BC8F00"/>
                </a:solidFill>
                <a:effectLst/>
              </a:rPr>
              <a:t>Mid</a:t>
            </a:r>
            <a:r>
              <a:rPr lang="fr-FR" sz="2400" dirty="0">
                <a:solidFill>
                  <a:srgbClr val="BC8F00"/>
                </a:solidFill>
                <a:effectLst/>
              </a:rPr>
              <a:t> </a:t>
            </a:r>
            <a:r>
              <a:rPr lang="fr-FR" sz="2400" dirty="0" err="1">
                <a:solidFill>
                  <a:srgbClr val="BC8F00"/>
                </a:solidFill>
                <a:effectLst/>
              </a:rPr>
              <a:t>XX</a:t>
            </a:r>
            <a:r>
              <a:rPr lang="fr-FR" sz="2400" baseline="30000" dirty="0" err="1">
                <a:solidFill>
                  <a:srgbClr val="BC8F00"/>
                </a:solidFill>
              </a:rPr>
              <a:t>th</a:t>
            </a:r>
            <a:r>
              <a:rPr lang="fr-FR" sz="2400" dirty="0">
                <a:solidFill>
                  <a:srgbClr val="BC8F00"/>
                </a:solidFill>
                <a:effectLst/>
              </a:rPr>
              <a:t>?</a:t>
            </a:r>
            <a:endParaRPr lang="fr-FR" sz="3600" dirty="0">
              <a:solidFill>
                <a:srgbClr val="BC8F00"/>
              </a:solidFill>
              <a:effectLst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262389" y="3011222"/>
            <a:ext cx="2001719" cy="46166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BC8F00"/>
                </a:solidFill>
                <a:effectLst/>
              </a:rPr>
              <a:t>Mid</a:t>
            </a:r>
            <a:r>
              <a:rPr lang="fr-FR" sz="2400" dirty="0">
                <a:solidFill>
                  <a:srgbClr val="BC8F00"/>
                </a:solidFill>
                <a:effectLst/>
              </a:rPr>
              <a:t> </a:t>
            </a:r>
            <a:r>
              <a:rPr lang="fr-FR" sz="2400" dirty="0" err="1">
                <a:solidFill>
                  <a:srgbClr val="BC8F00"/>
                </a:solidFill>
                <a:effectLst/>
              </a:rPr>
              <a:t>XX</a:t>
            </a:r>
            <a:r>
              <a:rPr lang="fr-FR" sz="2400" baseline="30000" dirty="0" err="1">
                <a:solidFill>
                  <a:srgbClr val="BC8F00"/>
                </a:solidFill>
              </a:rPr>
              <a:t>th</a:t>
            </a:r>
            <a:r>
              <a:rPr lang="fr-FR" sz="2400" dirty="0">
                <a:solidFill>
                  <a:srgbClr val="BC8F00"/>
                </a:solidFill>
                <a:effectLst/>
              </a:rPr>
              <a:t>?</a:t>
            </a:r>
            <a:endParaRPr lang="fr-FR" sz="3600" dirty="0">
              <a:solidFill>
                <a:srgbClr val="BC8F00"/>
              </a:solidFill>
              <a:effectLst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911780" y="2549557"/>
            <a:ext cx="211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BC8F00"/>
                </a:solidFill>
                <a:effectLst/>
              </a:rPr>
              <a:t>Mid</a:t>
            </a:r>
            <a:r>
              <a:rPr lang="fr-FR" sz="2400" dirty="0">
                <a:solidFill>
                  <a:srgbClr val="BC8F00"/>
                </a:solidFill>
                <a:effectLst/>
              </a:rPr>
              <a:t> </a:t>
            </a:r>
            <a:r>
              <a:rPr lang="fr-FR" sz="2400" dirty="0" err="1">
                <a:solidFill>
                  <a:srgbClr val="BC8F00"/>
                </a:solidFill>
                <a:effectLst/>
              </a:rPr>
              <a:t>XX</a:t>
            </a:r>
            <a:r>
              <a:rPr lang="fr-FR" sz="2400" baseline="30000" dirty="0" err="1">
                <a:solidFill>
                  <a:srgbClr val="BC8F00"/>
                </a:solidFill>
              </a:rPr>
              <a:t>th</a:t>
            </a:r>
            <a:r>
              <a:rPr lang="fr-FR" sz="2400" dirty="0">
                <a:solidFill>
                  <a:srgbClr val="BC8F00"/>
                </a:solidFill>
                <a:effectLst/>
              </a:rPr>
              <a:t>?</a:t>
            </a:r>
            <a:endParaRPr lang="fr-FR" sz="3600" dirty="0">
              <a:solidFill>
                <a:srgbClr val="BC8F00"/>
              </a:solidFill>
              <a:effectLst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352823" y="4267445"/>
            <a:ext cx="101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BC8F00"/>
                </a:solidFill>
                <a:effectLst/>
              </a:rPr>
              <a:t>1979</a:t>
            </a:r>
            <a:endParaRPr lang="fr-FR" sz="3600" dirty="0">
              <a:solidFill>
                <a:srgbClr val="BC8F00"/>
              </a:solidFill>
              <a:effectLst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128241" y="3411850"/>
            <a:ext cx="101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BC8F00"/>
                </a:solidFill>
                <a:effectLst/>
              </a:rPr>
              <a:t>1964</a:t>
            </a:r>
            <a:endParaRPr lang="fr-FR" sz="3600" dirty="0">
              <a:solidFill>
                <a:srgbClr val="BC8F00"/>
              </a:solidFill>
              <a:effectLst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136708" y="2723249"/>
            <a:ext cx="101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BC8F00"/>
                </a:solidFill>
                <a:effectLst/>
              </a:rPr>
              <a:t>1941</a:t>
            </a:r>
            <a:endParaRPr lang="fr-FR" sz="3600" dirty="0">
              <a:solidFill>
                <a:srgbClr val="BC8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783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9403" y="2132856"/>
            <a:ext cx="10608501" cy="4295328"/>
          </a:xfrm>
        </p:spPr>
        <p:txBody>
          <a:bodyPr>
            <a:noAutofit/>
          </a:bodyPr>
          <a:lstStyle/>
          <a:p>
            <a:pPr algn="l"/>
            <a:r>
              <a:rPr lang="it-IT" sz="2400" b="1" dirty="0" err="1">
                <a:solidFill>
                  <a:schemeClr val="accent6">
                    <a:lumMod val="50000"/>
                  </a:schemeClr>
                </a:solidFill>
              </a:rPr>
              <a:t>Authors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l"/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Module 1: 	Massimo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Faccoli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, University of Padua</a:t>
            </a:r>
          </a:p>
          <a:p>
            <a:pPr algn="l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Module 2:	Carmen Morales Rodriguez, University of Tuscia</a:t>
            </a:r>
          </a:p>
          <a:p>
            <a:pPr algn="l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Module 3:	Teddy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Urvois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INRAe</a:t>
            </a:r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it-IT" sz="2000" b="1">
                <a:solidFill>
                  <a:schemeClr val="accent6">
                    <a:lumMod val="50000"/>
                  </a:schemeClr>
                </a:solidFill>
              </a:rPr>
              <a:t>Module 4:	Paolo De Angelis, University of Tuscia</a:t>
            </a:r>
          </a:p>
          <a:p>
            <a:pPr algn="l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Module 5:	Stefano Speranza, University of Tuscia</a:t>
            </a:r>
          </a:p>
          <a:p>
            <a:pPr algn="l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Module 6:	Alain Roques,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INRAe</a:t>
            </a:r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Module 7:	Claudio Belli,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Terrasystem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Srl</a:t>
            </a:r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Editing: 	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Gertruud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van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Leijen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, on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behalf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of Circeo National Park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8" name="Google Shape;115;p13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7329" y="44625"/>
            <a:ext cx="4726076" cy="179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6;p13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045441" y="28824"/>
            <a:ext cx="3099231" cy="10959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-31749" y="4678288"/>
            <a:ext cx="12192000" cy="91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9130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20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compactus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 in Europe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low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genetic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diversity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9625" lvl="1" indent="-266700"/>
            <a:r>
              <a:rPr lang="it-IT" sz="2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single invasion + intracontinental dispersion</a:t>
            </a:r>
          </a:p>
          <a:p>
            <a:pPr marL="809625" lvl="1" indent="-266700"/>
            <a:r>
              <a:rPr lang="it-IT" sz="2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Does enough to decipher the invasion history in Europe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3467100" y="2514600"/>
            <a:ext cx="8846411" cy="4368306"/>
            <a:chOff x="1749692" y="1301630"/>
            <a:chExt cx="10143970" cy="5492376"/>
          </a:xfrm>
        </p:grpSpPr>
        <p:grpSp>
          <p:nvGrpSpPr>
            <p:cNvPr id="37" name="Groupe 36"/>
            <p:cNvGrpSpPr/>
            <p:nvPr/>
          </p:nvGrpSpPr>
          <p:grpSpPr>
            <a:xfrm>
              <a:off x="1749692" y="1301630"/>
              <a:ext cx="10143970" cy="5492376"/>
              <a:chOff x="1749692" y="1169550"/>
              <a:chExt cx="10143970" cy="5492376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1749692" y="1169550"/>
                <a:ext cx="8760639" cy="5492376"/>
                <a:chOff x="1056290" y="1066078"/>
                <a:chExt cx="8760639" cy="5492376"/>
              </a:xfrm>
            </p:grpSpPr>
            <p:pic>
              <p:nvPicPr>
                <p:cNvPr id="41" name="Image 4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575" t="6313" r="20805"/>
                <a:stretch/>
              </p:blipFill>
              <p:spPr>
                <a:xfrm>
                  <a:off x="1056290" y="1066078"/>
                  <a:ext cx="8591521" cy="5492376"/>
                </a:xfrm>
                <a:prstGeom prst="rect">
                  <a:avLst/>
                </a:prstGeom>
              </p:spPr>
            </p:pic>
            <p:sp>
              <p:nvSpPr>
                <p:cNvPr id="42" name="Forme libre 41"/>
                <p:cNvSpPr/>
                <p:nvPr/>
              </p:nvSpPr>
              <p:spPr>
                <a:xfrm>
                  <a:off x="6419037" y="4540648"/>
                  <a:ext cx="3228773" cy="94042"/>
                </a:xfrm>
                <a:custGeom>
                  <a:avLst/>
                  <a:gdLst>
                    <a:gd name="connsiteX0" fmla="*/ 0 w 76200"/>
                    <a:gd name="connsiteY0" fmla="*/ 0 h 0"/>
                    <a:gd name="connsiteX1" fmla="*/ 76200 w 762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0">
                      <a:moveTo>
                        <a:pt x="0" y="0"/>
                      </a:moveTo>
                      <a:lnTo>
                        <a:pt x="76200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Forme libre 42"/>
                <p:cNvSpPr/>
                <p:nvPr/>
              </p:nvSpPr>
              <p:spPr>
                <a:xfrm rot="8538321">
                  <a:off x="5033965" y="4507205"/>
                  <a:ext cx="399398" cy="182492"/>
                </a:xfrm>
                <a:custGeom>
                  <a:avLst/>
                  <a:gdLst>
                    <a:gd name="connsiteX0" fmla="*/ 0 w 76200"/>
                    <a:gd name="connsiteY0" fmla="*/ 0 h 0"/>
                    <a:gd name="connsiteX1" fmla="*/ 76200 w 762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0">
                      <a:moveTo>
                        <a:pt x="0" y="0"/>
                      </a:moveTo>
                      <a:lnTo>
                        <a:pt x="76200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ash"/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Forme libre 43"/>
                <p:cNvSpPr/>
                <p:nvPr/>
              </p:nvSpPr>
              <p:spPr>
                <a:xfrm rot="1091919">
                  <a:off x="4357631" y="4557940"/>
                  <a:ext cx="399398" cy="182787"/>
                </a:xfrm>
                <a:custGeom>
                  <a:avLst/>
                  <a:gdLst>
                    <a:gd name="connsiteX0" fmla="*/ 0 w 76200"/>
                    <a:gd name="connsiteY0" fmla="*/ 0 h 0"/>
                    <a:gd name="connsiteX1" fmla="*/ 76200 w 762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0">
                      <a:moveTo>
                        <a:pt x="0" y="0"/>
                      </a:moveTo>
                      <a:lnTo>
                        <a:pt x="76200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ash"/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Forme libre 44"/>
                <p:cNvSpPr/>
                <p:nvPr/>
              </p:nvSpPr>
              <p:spPr>
                <a:xfrm rot="1091919">
                  <a:off x="4547962" y="5009833"/>
                  <a:ext cx="399398" cy="182492"/>
                </a:xfrm>
                <a:custGeom>
                  <a:avLst/>
                  <a:gdLst>
                    <a:gd name="connsiteX0" fmla="*/ 0 w 76200"/>
                    <a:gd name="connsiteY0" fmla="*/ 0 h 0"/>
                    <a:gd name="connsiteX1" fmla="*/ 76200 w 762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0">
                      <a:moveTo>
                        <a:pt x="0" y="0"/>
                      </a:moveTo>
                      <a:lnTo>
                        <a:pt x="76200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ash"/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Forme libre 45"/>
                <p:cNvSpPr/>
                <p:nvPr/>
              </p:nvSpPr>
              <p:spPr>
                <a:xfrm rot="9576224">
                  <a:off x="7286368" y="4968717"/>
                  <a:ext cx="399398" cy="182492"/>
                </a:xfrm>
                <a:custGeom>
                  <a:avLst/>
                  <a:gdLst>
                    <a:gd name="connsiteX0" fmla="*/ 0 w 76200"/>
                    <a:gd name="connsiteY0" fmla="*/ 0 h 0"/>
                    <a:gd name="connsiteX1" fmla="*/ 76200 w 762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0">
                      <a:moveTo>
                        <a:pt x="0" y="0"/>
                      </a:moveTo>
                      <a:lnTo>
                        <a:pt x="76200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ash"/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" name="ZoneTexte 46"/>
                <p:cNvSpPr txBox="1"/>
                <p:nvPr/>
              </p:nvSpPr>
              <p:spPr>
                <a:xfrm>
                  <a:off x="5693867" y="4318339"/>
                  <a:ext cx="785387" cy="425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2011</a:t>
                  </a:r>
                  <a:endParaRPr lang="fr-FR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ZoneTexte 47"/>
                <p:cNvSpPr txBox="1"/>
                <p:nvPr/>
              </p:nvSpPr>
              <p:spPr>
                <a:xfrm>
                  <a:off x="4566662" y="4027053"/>
                  <a:ext cx="785387" cy="38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2015</a:t>
                  </a:r>
                  <a:endParaRPr lang="fr-F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ZoneTexte 48"/>
                <p:cNvSpPr txBox="1"/>
                <p:nvPr/>
              </p:nvSpPr>
              <p:spPr>
                <a:xfrm>
                  <a:off x="5124829" y="4171598"/>
                  <a:ext cx="785387" cy="38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2020</a:t>
                  </a:r>
                  <a:endParaRPr lang="fr-F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ZoneTexte 49"/>
                <p:cNvSpPr txBox="1"/>
                <p:nvPr/>
              </p:nvSpPr>
              <p:spPr>
                <a:xfrm>
                  <a:off x="7597485" y="4742806"/>
                  <a:ext cx="785387" cy="38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2019</a:t>
                  </a:r>
                  <a:endParaRPr lang="fr-F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ZoneTexte 50"/>
                <p:cNvSpPr txBox="1"/>
                <p:nvPr/>
              </p:nvSpPr>
              <p:spPr>
                <a:xfrm>
                  <a:off x="3927676" y="4637800"/>
                  <a:ext cx="785387" cy="38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2019</a:t>
                  </a:r>
                  <a:endParaRPr lang="fr-F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ZoneTexte 51"/>
                <p:cNvSpPr txBox="1"/>
                <p:nvPr/>
              </p:nvSpPr>
              <p:spPr>
                <a:xfrm>
                  <a:off x="3704052" y="4267111"/>
                  <a:ext cx="785387" cy="38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2020</a:t>
                  </a:r>
                  <a:endParaRPr lang="fr-F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ZoneTexte 52"/>
                <p:cNvSpPr txBox="1"/>
                <p:nvPr/>
              </p:nvSpPr>
              <p:spPr>
                <a:xfrm>
                  <a:off x="6348812" y="3803971"/>
                  <a:ext cx="3468117" cy="735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single invasion</a:t>
                  </a:r>
                </a:p>
                <a:p>
                  <a:pPr algn="ctr"/>
                  <a:r>
                    <a:rPr lang="fr-F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End of </a:t>
                  </a:r>
                  <a:r>
                    <a:rPr lang="fr-FR" sz="16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XX</a:t>
                  </a:r>
                  <a:r>
                    <a:rPr lang="fr-FR" sz="1600" baseline="30000" dirty="0" err="1">
                      <a:solidFill>
                        <a:srgbClr val="FF0000"/>
                      </a:solidFill>
                    </a:rPr>
                    <a:t>th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- </a:t>
                  </a:r>
                  <a:r>
                    <a:rPr lang="fr-FR" sz="16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Early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16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XXI</a:t>
                  </a:r>
                  <a:r>
                    <a:rPr lang="fr-FR" sz="1600" baseline="30000" dirty="0" err="1">
                      <a:solidFill>
                        <a:srgbClr val="FF0000"/>
                      </a:solidFill>
                    </a:rPr>
                    <a:t>st</a:t>
                  </a:r>
                  <a:endParaRPr lang="fr-FR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Forme libre 53"/>
                <p:cNvSpPr/>
                <p:nvPr/>
              </p:nvSpPr>
              <p:spPr>
                <a:xfrm rot="14310866">
                  <a:off x="6096326" y="4806879"/>
                  <a:ext cx="399398" cy="182492"/>
                </a:xfrm>
                <a:custGeom>
                  <a:avLst/>
                  <a:gdLst>
                    <a:gd name="connsiteX0" fmla="*/ 0 w 76200"/>
                    <a:gd name="connsiteY0" fmla="*/ 0 h 0"/>
                    <a:gd name="connsiteX1" fmla="*/ 76200 w 762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0">
                      <a:moveTo>
                        <a:pt x="0" y="0"/>
                      </a:moveTo>
                      <a:lnTo>
                        <a:pt x="76200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ash"/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ZoneTexte 54"/>
                <p:cNvSpPr txBox="1"/>
                <p:nvPr/>
              </p:nvSpPr>
              <p:spPr>
                <a:xfrm>
                  <a:off x="5939850" y="5087087"/>
                  <a:ext cx="785387" cy="38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2016</a:t>
                  </a:r>
                  <a:endParaRPr lang="fr-F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0" name="ZoneTexte 39"/>
              <p:cNvSpPr txBox="1"/>
              <p:nvPr/>
            </p:nvSpPr>
            <p:spPr>
              <a:xfrm>
                <a:off x="10138985" y="4170277"/>
                <a:ext cx="1754677" cy="81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Shanghai </a:t>
                </a:r>
                <a:r>
                  <a:rPr lang="fr-FR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</a:t>
                </a:r>
                <a:endParaRPr lang="fr-FR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Forme libre 37"/>
            <p:cNvSpPr/>
            <p:nvPr/>
          </p:nvSpPr>
          <p:spPr>
            <a:xfrm rot="19810260">
              <a:off x="5828673" y="4144647"/>
              <a:ext cx="399398" cy="182492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  <a:headEnd type="triangle" w="lg" len="lg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392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21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Several studies in the litterature</a:t>
            </a:r>
          </a:p>
          <a:p>
            <a:pPr marL="803275" indent="-3556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Different markers</a:t>
            </a:r>
          </a:p>
          <a:p>
            <a:pPr marL="803275" indent="-3556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Different geographical areas</a:t>
            </a:r>
          </a:p>
          <a:p>
            <a:pPr marL="109538" indent="0" defTabSz="53340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</a:t>
            </a: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Hard to conclude</a:t>
            </a:r>
          </a:p>
          <a:p>
            <a:pPr marL="109538" indent="0" defTabSz="53340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 defTabSz="53340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Existing cryptic diversity?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334555" y="6519446"/>
            <a:ext cx="3795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>
                <a:solidFill>
                  <a:srgbClr val="532E25"/>
                </a:solidFill>
              </a:rPr>
              <a:t>Storer</a:t>
            </a:r>
            <a:r>
              <a:rPr lang="fr-FR" sz="1600" i="1" dirty="0">
                <a:solidFill>
                  <a:srgbClr val="532E25"/>
                </a:solidFill>
              </a:rPr>
              <a:t> et al. (2017)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7255236" y="1071916"/>
            <a:ext cx="3954219" cy="5786084"/>
            <a:chOff x="4997557" y="853788"/>
            <a:chExt cx="3954219" cy="5786084"/>
          </a:xfrm>
        </p:grpSpPr>
        <p:grpSp>
          <p:nvGrpSpPr>
            <p:cNvPr id="9" name="Groupe 8"/>
            <p:cNvGrpSpPr/>
            <p:nvPr/>
          </p:nvGrpSpPr>
          <p:grpSpPr>
            <a:xfrm>
              <a:off x="4997557" y="1435100"/>
              <a:ext cx="3954219" cy="5204772"/>
              <a:chOff x="4489557" y="1435100"/>
              <a:chExt cx="3954219" cy="5204772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2" cstate="print"/>
              <a:srcRect b="4874"/>
              <a:stretch/>
            </p:blipFill>
            <p:spPr>
              <a:xfrm>
                <a:off x="4489557" y="1435100"/>
                <a:ext cx="3954219" cy="4967679"/>
              </a:xfrm>
              <a:prstGeom prst="rect">
                <a:avLst/>
              </a:prstGeom>
            </p:spPr>
          </p:pic>
          <p:sp>
            <p:nvSpPr>
              <p:cNvPr id="12" name="ZoneTexte 11"/>
              <p:cNvSpPr txBox="1"/>
              <p:nvPr/>
            </p:nvSpPr>
            <p:spPr>
              <a:xfrm>
                <a:off x="4568876" y="6301318"/>
                <a:ext cx="37955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i="1" dirty="0" err="1">
                    <a:solidFill>
                      <a:srgbClr val="532E25"/>
                    </a:solidFill>
                  </a:rPr>
                  <a:t>Storer</a:t>
                </a:r>
                <a:r>
                  <a:rPr lang="fr-FR" sz="1600" i="1" dirty="0">
                    <a:solidFill>
                      <a:srgbClr val="532E25"/>
                    </a:solidFill>
                  </a:rPr>
                  <a:t> et al. (2017)</a:t>
                </a:r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5076877" y="853788"/>
              <a:ext cx="37955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ddRADseq</a:t>
              </a:r>
              <a:endParaRPr lang="fr-FR" sz="16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6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Asie, Amériques, Pacifique, Océanie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624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22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COI data: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188 specimens from 64 localities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Added 32 sequences from 24 localities from Genbank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4" r="1112" b="29020"/>
          <a:stretch/>
        </p:blipFill>
        <p:spPr>
          <a:xfrm>
            <a:off x="893686" y="2568523"/>
            <a:ext cx="10404624" cy="36309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2841" y="6199483"/>
            <a:ext cx="11286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the 5 </a:t>
            </a:r>
            <a:r>
              <a:rPr lang="fr-FR" sz="20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fr-FR" sz="2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lineages</a:t>
            </a:r>
            <a:r>
              <a:rPr lang="fr-FR" sz="2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sequenced</a:t>
            </a:r>
            <a:endParaRPr lang="fr-FR" sz="20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61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23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COI data: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188 specimens from 64 localities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Added 32 sequences from 24 localities from Genbank</a:t>
            </a: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RADseq data: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206 specimens from 62 localities</a:t>
            </a: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congruent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markers</a:t>
            </a: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2925" indent="0">
              <a:buNone/>
            </a:pP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2925" indent="0">
              <a:buNone/>
            </a:pP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8553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24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Two genetically differenciated clusters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Mostly allopatric</a:t>
            </a:r>
          </a:p>
          <a:p>
            <a:pPr marL="809625" indent="-266700"/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2 only present in Europe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75" y="2550430"/>
            <a:ext cx="10583651" cy="42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1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25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1235"/>
            <a:ext cx="10058400" cy="5406827"/>
          </a:xfrm>
          <a:prstGeom prst="rect">
            <a:avLst/>
          </a:prstGeom>
        </p:spPr>
      </p:pic>
      <p:sp>
        <p:nvSpPr>
          <p:cNvPr id="1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1</a:t>
            </a:r>
          </a:p>
          <a:p>
            <a:pPr marL="109538" indent="0">
              <a:buNone/>
            </a:pP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3401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26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1235"/>
            <a:ext cx="10058400" cy="54068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38806"/>
            <a:ext cx="10058400" cy="5626901"/>
          </a:xfrm>
          <a:prstGeom prst="rect">
            <a:avLst/>
          </a:prstGeom>
        </p:spPr>
      </p:pic>
      <p:sp>
        <p:nvSpPr>
          <p:cNvPr id="1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1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0265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27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1235"/>
            <a:ext cx="10058400" cy="54068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38806"/>
            <a:ext cx="10058400" cy="56269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2756"/>
            <a:ext cx="10058400" cy="5626901"/>
          </a:xfrm>
          <a:prstGeom prst="rect">
            <a:avLst/>
          </a:prstGeom>
        </p:spPr>
      </p:pic>
      <p:sp>
        <p:nvSpPr>
          <p:cNvPr id="1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1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5816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28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1235"/>
            <a:ext cx="10058400" cy="54068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38806"/>
            <a:ext cx="10058400" cy="56269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2756"/>
            <a:ext cx="10058400" cy="56269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0356"/>
            <a:ext cx="10058400" cy="5626901"/>
          </a:xfrm>
          <a:prstGeom prst="rect">
            <a:avLst/>
          </a:prstGeom>
        </p:spPr>
      </p:pic>
      <p:sp>
        <p:nvSpPr>
          <p:cNvPr id="1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1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12198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29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1235"/>
            <a:ext cx="10058400" cy="54068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38806"/>
            <a:ext cx="10058400" cy="56269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2756"/>
            <a:ext cx="10058400" cy="56269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0356"/>
            <a:ext cx="10058400" cy="56269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" y="1844306"/>
            <a:ext cx="10058400" cy="5626901"/>
          </a:xfrm>
          <a:prstGeom prst="rect">
            <a:avLst/>
          </a:prstGeom>
        </p:spPr>
      </p:pic>
      <p:sp>
        <p:nvSpPr>
          <p:cNvPr id="1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1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4512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960032"/>
            <a:ext cx="12191999" cy="1260826"/>
          </a:xfrm>
        </p:spPr>
        <p:txBody>
          <a:bodyPr rtlCol="0">
            <a:noAutofit/>
          </a:bodyPr>
          <a:lstStyle/>
          <a:p>
            <a:pPr algn="ctr" rtl="0"/>
            <a:r>
              <a:rPr lang="it-IT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they get there ?</a:t>
            </a:r>
            <a:br>
              <a:rPr lang="it-IT" sz="4800" b="1" dirty="0">
                <a:solidFill>
                  <a:srgbClr val="63A53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Xylosandrus compactus</a:t>
            </a:r>
            <a:r>
              <a:rPr lang="it-IT" sz="28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b="1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crassiusculus</a:t>
            </a:r>
            <a:r>
              <a:rPr lang="it-IT" sz="28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invasion history</a:t>
            </a:r>
            <a:endParaRPr lang="it-IT" sz="44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3336345"/>
            <a:ext cx="12191999" cy="480285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20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Urvois Teddy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Alain Roques, Marie-Anne Auger-Rozenberg, Carole Kerdelhué, Charles Perrier, Jean-Pierre Rossi</a:t>
            </a:r>
          </a:p>
          <a:p>
            <a:pPr rtl="0"/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61EE53-09CA-41D9-83BA-F78630182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4" y="114465"/>
            <a:ext cx="1964551" cy="9970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B86FF8-9848-4F96-879D-E4443FCE5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993" y="114464"/>
            <a:ext cx="2039007" cy="8062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64" y="5918728"/>
            <a:ext cx="1247403" cy="637626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36" y="6079316"/>
            <a:ext cx="1260683" cy="3147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12" y="5915905"/>
            <a:ext cx="1097061" cy="641599"/>
          </a:xfrm>
          <a:prstGeom prst="rect">
            <a:avLst/>
          </a:prstGeom>
        </p:spPr>
      </p:pic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3935960" y="3816631"/>
            <a:ext cx="4854567" cy="2076310"/>
            <a:chOff x="3789922" y="3956524"/>
            <a:chExt cx="4320081" cy="1847709"/>
          </a:xfrm>
        </p:grpSpPr>
        <p:grpSp>
          <p:nvGrpSpPr>
            <p:cNvPr id="12" name="Groupe 11"/>
            <p:cNvGrpSpPr>
              <a:grpSpLocks noChangeAspect="1"/>
            </p:cNvGrpSpPr>
            <p:nvPr/>
          </p:nvGrpSpPr>
          <p:grpSpPr>
            <a:xfrm>
              <a:off x="6137184" y="3956524"/>
              <a:ext cx="1972819" cy="1847709"/>
              <a:chOff x="8353723" y="1106058"/>
              <a:chExt cx="2921919" cy="2736620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548181" y="1103920"/>
                <a:ext cx="2391036" cy="2395311"/>
              </a:xfrm>
              <a:prstGeom prst="rect">
                <a:avLst/>
              </a:prstGeom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8353723" y="3432418"/>
                <a:ext cx="2921919" cy="41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i="1" dirty="0" err="1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Xylosandrus</a:t>
                </a:r>
                <a:r>
                  <a:rPr lang="fr-FR" sz="1200" i="1" dirty="0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i="1" dirty="0" err="1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crassiusculus</a:t>
                </a:r>
                <a:endParaRPr lang="fr-FR" sz="1200" i="1" dirty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e 14"/>
            <p:cNvGrpSpPr>
              <a:grpSpLocks noChangeAspect="1"/>
            </p:cNvGrpSpPr>
            <p:nvPr/>
          </p:nvGrpSpPr>
          <p:grpSpPr>
            <a:xfrm>
              <a:off x="3789922" y="3959307"/>
              <a:ext cx="2239432" cy="1844926"/>
              <a:chOff x="6630975" y="3198479"/>
              <a:chExt cx="3514432" cy="2895320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664" r="17706"/>
              <a:stretch/>
            </p:blipFill>
            <p:spPr>
              <a:xfrm>
                <a:off x="6630975" y="3198479"/>
                <a:ext cx="3514432" cy="2529137"/>
              </a:xfrm>
              <a:prstGeom prst="rect">
                <a:avLst/>
              </a:prstGeom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6942693" y="5659093"/>
                <a:ext cx="2890996" cy="434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Xylosandrus</a:t>
                </a:r>
                <a:r>
                  <a:rPr lang="fr-FR" sz="1200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compactus</a:t>
                </a:r>
                <a:endParaRPr lang="fr-FR" sz="12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428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30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2</a:t>
            </a: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 complex situation</a:t>
            </a: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Close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 close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groups</a:t>
            </a: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bridgehead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7660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31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2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3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32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2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46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33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2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00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34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2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80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35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Cluster 2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6" y="1828468"/>
            <a:ext cx="9936754" cy="5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84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36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19982" r="32053"/>
          <a:stretch/>
        </p:blipFill>
        <p:spPr>
          <a:xfrm>
            <a:off x="2517918" y="2355486"/>
            <a:ext cx="6672400" cy="4508289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565542" y="4920189"/>
            <a:ext cx="9390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fr-FR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776617" y="4349780"/>
            <a:ext cx="93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474639" y="4342784"/>
            <a:ext cx="83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307082" y="3828644"/>
            <a:ext cx="93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rme libre 34"/>
          <p:cNvSpPr/>
          <p:nvPr/>
        </p:nvSpPr>
        <p:spPr>
          <a:xfrm flipV="1">
            <a:off x="7732533" y="4989464"/>
            <a:ext cx="1594822" cy="705578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5787"/>
              <a:gd name="connsiteY0" fmla="*/ 0 h 7469"/>
              <a:gd name="connsiteX1" fmla="*/ 5787 w 5787"/>
              <a:gd name="connsiteY1" fmla="*/ 7469 h 7469"/>
              <a:gd name="connsiteX0" fmla="*/ 0 w 10000"/>
              <a:gd name="connsiteY0" fmla="*/ 5335 h 15335"/>
              <a:gd name="connsiteX1" fmla="*/ 10000 w 10000"/>
              <a:gd name="connsiteY1" fmla="*/ 15335 h 15335"/>
              <a:gd name="connsiteX0" fmla="*/ 0 w 10000"/>
              <a:gd name="connsiteY0" fmla="*/ 10108 h 20108"/>
              <a:gd name="connsiteX1" fmla="*/ 10000 w 10000"/>
              <a:gd name="connsiteY1" fmla="*/ 20108 h 20108"/>
              <a:gd name="connsiteX0" fmla="*/ 0 w 9713"/>
              <a:gd name="connsiteY0" fmla="*/ 9740 h 20692"/>
              <a:gd name="connsiteX1" fmla="*/ 9713 w 9713"/>
              <a:gd name="connsiteY1" fmla="*/ 20692 h 20692"/>
              <a:gd name="connsiteX0" fmla="*/ 0 w 10000"/>
              <a:gd name="connsiteY0" fmla="*/ 6309 h 11602"/>
              <a:gd name="connsiteX1" fmla="*/ 10000 w 10000"/>
              <a:gd name="connsiteY1" fmla="*/ 11602 h 11602"/>
              <a:gd name="connsiteX0" fmla="*/ 0 w 9958"/>
              <a:gd name="connsiteY0" fmla="*/ 10803 h 10803"/>
              <a:gd name="connsiteX1" fmla="*/ 9958 w 9958"/>
              <a:gd name="connsiteY1" fmla="*/ 6891 h 10803"/>
              <a:gd name="connsiteX0" fmla="*/ 0 w 10000"/>
              <a:gd name="connsiteY0" fmla="*/ 6368 h 6368"/>
              <a:gd name="connsiteX1" fmla="*/ 10000 w 10000"/>
              <a:gd name="connsiteY1" fmla="*/ 2747 h 6368"/>
              <a:gd name="connsiteX0" fmla="*/ 0 w 9831"/>
              <a:gd name="connsiteY0" fmla="*/ 12070 h 12070"/>
              <a:gd name="connsiteX1" fmla="*/ 9831 w 9831"/>
              <a:gd name="connsiteY1" fmla="*/ 2561 h 12070"/>
              <a:gd name="connsiteX0" fmla="*/ 0 w 10000"/>
              <a:gd name="connsiteY0" fmla="*/ 9203 h 9203"/>
              <a:gd name="connsiteX1" fmla="*/ 10000 w 10000"/>
              <a:gd name="connsiteY1" fmla="*/ 1325 h 9203"/>
              <a:gd name="connsiteX0" fmla="*/ 0 w 10000"/>
              <a:gd name="connsiteY0" fmla="*/ 8636 h 8636"/>
              <a:gd name="connsiteX1" fmla="*/ 10000 w 10000"/>
              <a:gd name="connsiteY1" fmla="*/ 76 h 8636"/>
              <a:gd name="connsiteX0" fmla="*/ 0 w 10000"/>
              <a:gd name="connsiteY0" fmla="*/ 11901 h 11901"/>
              <a:gd name="connsiteX1" fmla="*/ 10000 w 10000"/>
              <a:gd name="connsiteY1" fmla="*/ 1989 h 11901"/>
              <a:gd name="connsiteX0" fmla="*/ 0 w 10000"/>
              <a:gd name="connsiteY0" fmla="*/ 13670 h 13670"/>
              <a:gd name="connsiteX1" fmla="*/ 10000 w 10000"/>
              <a:gd name="connsiteY1" fmla="*/ 3758 h 13670"/>
              <a:gd name="connsiteX0" fmla="*/ 0 w 10086"/>
              <a:gd name="connsiteY0" fmla="*/ 15649 h 15649"/>
              <a:gd name="connsiteX1" fmla="*/ 10086 w 10086"/>
              <a:gd name="connsiteY1" fmla="*/ 2947 h 15649"/>
              <a:gd name="connsiteX0" fmla="*/ 0 w 9655"/>
              <a:gd name="connsiteY0" fmla="*/ 13937 h 13937"/>
              <a:gd name="connsiteX1" fmla="*/ 9655 w 9655"/>
              <a:gd name="connsiteY1" fmla="*/ 3626 h 13937"/>
              <a:gd name="connsiteX0" fmla="*/ 0 w 9763"/>
              <a:gd name="connsiteY0" fmla="*/ 7360 h 7360"/>
              <a:gd name="connsiteX1" fmla="*/ 9763 w 9763"/>
              <a:gd name="connsiteY1" fmla="*/ 4665 h 7360"/>
              <a:gd name="connsiteX0" fmla="*/ 0 w 10741"/>
              <a:gd name="connsiteY0" fmla="*/ 12127 h 12127"/>
              <a:gd name="connsiteX1" fmla="*/ 10741 w 10741"/>
              <a:gd name="connsiteY1" fmla="*/ 4375 h 12127"/>
              <a:gd name="connsiteX0" fmla="*/ 0 w 10741"/>
              <a:gd name="connsiteY0" fmla="*/ 10356 h 10356"/>
              <a:gd name="connsiteX1" fmla="*/ 10741 w 10741"/>
              <a:gd name="connsiteY1" fmla="*/ 2604 h 10356"/>
              <a:gd name="connsiteX0" fmla="*/ 0 w 10741"/>
              <a:gd name="connsiteY0" fmla="*/ 7881 h 7881"/>
              <a:gd name="connsiteX1" fmla="*/ 10741 w 10741"/>
              <a:gd name="connsiteY1" fmla="*/ 129 h 7881"/>
              <a:gd name="connsiteX0" fmla="*/ 0 w 8285"/>
              <a:gd name="connsiteY0" fmla="*/ 15028 h 15028"/>
              <a:gd name="connsiteX1" fmla="*/ 8285 w 8285"/>
              <a:gd name="connsiteY1" fmla="*/ 2 h 15028"/>
              <a:gd name="connsiteX0" fmla="*/ 0 w 10000"/>
              <a:gd name="connsiteY0" fmla="*/ 11408 h 11408"/>
              <a:gd name="connsiteX1" fmla="*/ 10000 w 10000"/>
              <a:gd name="connsiteY1" fmla="*/ 1409 h 11408"/>
              <a:gd name="connsiteX0" fmla="*/ 0 w 10000"/>
              <a:gd name="connsiteY0" fmla="*/ 11991 h 11991"/>
              <a:gd name="connsiteX1" fmla="*/ 10000 w 10000"/>
              <a:gd name="connsiteY1" fmla="*/ 1992 h 1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1991">
                <a:moveTo>
                  <a:pt x="0" y="11991"/>
                </a:moveTo>
                <a:cubicBezTo>
                  <a:pt x="2403" y="211"/>
                  <a:pt x="4224" y="-2375"/>
                  <a:pt x="10000" y="1992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triangle" w="lg" len="lg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9327354" y="4995772"/>
            <a:ext cx="14115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C00000"/>
                </a:solidFill>
                <a:effectLst/>
              </a:rPr>
              <a:t>Japan</a:t>
            </a:r>
            <a:endParaRPr lang="fr-FR" sz="2400" dirty="0">
              <a:solidFill>
                <a:srgbClr val="C00000"/>
              </a:solidFill>
              <a:effectLst/>
            </a:endParaRPr>
          </a:p>
          <a:p>
            <a:pPr algn="ctr"/>
            <a:r>
              <a:rPr lang="fr-FR" sz="2400" dirty="0">
                <a:solidFill>
                  <a:srgbClr val="C00000"/>
                </a:solidFill>
                <a:effectLst/>
              </a:rPr>
              <a:t>or USA ?</a:t>
            </a:r>
            <a:endParaRPr lang="fr-FR" sz="3600" dirty="0">
              <a:solidFill>
                <a:srgbClr val="C00000"/>
              </a:solidFill>
              <a:effectLst/>
            </a:endParaRPr>
          </a:p>
        </p:txBody>
      </p:sp>
      <p:sp>
        <p:nvSpPr>
          <p:cNvPr id="37" name="Forme libre 36"/>
          <p:cNvSpPr/>
          <p:nvPr/>
        </p:nvSpPr>
        <p:spPr>
          <a:xfrm>
            <a:off x="5369466" y="5067193"/>
            <a:ext cx="1828469" cy="362838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5787"/>
              <a:gd name="connsiteY0" fmla="*/ 0 h 7469"/>
              <a:gd name="connsiteX1" fmla="*/ 5787 w 5787"/>
              <a:gd name="connsiteY1" fmla="*/ 7469 h 7469"/>
              <a:gd name="connsiteX0" fmla="*/ 0 w 10000"/>
              <a:gd name="connsiteY0" fmla="*/ 5335 h 15335"/>
              <a:gd name="connsiteX1" fmla="*/ 10000 w 10000"/>
              <a:gd name="connsiteY1" fmla="*/ 15335 h 15335"/>
              <a:gd name="connsiteX0" fmla="*/ 0 w 10000"/>
              <a:gd name="connsiteY0" fmla="*/ 10108 h 20108"/>
              <a:gd name="connsiteX1" fmla="*/ 10000 w 10000"/>
              <a:gd name="connsiteY1" fmla="*/ 20108 h 20108"/>
              <a:gd name="connsiteX0" fmla="*/ 0 w 9713"/>
              <a:gd name="connsiteY0" fmla="*/ 9740 h 20692"/>
              <a:gd name="connsiteX1" fmla="*/ 9713 w 9713"/>
              <a:gd name="connsiteY1" fmla="*/ 20692 h 20692"/>
              <a:gd name="connsiteX0" fmla="*/ 0 w 10000"/>
              <a:gd name="connsiteY0" fmla="*/ 6309 h 11602"/>
              <a:gd name="connsiteX1" fmla="*/ 10000 w 10000"/>
              <a:gd name="connsiteY1" fmla="*/ 11602 h 11602"/>
              <a:gd name="connsiteX0" fmla="*/ 0 w 9958"/>
              <a:gd name="connsiteY0" fmla="*/ 10803 h 10803"/>
              <a:gd name="connsiteX1" fmla="*/ 9958 w 9958"/>
              <a:gd name="connsiteY1" fmla="*/ 6891 h 10803"/>
              <a:gd name="connsiteX0" fmla="*/ 0 w 10000"/>
              <a:gd name="connsiteY0" fmla="*/ 6368 h 6368"/>
              <a:gd name="connsiteX1" fmla="*/ 10000 w 10000"/>
              <a:gd name="connsiteY1" fmla="*/ 2747 h 6368"/>
              <a:gd name="connsiteX0" fmla="*/ 0 w 9831"/>
              <a:gd name="connsiteY0" fmla="*/ 12070 h 12070"/>
              <a:gd name="connsiteX1" fmla="*/ 9831 w 9831"/>
              <a:gd name="connsiteY1" fmla="*/ 2561 h 12070"/>
              <a:gd name="connsiteX0" fmla="*/ 0 w 10000"/>
              <a:gd name="connsiteY0" fmla="*/ 9203 h 9203"/>
              <a:gd name="connsiteX1" fmla="*/ 10000 w 10000"/>
              <a:gd name="connsiteY1" fmla="*/ 1325 h 9203"/>
              <a:gd name="connsiteX0" fmla="*/ 0 w 10000"/>
              <a:gd name="connsiteY0" fmla="*/ 8636 h 8636"/>
              <a:gd name="connsiteX1" fmla="*/ 10000 w 10000"/>
              <a:gd name="connsiteY1" fmla="*/ 76 h 8636"/>
              <a:gd name="connsiteX0" fmla="*/ 0 w 10000"/>
              <a:gd name="connsiteY0" fmla="*/ 11901 h 11901"/>
              <a:gd name="connsiteX1" fmla="*/ 10000 w 10000"/>
              <a:gd name="connsiteY1" fmla="*/ 1989 h 11901"/>
              <a:gd name="connsiteX0" fmla="*/ 0 w 10000"/>
              <a:gd name="connsiteY0" fmla="*/ 13670 h 13670"/>
              <a:gd name="connsiteX1" fmla="*/ 10000 w 10000"/>
              <a:gd name="connsiteY1" fmla="*/ 3758 h 13670"/>
              <a:gd name="connsiteX0" fmla="*/ 0 w 10086"/>
              <a:gd name="connsiteY0" fmla="*/ 15649 h 15649"/>
              <a:gd name="connsiteX1" fmla="*/ 10086 w 10086"/>
              <a:gd name="connsiteY1" fmla="*/ 2947 h 15649"/>
              <a:gd name="connsiteX0" fmla="*/ 0 w 9655"/>
              <a:gd name="connsiteY0" fmla="*/ 13937 h 13937"/>
              <a:gd name="connsiteX1" fmla="*/ 9655 w 9655"/>
              <a:gd name="connsiteY1" fmla="*/ 3626 h 13937"/>
              <a:gd name="connsiteX0" fmla="*/ 0 w 9018"/>
              <a:gd name="connsiteY0" fmla="*/ 7549 h 7549"/>
              <a:gd name="connsiteX1" fmla="*/ 9018 w 9018"/>
              <a:gd name="connsiteY1" fmla="*/ 4440 h 7549"/>
              <a:gd name="connsiteX0" fmla="*/ 0 w 5892"/>
              <a:gd name="connsiteY0" fmla="*/ 10365 h 10365"/>
              <a:gd name="connsiteX1" fmla="*/ 5892 w 5892"/>
              <a:gd name="connsiteY1" fmla="*/ 5489 h 10365"/>
              <a:gd name="connsiteX0" fmla="*/ 0 w 10000"/>
              <a:gd name="connsiteY0" fmla="*/ 4704 h 6392"/>
              <a:gd name="connsiteX1" fmla="*/ 10000 w 10000"/>
              <a:gd name="connsiteY1" fmla="*/ 0 h 6392"/>
              <a:gd name="connsiteX0" fmla="*/ 0 w 10000"/>
              <a:gd name="connsiteY0" fmla="*/ 7359 h 17733"/>
              <a:gd name="connsiteX1" fmla="*/ 10000 w 10000"/>
              <a:gd name="connsiteY1" fmla="*/ 0 h 17733"/>
              <a:gd name="connsiteX0" fmla="*/ 0 w 11260"/>
              <a:gd name="connsiteY0" fmla="*/ 6787 h 17480"/>
              <a:gd name="connsiteX1" fmla="*/ 11260 w 11260"/>
              <a:gd name="connsiteY1" fmla="*/ 0 h 1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60" h="17480">
                <a:moveTo>
                  <a:pt x="0" y="6787"/>
                </a:moveTo>
                <a:cubicBezTo>
                  <a:pt x="3594" y="15262"/>
                  <a:pt x="6149" y="28797"/>
                  <a:pt x="11260" y="0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solid"/>
            <a:headEnd type="triangle" w="lg" len="lg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0073500" y="4023251"/>
            <a:ext cx="36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DAF4A"/>
                </a:solidFill>
              </a:rPr>
              <a:t>?</a:t>
            </a:r>
            <a:endParaRPr lang="fr-FR" sz="3600" dirty="0">
              <a:solidFill>
                <a:srgbClr val="4DAF4A"/>
              </a:solidFill>
            </a:endParaRPr>
          </a:p>
        </p:txBody>
      </p:sp>
      <p:sp>
        <p:nvSpPr>
          <p:cNvPr id="39" name="Forme libre 38"/>
          <p:cNvSpPr/>
          <p:nvPr/>
        </p:nvSpPr>
        <p:spPr>
          <a:xfrm flipV="1">
            <a:off x="7748143" y="4197976"/>
            <a:ext cx="2316176" cy="304783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5787"/>
              <a:gd name="connsiteY0" fmla="*/ 0 h 7469"/>
              <a:gd name="connsiteX1" fmla="*/ 5787 w 5787"/>
              <a:gd name="connsiteY1" fmla="*/ 7469 h 7469"/>
              <a:gd name="connsiteX0" fmla="*/ 0 w 10000"/>
              <a:gd name="connsiteY0" fmla="*/ 5335 h 15335"/>
              <a:gd name="connsiteX1" fmla="*/ 10000 w 10000"/>
              <a:gd name="connsiteY1" fmla="*/ 15335 h 15335"/>
              <a:gd name="connsiteX0" fmla="*/ 0 w 10000"/>
              <a:gd name="connsiteY0" fmla="*/ 10108 h 20108"/>
              <a:gd name="connsiteX1" fmla="*/ 10000 w 10000"/>
              <a:gd name="connsiteY1" fmla="*/ 20108 h 20108"/>
              <a:gd name="connsiteX0" fmla="*/ 0 w 9713"/>
              <a:gd name="connsiteY0" fmla="*/ 9740 h 20692"/>
              <a:gd name="connsiteX1" fmla="*/ 9713 w 9713"/>
              <a:gd name="connsiteY1" fmla="*/ 20692 h 20692"/>
              <a:gd name="connsiteX0" fmla="*/ 0 w 10000"/>
              <a:gd name="connsiteY0" fmla="*/ 6309 h 11602"/>
              <a:gd name="connsiteX1" fmla="*/ 10000 w 10000"/>
              <a:gd name="connsiteY1" fmla="*/ 11602 h 11602"/>
              <a:gd name="connsiteX0" fmla="*/ 0 w 10000"/>
              <a:gd name="connsiteY0" fmla="*/ 0 h 7797"/>
              <a:gd name="connsiteX1" fmla="*/ 10000 w 10000"/>
              <a:gd name="connsiteY1" fmla="*/ 5293 h 7797"/>
              <a:gd name="connsiteX0" fmla="*/ 0 w 10000"/>
              <a:gd name="connsiteY0" fmla="*/ 0 h 21199"/>
              <a:gd name="connsiteX1" fmla="*/ 10000 w 10000"/>
              <a:gd name="connsiteY1" fmla="*/ 6789 h 21199"/>
              <a:gd name="connsiteX0" fmla="*/ 0 w 9690"/>
              <a:gd name="connsiteY0" fmla="*/ 0 h 22236"/>
              <a:gd name="connsiteX1" fmla="*/ 9690 w 9690"/>
              <a:gd name="connsiteY1" fmla="*/ 8560 h 22236"/>
              <a:gd name="connsiteX0" fmla="*/ 0 w 10914"/>
              <a:gd name="connsiteY0" fmla="*/ 0 h 13696"/>
              <a:gd name="connsiteX1" fmla="*/ 10914 w 10914"/>
              <a:gd name="connsiteY1" fmla="*/ 9270 h 13696"/>
              <a:gd name="connsiteX0" fmla="*/ 0 w 13527"/>
              <a:gd name="connsiteY0" fmla="*/ 0 h 16550"/>
              <a:gd name="connsiteX1" fmla="*/ 13527 w 13527"/>
              <a:gd name="connsiteY1" fmla="*/ 12883 h 16550"/>
              <a:gd name="connsiteX0" fmla="*/ 0 w 13527"/>
              <a:gd name="connsiteY0" fmla="*/ 0 h 14262"/>
              <a:gd name="connsiteX1" fmla="*/ 13527 w 13527"/>
              <a:gd name="connsiteY1" fmla="*/ 12883 h 14262"/>
              <a:gd name="connsiteX0" fmla="*/ 0 w 13527"/>
              <a:gd name="connsiteY0" fmla="*/ 0 h 15324"/>
              <a:gd name="connsiteX1" fmla="*/ 13527 w 13527"/>
              <a:gd name="connsiteY1" fmla="*/ 14087 h 15324"/>
              <a:gd name="connsiteX0" fmla="*/ 0 w 13527"/>
              <a:gd name="connsiteY0" fmla="*/ 0 h 14172"/>
              <a:gd name="connsiteX1" fmla="*/ 13527 w 13527"/>
              <a:gd name="connsiteY1" fmla="*/ 14087 h 14172"/>
              <a:gd name="connsiteX0" fmla="*/ 0 w 8258"/>
              <a:gd name="connsiteY0" fmla="*/ 0 h 7135"/>
              <a:gd name="connsiteX1" fmla="*/ 8258 w 8258"/>
              <a:gd name="connsiteY1" fmla="*/ 5054 h 7135"/>
              <a:gd name="connsiteX0" fmla="*/ 0 w 10000"/>
              <a:gd name="connsiteY0" fmla="*/ 0 h 7688"/>
              <a:gd name="connsiteX1" fmla="*/ 10000 w 10000"/>
              <a:gd name="connsiteY1" fmla="*/ 7083 h 7688"/>
              <a:gd name="connsiteX0" fmla="*/ 0 w 10000"/>
              <a:gd name="connsiteY0" fmla="*/ 0 h 9494"/>
              <a:gd name="connsiteX1" fmla="*/ 10000 w 10000"/>
              <a:gd name="connsiteY1" fmla="*/ 9213 h 9494"/>
              <a:gd name="connsiteX0" fmla="*/ 0 w 10000"/>
              <a:gd name="connsiteY0" fmla="*/ 0 h 10281"/>
              <a:gd name="connsiteX1" fmla="*/ 10000 w 10000"/>
              <a:gd name="connsiteY1" fmla="*/ 9704 h 10281"/>
              <a:gd name="connsiteX0" fmla="*/ 0 w 10000"/>
              <a:gd name="connsiteY0" fmla="*/ 0 h 9862"/>
              <a:gd name="connsiteX1" fmla="*/ 10000 w 10000"/>
              <a:gd name="connsiteY1" fmla="*/ 9704 h 9862"/>
              <a:gd name="connsiteX0" fmla="*/ 0 w 9789"/>
              <a:gd name="connsiteY0" fmla="*/ 0 h 4992"/>
              <a:gd name="connsiteX1" fmla="*/ 9789 w 9789"/>
              <a:gd name="connsiteY1" fmla="*/ 4564 h 4992"/>
              <a:gd name="connsiteX0" fmla="*/ 0 w 10000"/>
              <a:gd name="connsiteY0" fmla="*/ 0 h 12238"/>
              <a:gd name="connsiteX1" fmla="*/ 10000 w 10000"/>
              <a:gd name="connsiteY1" fmla="*/ 9143 h 12238"/>
              <a:gd name="connsiteX0" fmla="*/ 0 w 9623"/>
              <a:gd name="connsiteY0" fmla="*/ 0 h 11298"/>
              <a:gd name="connsiteX1" fmla="*/ 9623 w 9623"/>
              <a:gd name="connsiteY1" fmla="*/ 7969 h 11298"/>
              <a:gd name="connsiteX0" fmla="*/ 0 w 10000"/>
              <a:gd name="connsiteY0" fmla="*/ 0 h 10923"/>
              <a:gd name="connsiteX1" fmla="*/ 10000 w 10000"/>
              <a:gd name="connsiteY1" fmla="*/ 7053 h 10923"/>
              <a:gd name="connsiteX0" fmla="*/ 0 w 9506"/>
              <a:gd name="connsiteY0" fmla="*/ 5044 h 10388"/>
              <a:gd name="connsiteX1" fmla="*/ 9506 w 9506"/>
              <a:gd name="connsiteY1" fmla="*/ 0 h 10388"/>
              <a:gd name="connsiteX0" fmla="*/ 0 w 10000"/>
              <a:gd name="connsiteY0" fmla="*/ 11453 h 11453"/>
              <a:gd name="connsiteX1" fmla="*/ 10000 w 10000"/>
              <a:gd name="connsiteY1" fmla="*/ 6597 h 11453"/>
              <a:gd name="connsiteX0" fmla="*/ 0 w 10000"/>
              <a:gd name="connsiteY0" fmla="*/ 17175 h 17175"/>
              <a:gd name="connsiteX1" fmla="*/ 10000 w 10000"/>
              <a:gd name="connsiteY1" fmla="*/ 12319 h 17175"/>
              <a:gd name="connsiteX0" fmla="*/ 0 w 13085"/>
              <a:gd name="connsiteY0" fmla="*/ 18289 h 18289"/>
              <a:gd name="connsiteX1" fmla="*/ 13085 w 13085"/>
              <a:gd name="connsiteY1" fmla="*/ 11147 h 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85" h="18289">
                <a:moveTo>
                  <a:pt x="0" y="18289"/>
                </a:moveTo>
                <a:cubicBezTo>
                  <a:pt x="3890" y="-8021"/>
                  <a:pt x="10470" y="-1785"/>
                  <a:pt x="13085" y="11147"/>
                </a:cubicBezTo>
              </a:path>
            </a:pathLst>
          </a:custGeom>
          <a:noFill/>
          <a:ln w="28575">
            <a:solidFill>
              <a:srgbClr val="4DAF4A"/>
            </a:solidFill>
            <a:prstDash val="sysDash"/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3059438" y="3502358"/>
            <a:ext cx="143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377EB8"/>
                </a:solidFill>
              </a:rPr>
              <a:t>Japan</a:t>
            </a:r>
            <a:r>
              <a:rPr lang="fr-FR" sz="2400" dirty="0">
                <a:solidFill>
                  <a:srgbClr val="377EB8"/>
                </a:solidFill>
              </a:rPr>
              <a:t> ?</a:t>
            </a:r>
          </a:p>
        </p:txBody>
      </p:sp>
      <p:sp>
        <p:nvSpPr>
          <p:cNvPr id="42" name="Forme libre 41"/>
          <p:cNvSpPr/>
          <p:nvPr/>
        </p:nvSpPr>
        <p:spPr>
          <a:xfrm rot="8083977">
            <a:off x="4288859" y="3017731"/>
            <a:ext cx="2480492" cy="3452339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19843"/>
              <a:gd name="connsiteY0" fmla="*/ 0 h 287723"/>
              <a:gd name="connsiteX1" fmla="*/ 19843 w 19843"/>
              <a:gd name="connsiteY1" fmla="*/ 287723 h 287723"/>
              <a:gd name="connsiteX0" fmla="*/ 0 w 25650"/>
              <a:gd name="connsiteY0" fmla="*/ 0 h 287723"/>
              <a:gd name="connsiteX1" fmla="*/ 19843 w 25650"/>
              <a:gd name="connsiteY1" fmla="*/ 287723 h 287723"/>
              <a:gd name="connsiteX0" fmla="*/ 0 w 26165"/>
              <a:gd name="connsiteY0" fmla="*/ 0 h 287723"/>
              <a:gd name="connsiteX1" fmla="*/ 19843 w 26165"/>
              <a:gd name="connsiteY1" fmla="*/ 287723 h 287723"/>
              <a:gd name="connsiteX0" fmla="*/ 0 w 25565"/>
              <a:gd name="connsiteY0" fmla="*/ 0 h 296365"/>
              <a:gd name="connsiteX1" fmla="*/ 19160 w 25565"/>
              <a:gd name="connsiteY1" fmla="*/ 296365 h 296365"/>
              <a:gd name="connsiteX0" fmla="*/ 0 w 25638"/>
              <a:gd name="connsiteY0" fmla="*/ 8004 h 304369"/>
              <a:gd name="connsiteX1" fmla="*/ 19160 w 25638"/>
              <a:gd name="connsiteY1" fmla="*/ 304369 h 304369"/>
              <a:gd name="connsiteX0" fmla="*/ 0 w 24722"/>
              <a:gd name="connsiteY0" fmla="*/ 7953 h 305738"/>
              <a:gd name="connsiteX1" fmla="*/ 18109 w 24722"/>
              <a:gd name="connsiteY1" fmla="*/ 305738 h 305738"/>
              <a:gd name="connsiteX0" fmla="*/ 0 w 25212"/>
              <a:gd name="connsiteY0" fmla="*/ 9036 h 280568"/>
              <a:gd name="connsiteX1" fmla="*/ 18672 w 25212"/>
              <a:gd name="connsiteY1" fmla="*/ 280568 h 28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12" h="280568">
                <a:moveTo>
                  <a:pt x="0" y="9036"/>
                </a:moveTo>
                <a:cubicBezTo>
                  <a:pt x="3970" y="-38070"/>
                  <a:pt x="39597" y="105914"/>
                  <a:pt x="18672" y="280568"/>
                </a:cubicBezTo>
              </a:path>
            </a:pathLst>
          </a:custGeom>
          <a:noFill/>
          <a:ln w="28575">
            <a:solidFill>
              <a:srgbClr val="377EB8"/>
            </a:solidFill>
            <a:prstDash val="sysDash"/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5" name="Forme libre 44">
            <a:extLst>
              <a:ext uri="{FF2B5EF4-FFF2-40B4-BE49-F238E27FC236}">
                <a16:creationId xmlns:a16="http://schemas.microsoft.com/office/drawing/2014/main" id="{8FB2BEB7-27CD-49A6-87BE-5DAA219F7638}"/>
              </a:ext>
            </a:extLst>
          </p:cNvPr>
          <p:cNvSpPr/>
          <p:nvPr/>
        </p:nvSpPr>
        <p:spPr>
          <a:xfrm flipV="1">
            <a:off x="6323771" y="3236780"/>
            <a:ext cx="3039328" cy="914711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5787"/>
              <a:gd name="connsiteY0" fmla="*/ 0 h 7469"/>
              <a:gd name="connsiteX1" fmla="*/ 5787 w 5787"/>
              <a:gd name="connsiteY1" fmla="*/ 7469 h 7469"/>
              <a:gd name="connsiteX0" fmla="*/ 0 w 10000"/>
              <a:gd name="connsiteY0" fmla="*/ 5335 h 15335"/>
              <a:gd name="connsiteX1" fmla="*/ 10000 w 10000"/>
              <a:gd name="connsiteY1" fmla="*/ 15335 h 15335"/>
              <a:gd name="connsiteX0" fmla="*/ 0 w 10000"/>
              <a:gd name="connsiteY0" fmla="*/ 10108 h 20108"/>
              <a:gd name="connsiteX1" fmla="*/ 10000 w 10000"/>
              <a:gd name="connsiteY1" fmla="*/ 20108 h 20108"/>
              <a:gd name="connsiteX0" fmla="*/ 0 w 9713"/>
              <a:gd name="connsiteY0" fmla="*/ 9740 h 20692"/>
              <a:gd name="connsiteX1" fmla="*/ 9713 w 9713"/>
              <a:gd name="connsiteY1" fmla="*/ 20692 h 20692"/>
              <a:gd name="connsiteX0" fmla="*/ 0 w 10000"/>
              <a:gd name="connsiteY0" fmla="*/ 6309 h 11602"/>
              <a:gd name="connsiteX1" fmla="*/ 10000 w 10000"/>
              <a:gd name="connsiteY1" fmla="*/ 11602 h 11602"/>
              <a:gd name="connsiteX0" fmla="*/ 0 w 10000"/>
              <a:gd name="connsiteY0" fmla="*/ 0 h 7797"/>
              <a:gd name="connsiteX1" fmla="*/ 10000 w 10000"/>
              <a:gd name="connsiteY1" fmla="*/ 5293 h 7797"/>
              <a:gd name="connsiteX0" fmla="*/ 0 w 10000"/>
              <a:gd name="connsiteY0" fmla="*/ 0 h 21199"/>
              <a:gd name="connsiteX1" fmla="*/ 10000 w 10000"/>
              <a:gd name="connsiteY1" fmla="*/ 6789 h 21199"/>
              <a:gd name="connsiteX0" fmla="*/ 0 w 9690"/>
              <a:gd name="connsiteY0" fmla="*/ 0 h 22236"/>
              <a:gd name="connsiteX1" fmla="*/ 9690 w 9690"/>
              <a:gd name="connsiteY1" fmla="*/ 8560 h 22236"/>
              <a:gd name="connsiteX0" fmla="*/ 0 w 10914"/>
              <a:gd name="connsiteY0" fmla="*/ 0 h 13696"/>
              <a:gd name="connsiteX1" fmla="*/ 10914 w 10914"/>
              <a:gd name="connsiteY1" fmla="*/ 9270 h 13696"/>
              <a:gd name="connsiteX0" fmla="*/ 0 w 13527"/>
              <a:gd name="connsiteY0" fmla="*/ 0 h 16550"/>
              <a:gd name="connsiteX1" fmla="*/ 13527 w 13527"/>
              <a:gd name="connsiteY1" fmla="*/ 12883 h 16550"/>
              <a:gd name="connsiteX0" fmla="*/ 0 w 13527"/>
              <a:gd name="connsiteY0" fmla="*/ 0 h 14262"/>
              <a:gd name="connsiteX1" fmla="*/ 13527 w 13527"/>
              <a:gd name="connsiteY1" fmla="*/ 12883 h 14262"/>
              <a:gd name="connsiteX0" fmla="*/ 0 w 13527"/>
              <a:gd name="connsiteY0" fmla="*/ 0 h 15324"/>
              <a:gd name="connsiteX1" fmla="*/ 13527 w 13527"/>
              <a:gd name="connsiteY1" fmla="*/ 14087 h 15324"/>
              <a:gd name="connsiteX0" fmla="*/ 0 w 13527"/>
              <a:gd name="connsiteY0" fmla="*/ 0 h 14172"/>
              <a:gd name="connsiteX1" fmla="*/ 13527 w 13527"/>
              <a:gd name="connsiteY1" fmla="*/ 14087 h 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27" h="14172">
                <a:moveTo>
                  <a:pt x="0" y="0"/>
                </a:moveTo>
                <a:cubicBezTo>
                  <a:pt x="3983" y="11601"/>
                  <a:pt x="7593" y="14761"/>
                  <a:pt x="13527" y="14087"/>
                </a:cubicBezTo>
              </a:path>
            </a:pathLst>
          </a:custGeom>
          <a:noFill/>
          <a:ln w="28575">
            <a:solidFill>
              <a:srgbClr val="BC8F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63">
            <a:extLst>
              <a:ext uri="{FF2B5EF4-FFF2-40B4-BE49-F238E27FC236}">
                <a16:creationId xmlns:a16="http://schemas.microsoft.com/office/drawing/2014/main" id="{E0C33161-039A-4883-BE7A-2D672679DC97}"/>
              </a:ext>
            </a:extLst>
          </p:cNvPr>
          <p:cNvSpPr/>
          <p:nvPr/>
        </p:nvSpPr>
        <p:spPr>
          <a:xfrm rot="10800000" flipV="1">
            <a:off x="6614085" y="4131170"/>
            <a:ext cx="976464" cy="391120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5787"/>
              <a:gd name="connsiteY0" fmla="*/ 0 h 7469"/>
              <a:gd name="connsiteX1" fmla="*/ 5787 w 5787"/>
              <a:gd name="connsiteY1" fmla="*/ 7469 h 7469"/>
              <a:gd name="connsiteX0" fmla="*/ 0 w 10000"/>
              <a:gd name="connsiteY0" fmla="*/ 5335 h 15335"/>
              <a:gd name="connsiteX1" fmla="*/ 10000 w 10000"/>
              <a:gd name="connsiteY1" fmla="*/ 15335 h 15335"/>
              <a:gd name="connsiteX0" fmla="*/ 0 w 10000"/>
              <a:gd name="connsiteY0" fmla="*/ 10108 h 20108"/>
              <a:gd name="connsiteX1" fmla="*/ 10000 w 10000"/>
              <a:gd name="connsiteY1" fmla="*/ 20108 h 20108"/>
              <a:gd name="connsiteX0" fmla="*/ 0 w 9713"/>
              <a:gd name="connsiteY0" fmla="*/ 9740 h 20692"/>
              <a:gd name="connsiteX1" fmla="*/ 9713 w 9713"/>
              <a:gd name="connsiteY1" fmla="*/ 20692 h 20692"/>
              <a:gd name="connsiteX0" fmla="*/ 0 w 10000"/>
              <a:gd name="connsiteY0" fmla="*/ 6309 h 11602"/>
              <a:gd name="connsiteX1" fmla="*/ 10000 w 10000"/>
              <a:gd name="connsiteY1" fmla="*/ 11602 h 11602"/>
              <a:gd name="connsiteX0" fmla="*/ 0 w 10000"/>
              <a:gd name="connsiteY0" fmla="*/ 0 h 7797"/>
              <a:gd name="connsiteX1" fmla="*/ 10000 w 10000"/>
              <a:gd name="connsiteY1" fmla="*/ 5293 h 7797"/>
              <a:gd name="connsiteX0" fmla="*/ 0 w 10000"/>
              <a:gd name="connsiteY0" fmla="*/ 0 h 21199"/>
              <a:gd name="connsiteX1" fmla="*/ 10000 w 10000"/>
              <a:gd name="connsiteY1" fmla="*/ 6789 h 21199"/>
              <a:gd name="connsiteX0" fmla="*/ 0 w 9690"/>
              <a:gd name="connsiteY0" fmla="*/ 0 h 22236"/>
              <a:gd name="connsiteX1" fmla="*/ 9690 w 9690"/>
              <a:gd name="connsiteY1" fmla="*/ 8560 h 22236"/>
              <a:gd name="connsiteX0" fmla="*/ 0 w 10914"/>
              <a:gd name="connsiteY0" fmla="*/ 0 h 13696"/>
              <a:gd name="connsiteX1" fmla="*/ 10914 w 10914"/>
              <a:gd name="connsiteY1" fmla="*/ 9270 h 13696"/>
              <a:gd name="connsiteX0" fmla="*/ 0 w 13527"/>
              <a:gd name="connsiteY0" fmla="*/ 0 h 16550"/>
              <a:gd name="connsiteX1" fmla="*/ 13527 w 13527"/>
              <a:gd name="connsiteY1" fmla="*/ 12883 h 16550"/>
              <a:gd name="connsiteX0" fmla="*/ 0 w 13527"/>
              <a:gd name="connsiteY0" fmla="*/ 0 h 14262"/>
              <a:gd name="connsiteX1" fmla="*/ 13527 w 13527"/>
              <a:gd name="connsiteY1" fmla="*/ 12883 h 14262"/>
              <a:gd name="connsiteX0" fmla="*/ 0 w 13527"/>
              <a:gd name="connsiteY0" fmla="*/ 0 h 15324"/>
              <a:gd name="connsiteX1" fmla="*/ 13527 w 13527"/>
              <a:gd name="connsiteY1" fmla="*/ 14087 h 15324"/>
              <a:gd name="connsiteX0" fmla="*/ 0 w 13527"/>
              <a:gd name="connsiteY0" fmla="*/ 0 h 14172"/>
              <a:gd name="connsiteX1" fmla="*/ 13527 w 13527"/>
              <a:gd name="connsiteY1" fmla="*/ 14087 h 14172"/>
              <a:gd name="connsiteX0" fmla="*/ 0 w 11834"/>
              <a:gd name="connsiteY0" fmla="*/ 0 h 14172"/>
              <a:gd name="connsiteX1" fmla="*/ 11834 w 11834"/>
              <a:gd name="connsiteY1" fmla="*/ 14087 h 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34" h="14172">
                <a:moveTo>
                  <a:pt x="0" y="0"/>
                </a:moveTo>
                <a:cubicBezTo>
                  <a:pt x="3983" y="11601"/>
                  <a:pt x="5900" y="14761"/>
                  <a:pt x="11834" y="14087"/>
                </a:cubicBezTo>
              </a:path>
            </a:pathLst>
          </a:custGeom>
          <a:noFill/>
          <a:ln w="28575">
            <a:solidFill>
              <a:srgbClr val="BC8F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64">
            <a:extLst>
              <a:ext uri="{FF2B5EF4-FFF2-40B4-BE49-F238E27FC236}">
                <a16:creationId xmlns:a16="http://schemas.microsoft.com/office/drawing/2014/main" id="{33518CE9-734B-4767-B26D-6CC7255B9E93}"/>
              </a:ext>
            </a:extLst>
          </p:cNvPr>
          <p:cNvSpPr/>
          <p:nvPr/>
        </p:nvSpPr>
        <p:spPr>
          <a:xfrm rot="1317706" flipV="1">
            <a:off x="5308737" y="4256057"/>
            <a:ext cx="739707" cy="391120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  <a:gd name="connsiteX0" fmla="*/ 0 w 5787"/>
              <a:gd name="connsiteY0" fmla="*/ 0 h 7469"/>
              <a:gd name="connsiteX1" fmla="*/ 5787 w 5787"/>
              <a:gd name="connsiteY1" fmla="*/ 7469 h 7469"/>
              <a:gd name="connsiteX0" fmla="*/ 0 w 10000"/>
              <a:gd name="connsiteY0" fmla="*/ 5335 h 15335"/>
              <a:gd name="connsiteX1" fmla="*/ 10000 w 10000"/>
              <a:gd name="connsiteY1" fmla="*/ 15335 h 15335"/>
              <a:gd name="connsiteX0" fmla="*/ 0 w 10000"/>
              <a:gd name="connsiteY0" fmla="*/ 10108 h 20108"/>
              <a:gd name="connsiteX1" fmla="*/ 10000 w 10000"/>
              <a:gd name="connsiteY1" fmla="*/ 20108 h 20108"/>
              <a:gd name="connsiteX0" fmla="*/ 0 w 9713"/>
              <a:gd name="connsiteY0" fmla="*/ 9740 h 20692"/>
              <a:gd name="connsiteX1" fmla="*/ 9713 w 9713"/>
              <a:gd name="connsiteY1" fmla="*/ 20692 h 20692"/>
              <a:gd name="connsiteX0" fmla="*/ 0 w 10000"/>
              <a:gd name="connsiteY0" fmla="*/ 6309 h 11602"/>
              <a:gd name="connsiteX1" fmla="*/ 10000 w 10000"/>
              <a:gd name="connsiteY1" fmla="*/ 11602 h 11602"/>
              <a:gd name="connsiteX0" fmla="*/ 0 w 10000"/>
              <a:gd name="connsiteY0" fmla="*/ 0 h 7797"/>
              <a:gd name="connsiteX1" fmla="*/ 10000 w 10000"/>
              <a:gd name="connsiteY1" fmla="*/ 5293 h 7797"/>
              <a:gd name="connsiteX0" fmla="*/ 0 w 10000"/>
              <a:gd name="connsiteY0" fmla="*/ 0 h 21199"/>
              <a:gd name="connsiteX1" fmla="*/ 10000 w 10000"/>
              <a:gd name="connsiteY1" fmla="*/ 6789 h 21199"/>
              <a:gd name="connsiteX0" fmla="*/ 0 w 9690"/>
              <a:gd name="connsiteY0" fmla="*/ 0 h 22236"/>
              <a:gd name="connsiteX1" fmla="*/ 9690 w 9690"/>
              <a:gd name="connsiteY1" fmla="*/ 8560 h 22236"/>
              <a:gd name="connsiteX0" fmla="*/ 0 w 10914"/>
              <a:gd name="connsiteY0" fmla="*/ 0 h 13696"/>
              <a:gd name="connsiteX1" fmla="*/ 10914 w 10914"/>
              <a:gd name="connsiteY1" fmla="*/ 9270 h 13696"/>
              <a:gd name="connsiteX0" fmla="*/ 0 w 13527"/>
              <a:gd name="connsiteY0" fmla="*/ 0 h 16550"/>
              <a:gd name="connsiteX1" fmla="*/ 13527 w 13527"/>
              <a:gd name="connsiteY1" fmla="*/ 12883 h 16550"/>
              <a:gd name="connsiteX0" fmla="*/ 0 w 13527"/>
              <a:gd name="connsiteY0" fmla="*/ 0 h 14262"/>
              <a:gd name="connsiteX1" fmla="*/ 13527 w 13527"/>
              <a:gd name="connsiteY1" fmla="*/ 12883 h 14262"/>
              <a:gd name="connsiteX0" fmla="*/ 0 w 13527"/>
              <a:gd name="connsiteY0" fmla="*/ 0 h 15324"/>
              <a:gd name="connsiteX1" fmla="*/ 13527 w 13527"/>
              <a:gd name="connsiteY1" fmla="*/ 14087 h 15324"/>
              <a:gd name="connsiteX0" fmla="*/ 0 w 13527"/>
              <a:gd name="connsiteY0" fmla="*/ 0 h 14172"/>
              <a:gd name="connsiteX1" fmla="*/ 13527 w 13527"/>
              <a:gd name="connsiteY1" fmla="*/ 14087 h 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27" h="14172">
                <a:moveTo>
                  <a:pt x="0" y="0"/>
                </a:moveTo>
                <a:cubicBezTo>
                  <a:pt x="3983" y="11601"/>
                  <a:pt x="7593" y="14761"/>
                  <a:pt x="13527" y="14087"/>
                </a:cubicBezTo>
              </a:path>
            </a:pathLst>
          </a:custGeom>
          <a:noFill/>
          <a:ln w="28575">
            <a:solidFill>
              <a:srgbClr val="BC8F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06708B6-F8DC-4B38-88FF-29B789BB53EE}"/>
              </a:ext>
            </a:extLst>
          </p:cNvPr>
          <p:cNvSpPr txBox="1"/>
          <p:nvPr/>
        </p:nvSpPr>
        <p:spPr>
          <a:xfrm>
            <a:off x="9285052" y="2809539"/>
            <a:ext cx="149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BC8F00"/>
                </a:solidFill>
              </a:rPr>
              <a:t>Shanghai area</a:t>
            </a:r>
            <a:endParaRPr lang="fr-FR" sz="3600" dirty="0">
              <a:solidFill>
                <a:srgbClr val="BC8F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122354" y="4663453"/>
            <a:ext cx="93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orme libre 22"/>
          <p:cNvSpPr/>
          <p:nvPr/>
        </p:nvSpPr>
        <p:spPr>
          <a:xfrm rot="13325630">
            <a:off x="4153150" y="3780793"/>
            <a:ext cx="774697" cy="425651"/>
          </a:xfrm>
          <a:custGeom>
            <a:avLst/>
            <a:gdLst>
              <a:gd name="connsiteX0" fmla="*/ 0 w 76200"/>
              <a:gd name="connsiteY0" fmla="*/ 0 h 0"/>
              <a:gd name="connsiteX1" fmla="*/ 76200 w 76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28575">
            <a:solidFill>
              <a:srgbClr val="377EB8"/>
            </a:solidFill>
            <a:prstDash val="sysDash"/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invasion history in Europe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Several invasions, only from Cluster 2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272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37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hypotheses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Close phylogenetically and ecologically</a:t>
            </a:r>
          </a:p>
          <a:p>
            <a:pPr marL="109538" indent="0">
              <a:buNone/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Similar native range</a:t>
            </a:r>
          </a:p>
          <a:p>
            <a:pPr marL="109538" indent="0">
              <a:buNone/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Invasive worldwide</a:t>
            </a:r>
          </a:p>
          <a:p>
            <a:pPr marL="109538" indent="0">
              <a:buNone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invasion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fr-FR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Europe in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Italy</a:t>
            </a:r>
            <a:endParaRPr lang="fr-FR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of the invasion in Europe?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Europe was invaded decades after the other continents</a:t>
            </a:r>
          </a:p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Climate change can impact species’ distribution</a:t>
            </a:r>
          </a:p>
          <a:p>
            <a:pPr marL="109538" indent="0">
              <a:buNone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Did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recent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climate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change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enable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European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invasion?</a:t>
            </a:r>
          </a:p>
        </p:txBody>
      </p:sp>
    </p:spTree>
    <p:extLst>
      <p:ext uri="{BB962C8B-B14F-4D97-AF65-F5344CB8AC3E}">
        <p14:creationId xmlns:p14="http://schemas.microsoft.com/office/powerpoint/2010/main" val="265523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38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Species Distribution Modelling (SDM)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41" y="2463882"/>
            <a:ext cx="2283326" cy="521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shaping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distribution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2533650" y="635425"/>
            <a:ext cx="7124700" cy="5437949"/>
            <a:chOff x="2533650" y="635425"/>
            <a:chExt cx="7124700" cy="543794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650" y="635425"/>
              <a:ext cx="7124700" cy="543794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826669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0032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95776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4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33902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5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27964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61327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97071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35197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4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31431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064794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07681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45807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36195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69558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17207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55333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</p:grpSp>
      <p:sp>
        <p:nvSpPr>
          <p:cNvPr id="3" name="Accolade fermante 2"/>
          <p:cNvSpPr/>
          <p:nvPr/>
        </p:nvSpPr>
        <p:spPr>
          <a:xfrm flipH="1">
            <a:off x="2425700" y="699075"/>
            <a:ext cx="233680" cy="40507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394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39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Species Distribution Modelling (SDM)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49"/>
            <a:ext cx="11885220" cy="6070175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sz="3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Environmental variables from the past </a:t>
            </a:r>
            <a:r>
              <a:rPr lang="fr-FR" sz="3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sz="30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fr-FR" sz="30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 in the </a:t>
            </a:r>
            <a:r>
              <a:rPr lang="fr-FR" sz="30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endParaRPr lang="it-IT" sz="30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533650" y="635425"/>
            <a:ext cx="7124700" cy="5437949"/>
            <a:chOff x="2533650" y="635425"/>
            <a:chExt cx="7124700" cy="543794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650" y="635425"/>
              <a:ext cx="7124700" cy="543794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826669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60032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95776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33902" y="215026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27964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61327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97071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35197" y="2386609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31431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64794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07681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45807" y="2624556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36195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3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69558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17207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5333" y="2867265"/>
              <a:ext cx="176212" cy="1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532E25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08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invasions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Invasive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species</a:t>
            </a: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4863" indent="-268288">
              <a:buFontTx/>
              <a:buChar char="-"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Populations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present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outside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their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native range due to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human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intervention (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volontarily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or not)</a:t>
            </a:r>
          </a:p>
          <a:p>
            <a:pPr marL="804863" indent="-268288">
              <a:buFontTx/>
              <a:buChar char="-"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Able to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establish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new viable populations and disperse</a:t>
            </a:r>
          </a:p>
          <a:p>
            <a:pPr marL="109538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Facilitated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by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globalization</a:t>
            </a: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Favours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dispersion and establishment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4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1070724" y="4343400"/>
            <a:ext cx="10050552" cy="2514600"/>
            <a:chOff x="0" y="4343400"/>
            <a:chExt cx="10050552" cy="25146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353" y="4343400"/>
              <a:ext cx="5029199" cy="25146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43400"/>
              <a:ext cx="5021353" cy="25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472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40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Cluster 2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57050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Data from each decade of the XXth century</a:t>
            </a: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28588" y="1530323"/>
            <a:ext cx="11934825" cy="2945204"/>
            <a:chOff x="257175" y="3476598"/>
            <a:chExt cx="11934825" cy="294520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" t="1094" r="16281" b="66786"/>
            <a:stretch/>
          </p:blipFill>
          <p:spPr>
            <a:xfrm>
              <a:off x="257175" y="3495431"/>
              <a:ext cx="3909949" cy="292004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" t="34433" r="16280" b="33314"/>
            <a:stretch/>
          </p:blipFill>
          <p:spPr>
            <a:xfrm>
              <a:off x="4257215" y="3483362"/>
              <a:ext cx="3923643" cy="293211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" t="67878" r="16282" b="-275"/>
            <a:stretch/>
          </p:blipFill>
          <p:spPr>
            <a:xfrm>
              <a:off x="8265229" y="3476598"/>
              <a:ext cx="3926771" cy="2945204"/>
            </a:xfrm>
            <a:prstGeom prst="rect">
              <a:avLst/>
            </a:prstGeom>
          </p:spPr>
        </p:pic>
      </p:grpSp>
      <p:sp>
        <p:nvSpPr>
          <p:cNvPr id="20" name="ZoneTexte 19"/>
          <p:cNvSpPr txBox="1"/>
          <p:nvPr/>
        </p:nvSpPr>
        <p:spPr>
          <a:xfrm>
            <a:off x="153390" y="1331569"/>
            <a:ext cx="388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1901 - 1910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122908" y="1331569"/>
            <a:ext cx="3929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1941 - 1950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136642" y="1331568"/>
            <a:ext cx="3926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1981 - 1990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10706143" y="61961"/>
            <a:ext cx="1485857" cy="1083498"/>
            <a:chOff x="10613099" y="2583383"/>
            <a:chExt cx="1485857" cy="1083498"/>
          </a:xfrm>
        </p:grpSpPr>
        <p:sp>
          <p:nvSpPr>
            <p:cNvPr id="24" name="Rectangle 23"/>
            <p:cNvSpPr/>
            <p:nvPr/>
          </p:nvSpPr>
          <p:spPr>
            <a:xfrm>
              <a:off x="10613100" y="2667226"/>
              <a:ext cx="214517" cy="114846"/>
            </a:xfrm>
            <a:prstGeom prst="rect">
              <a:avLst/>
            </a:prstGeom>
            <a:solidFill>
              <a:srgbClr val="DBDBDB"/>
            </a:solidFill>
            <a:ln>
              <a:solidFill>
                <a:srgbClr val="DBDB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0840636" y="2583383"/>
              <a:ext cx="1258320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Unsuitable</a:t>
              </a:r>
              <a:endParaRPr lang="fr-FR" sz="12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613099" y="3209630"/>
              <a:ext cx="214517" cy="114846"/>
            </a:xfrm>
            <a:prstGeom prst="rect">
              <a:avLst/>
            </a:prstGeom>
            <a:solidFill>
              <a:srgbClr val="D6D62B"/>
            </a:solidFill>
            <a:ln>
              <a:solidFill>
                <a:srgbClr val="D6D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0844904" y="3117952"/>
              <a:ext cx="975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Suitable</a:t>
              </a:r>
              <a:endParaRPr lang="fr-FR" sz="12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613100" y="3478993"/>
              <a:ext cx="214517" cy="114846"/>
            </a:xfrm>
            <a:prstGeom prst="rect">
              <a:avLst/>
            </a:prstGeom>
            <a:solidFill>
              <a:srgbClr val="920D14"/>
            </a:solidFill>
            <a:ln>
              <a:solidFill>
                <a:srgbClr val="920D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0844835" y="3389882"/>
              <a:ext cx="820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Optimal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613726" y="2928410"/>
              <a:ext cx="214517" cy="114846"/>
            </a:xfrm>
            <a:prstGeom prst="rect">
              <a:avLst/>
            </a:prstGeom>
            <a:solidFill>
              <a:srgbClr val="4C65E1"/>
            </a:solidFill>
            <a:ln>
              <a:solidFill>
                <a:srgbClr val="4C6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0845649" y="2846023"/>
              <a:ext cx="819946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Marginal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591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41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Cluster 2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64960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Data from each decade of the XXth century</a:t>
            </a: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Europe already suitable at the beginning of the XXth</a:t>
            </a:r>
          </a:p>
          <a:p>
            <a:pPr marL="566738" lvl="1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compactus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28588" y="1530323"/>
            <a:ext cx="11934825" cy="2945204"/>
            <a:chOff x="257175" y="3476598"/>
            <a:chExt cx="11934825" cy="294520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" t="1094" r="16281" b="66786"/>
            <a:stretch/>
          </p:blipFill>
          <p:spPr>
            <a:xfrm>
              <a:off x="257175" y="3495431"/>
              <a:ext cx="3909949" cy="292004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" t="34433" r="16280" b="33314"/>
            <a:stretch/>
          </p:blipFill>
          <p:spPr>
            <a:xfrm>
              <a:off x="4257215" y="3483362"/>
              <a:ext cx="3923643" cy="293211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" t="67878" r="16282" b="-275"/>
            <a:stretch/>
          </p:blipFill>
          <p:spPr>
            <a:xfrm>
              <a:off x="8265229" y="3476598"/>
              <a:ext cx="3926771" cy="2945204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10706143" y="61961"/>
            <a:ext cx="1485857" cy="1083498"/>
            <a:chOff x="10613099" y="2583383"/>
            <a:chExt cx="1485857" cy="1083498"/>
          </a:xfrm>
        </p:grpSpPr>
        <p:sp>
          <p:nvSpPr>
            <p:cNvPr id="12" name="Rectangle 11"/>
            <p:cNvSpPr/>
            <p:nvPr/>
          </p:nvSpPr>
          <p:spPr>
            <a:xfrm>
              <a:off x="10613100" y="2667226"/>
              <a:ext cx="214517" cy="114846"/>
            </a:xfrm>
            <a:prstGeom prst="rect">
              <a:avLst/>
            </a:prstGeom>
            <a:solidFill>
              <a:srgbClr val="DBDBDB"/>
            </a:solidFill>
            <a:ln>
              <a:solidFill>
                <a:srgbClr val="DBDB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840636" y="2583383"/>
              <a:ext cx="1258320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Unsuitable</a:t>
              </a:r>
              <a:endParaRPr lang="fr-FR" sz="12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613099" y="3209630"/>
              <a:ext cx="214517" cy="114846"/>
            </a:xfrm>
            <a:prstGeom prst="rect">
              <a:avLst/>
            </a:prstGeom>
            <a:solidFill>
              <a:srgbClr val="D6D62B"/>
            </a:solidFill>
            <a:ln>
              <a:solidFill>
                <a:srgbClr val="D6D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844904" y="3117952"/>
              <a:ext cx="975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Suitable</a:t>
              </a:r>
              <a:endParaRPr lang="fr-FR" sz="12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613100" y="3478993"/>
              <a:ext cx="214517" cy="114846"/>
            </a:xfrm>
            <a:prstGeom prst="rect">
              <a:avLst/>
            </a:prstGeom>
            <a:solidFill>
              <a:srgbClr val="920D14"/>
            </a:solidFill>
            <a:ln>
              <a:solidFill>
                <a:srgbClr val="920D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844835" y="3389882"/>
              <a:ext cx="820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Optimal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13726" y="2928410"/>
              <a:ext cx="214517" cy="114846"/>
            </a:xfrm>
            <a:prstGeom prst="rect">
              <a:avLst/>
            </a:prstGeom>
            <a:solidFill>
              <a:srgbClr val="4C65E1"/>
            </a:solidFill>
            <a:ln>
              <a:solidFill>
                <a:srgbClr val="4C6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845649" y="2846023"/>
              <a:ext cx="819946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Marginal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153390" y="1331569"/>
            <a:ext cx="388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1901 - 1910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122908" y="1331569"/>
            <a:ext cx="3929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1941 - 1950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136642" y="1331568"/>
            <a:ext cx="3926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1981 - 1990</a:t>
            </a:r>
          </a:p>
        </p:txBody>
      </p:sp>
    </p:spTree>
    <p:extLst>
      <p:ext uri="{BB962C8B-B14F-4D97-AF65-F5344CB8AC3E}">
        <p14:creationId xmlns:p14="http://schemas.microsoft.com/office/powerpoint/2010/main" val="1724528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42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it-IT" sz="3200" b="1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Xylosandrus crassiusculus</a:t>
            </a:r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’ Cluster 2</a:t>
            </a:r>
            <a:endParaRPr lang="it-IT" sz="32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57250"/>
            <a:ext cx="11885220" cy="64960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Data from each decade of the XXth century</a:t>
            </a: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Europe already suitable at the beginning of the XXth</a:t>
            </a:r>
          </a:p>
          <a:p>
            <a:pPr marL="566738" lvl="1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compactus</a:t>
            </a:r>
          </a:p>
          <a:p>
            <a:pPr marL="566738" lvl="1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not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invasion</a:t>
            </a:r>
          </a:p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Recent invasion 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m</a:t>
            </a: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odification in international trade?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28588" y="1530323"/>
            <a:ext cx="11934825" cy="2945204"/>
            <a:chOff x="257175" y="3476598"/>
            <a:chExt cx="11934825" cy="294520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" t="1094" r="16281" b="66786"/>
            <a:stretch/>
          </p:blipFill>
          <p:spPr>
            <a:xfrm>
              <a:off x="257175" y="3495431"/>
              <a:ext cx="3909949" cy="292004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" t="34433" r="16280" b="33314"/>
            <a:stretch/>
          </p:blipFill>
          <p:spPr>
            <a:xfrm>
              <a:off x="4257215" y="3483362"/>
              <a:ext cx="3923643" cy="293211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" t="67878" r="16282" b="-275"/>
            <a:stretch/>
          </p:blipFill>
          <p:spPr>
            <a:xfrm>
              <a:off x="8265229" y="3476598"/>
              <a:ext cx="3926771" cy="2945204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10706143" y="61961"/>
            <a:ext cx="1485857" cy="1083498"/>
            <a:chOff x="10613099" y="2583383"/>
            <a:chExt cx="1485857" cy="1083498"/>
          </a:xfrm>
        </p:grpSpPr>
        <p:sp>
          <p:nvSpPr>
            <p:cNvPr id="12" name="Rectangle 11"/>
            <p:cNvSpPr/>
            <p:nvPr/>
          </p:nvSpPr>
          <p:spPr>
            <a:xfrm>
              <a:off x="10613100" y="2667226"/>
              <a:ext cx="214517" cy="114846"/>
            </a:xfrm>
            <a:prstGeom prst="rect">
              <a:avLst/>
            </a:prstGeom>
            <a:solidFill>
              <a:srgbClr val="DBDBDB"/>
            </a:solidFill>
            <a:ln>
              <a:solidFill>
                <a:srgbClr val="DBDB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840636" y="2583383"/>
              <a:ext cx="1258320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Unsuitable</a:t>
              </a:r>
              <a:endParaRPr lang="fr-FR" sz="12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613099" y="3209630"/>
              <a:ext cx="214517" cy="114846"/>
            </a:xfrm>
            <a:prstGeom prst="rect">
              <a:avLst/>
            </a:prstGeom>
            <a:solidFill>
              <a:srgbClr val="D6D62B"/>
            </a:solidFill>
            <a:ln>
              <a:solidFill>
                <a:srgbClr val="D6D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844904" y="3117952"/>
              <a:ext cx="975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Suitable</a:t>
              </a:r>
              <a:endParaRPr lang="fr-FR" sz="12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613100" y="3478993"/>
              <a:ext cx="214517" cy="114846"/>
            </a:xfrm>
            <a:prstGeom prst="rect">
              <a:avLst/>
            </a:prstGeom>
            <a:solidFill>
              <a:srgbClr val="920D14"/>
            </a:solidFill>
            <a:ln>
              <a:solidFill>
                <a:srgbClr val="920D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844835" y="3389882"/>
              <a:ext cx="820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Optimal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13726" y="2928410"/>
              <a:ext cx="214517" cy="114846"/>
            </a:xfrm>
            <a:prstGeom prst="rect">
              <a:avLst/>
            </a:prstGeom>
            <a:solidFill>
              <a:srgbClr val="4C65E1"/>
            </a:solidFill>
            <a:ln>
              <a:solidFill>
                <a:srgbClr val="4C6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845649" y="2846023"/>
              <a:ext cx="819946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532E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Marginal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153390" y="1331569"/>
            <a:ext cx="388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1901 - 1910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122908" y="1331569"/>
            <a:ext cx="3929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1941 - 1950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136642" y="1331568"/>
            <a:ext cx="3926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1981 - 1990</a:t>
            </a:r>
          </a:p>
        </p:txBody>
      </p:sp>
    </p:spTree>
    <p:extLst>
      <p:ext uri="{BB962C8B-B14F-4D97-AF65-F5344CB8AC3E}">
        <p14:creationId xmlns:p14="http://schemas.microsoft.com/office/powerpoint/2010/main" val="3162957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77675" y="6562300"/>
            <a:ext cx="365818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43</a:t>
            </a:fld>
            <a:endParaRPr lang="fr-FR" dirty="0"/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3075057"/>
            <a:ext cx="11885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algn="ctr"/>
            <a:r>
              <a:rPr lang="it-IT" sz="40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Thank you for your attention!</a:t>
            </a:r>
            <a:endParaRPr lang="it-IT" sz="4000" b="1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50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9403" y="4653540"/>
            <a:ext cx="10608501" cy="1774645"/>
          </a:xfrm>
        </p:spPr>
        <p:txBody>
          <a:bodyPr>
            <a:noAutofit/>
          </a:bodyPr>
          <a:lstStyle/>
          <a:p>
            <a:pPr algn="ctr"/>
            <a:r>
              <a:rPr lang="it-IT" sz="1800">
                <a:solidFill>
                  <a:schemeClr val="accent6">
                    <a:lumMod val="50000"/>
                  </a:schemeClr>
                </a:solidFill>
              </a:rPr>
              <a:t>For more information:</a:t>
            </a:r>
          </a:p>
          <a:p>
            <a:pPr algn="ctr">
              <a:spcBef>
                <a:spcPts val="600"/>
              </a:spcBef>
            </a:pPr>
            <a:r>
              <a:rPr lang="it-IT" sz="1600">
                <a:solidFill>
                  <a:schemeClr val="accent6">
                    <a:lumMod val="50000"/>
                  </a:schemeClr>
                </a:solidFill>
              </a:rPr>
              <a:t>www.lifesamfix.eu</a:t>
            </a:r>
          </a:p>
          <a:p>
            <a:pPr algn="ctr">
              <a:spcBef>
                <a:spcPts val="600"/>
              </a:spcBef>
            </a:pPr>
            <a:r>
              <a:rPr lang="it-IT" sz="1600">
                <a:solidFill>
                  <a:schemeClr val="accent6">
                    <a:lumMod val="50000"/>
                  </a:schemeClr>
                </a:solidFill>
              </a:rPr>
              <a:t>E-mail: </a:t>
            </a:r>
            <a:r>
              <a:rPr lang="it-IT" sz="1600">
                <a:solidFill>
                  <a:schemeClr val="accent6">
                    <a:lumMod val="50000"/>
                  </a:schemeClr>
                </a:solidFill>
                <a:hlinkClick r:id="rId2"/>
              </a:rPr>
              <a:t>xylosandrus@parcocirceo.it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spcBef>
                <a:spcPts val="600"/>
              </a:spcBef>
            </a:pPr>
            <a:r>
              <a:rPr lang="it-IT" sz="1600">
                <a:solidFill>
                  <a:schemeClr val="accent6">
                    <a:lumMod val="50000"/>
                  </a:schemeClr>
                </a:solidFill>
              </a:rPr>
              <a:t>Address: Via Carlo Alberto 188, 0416 Sabaudia (IT)</a:t>
            </a:r>
          </a:p>
          <a:p>
            <a:pPr algn="ctr">
              <a:spcBef>
                <a:spcPts val="600"/>
              </a:spcBef>
            </a:pPr>
            <a:r>
              <a:rPr lang="it-IT" sz="1600">
                <a:solidFill>
                  <a:schemeClr val="accent6">
                    <a:lumMod val="50000"/>
                  </a:schemeClr>
                </a:solidFill>
              </a:rPr>
              <a:t>Tel. +39 077 3512240</a:t>
            </a:r>
          </a:p>
          <a:p>
            <a:pPr algn="ctr">
              <a:spcBef>
                <a:spcPts val="600"/>
              </a:spcBef>
            </a:pPr>
            <a:r>
              <a:rPr lang="it-IT" sz="1600">
                <a:solidFill>
                  <a:schemeClr val="accent6">
                    <a:lumMod val="50000"/>
                  </a:schemeClr>
                </a:solidFill>
              </a:rPr>
              <a:t>Follow us on          and </a:t>
            </a:r>
            <a:endParaRPr lang="it-IT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-31749" y="4678288"/>
            <a:ext cx="12192000" cy="91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40" y="198023"/>
            <a:ext cx="8983091" cy="227777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865499" y="2626717"/>
            <a:ext cx="6383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chemeClr val="accent6">
                    <a:lumMod val="75000"/>
                  </a:schemeClr>
                </a:solidFill>
              </a:rPr>
              <a:t>The contents of this training package are the sole responsibility of the LIFE SAMFIX partnership and do not necessarily reflect the opinion of the European Union or its agency CINEA.</a:t>
            </a:r>
          </a:p>
        </p:txBody>
      </p:sp>
      <p:pic>
        <p:nvPicPr>
          <p:cNvPr id="1027" name="Picture 3" descr="C:\Users\gvanl\AppData\Local\Microsoft\Windows\INetCache\IE\1QNHSRBG\facebook-social-media-communication-network[1]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8786" y="6149952"/>
            <a:ext cx="300572" cy="303303"/>
          </a:xfrm>
          <a:prstGeom prst="rect">
            <a:avLst/>
          </a:prstGeom>
          <a:noFill/>
        </p:spPr>
      </p:pic>
      <p:pic>
        <p:nvPicPr>
          <p:cNvPr id="1028" name="Picture 4" descr="C:\Users\gvanl\AppData\Local\Microsoft\Windows\INetCache\IE\H9K95P3L\LI-In-Bug[1]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8722" y="6064398"/>
            <a:ext cx="484806" cy="481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69130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invasions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Invasive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species</a:t>
            </a: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9625" indent="-273050">
              <a:buFontTx/>
              <a:buChar char="-"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Populations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present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outside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their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native range due to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human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intervention (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volontarily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or not)</a:t>
            </a:r>
          </a:p>
          <a:p>
            <a:pPr marL="809625" indent="-273050">
              <a:buFontTx/>
              <a:buChar char="-"/>
            </a:pP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Able to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establish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new viable populations and disperse</a:t>
            </a:r>
          </a:p>
          <a:p>
            <a:pPr marL="109538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Facilitated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by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globalization</a:t>
            </a: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Favours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dispersion and establishment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Climate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change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</a:t>
            </a:r>
            <a:r>
              <a:rPr lang="fr-FR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have an impact </a:t>
            </a:r>
            <a:r>
              <a:rPr lang="fr-FR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too</a:t>
            </a:r>
            <a:endParaRPr lang="fr-FR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Changes in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climatic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impacts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9538" indent="0">
              <a:buNone/>
            </a:pPr>
            <a:endParaRPr lang="it-IT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927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 steps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Sampling, voluntary or not, random or not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4340" y="2295323"/>
            <a:ext cx="8076937" cy="4498960"/>
            <a:chOff x="54340" y="2295323"/>
            <a:chExt cx="8076937" cy="449896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0" y="2295323"/>
              <a:ext cx="8076937" cy="4498960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216694" y="5102225"/>
              <a:ext cx="850106" cy="6191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78000" y="3036093"/>
            <a:ext cx="1403350" cy="478631"/>
          </a:xfrm>
          <a:prstGeom prst="rect">
            <a:avLst/>
          </a:prstGeom>
          <a:solidFill>
            <a:schemeClr val="bg1"/>
          </a:solidFill>
          <a:ln w="9525">
            <a:solidFill>
              <a:srgbClr val="532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rgbClr val="532E25"/>
                </a:solidFill>
              </a:rPr>
              <a:t>Geographical</a:t>
            </a:r>
            <a:r>
              <a:rPr lang="fr-FR" sz="1400" dirty="0">
                <a:solidFill>
                  <a:srgbClr val="532E25"/>
                </a:solidFill>
              </a:rPr>
              <a:t> </a:t>
            </a:r>
            <a:r>
              <a:rPr lang="fr-FR" sz="1400" dirty="0" err="1">
                <a:solidFill>
                  <a:srgbClr val="532E25"/>
                </a:solidFill>
              </a:rPr>
              <a:t>barrier</a:t>
            </a:r>
            <a:endParaRPr lang="fr-FR" sz="1400" dirty="0">
              <a:solidFill>
                <a:srgbClr val="532E25"/>
              </a:solidFill>
            </a:endParaRP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1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 steps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Transportation: pass a geographical barrier</a:t>
            </a: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transportation</a:t>
            </a:r>
            <a:endParaRPr lang="it-IT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2295323"/>
            <a:ext cx="8076937" cy="4498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78000" y="3036093"/>
            <a:ext cx="1403350" cy="478631"/>
          </a:xfrm>
          <a:prstGeom prst="rect">
            <a:avLst/>
          </a:prstGeom>
          <a:solidFill>
            <a:schemeClr val="bg1"/>
          </a:solidFill>
          <a:ln w="9525">
            <a:solidFill>
              <a:srgbClr val="532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rgbClr val="532E25"/>
                </a:solidFill>
              </a:rPr>
              <a:t>Geographical</a:t>
            </a:r>
            <a:r>
              <a:rPr lang="fr-FR" sz="1400" dirty="0">
                <a:solidFill>
                  <a:srgbClr val="532E25"/>
                </a:solidFill>
              </a:rPr>
              <a:t> </a:t>
            </a:r>
            <a:r>
              <a:rPr lang="fr-FR" sz="1400" dirty="0" err="1">
                <a:solidFill>
                  <a:srgbClr val="532E25"/>
                </a:solidFill>
              </a:rPr>
              <a:t>barrier</a:t>
            </a:r>
            <a:endParaRPr lang="fr-FR" sz="1400" dirty="0">
              <a:solidFill>
                <a:srgbClr val="532E25"/>
              </a:solidFill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08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 steps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Introduction</a:t>
            </a: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</a:t>
            </a: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Mainly accidental nowadays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2295323"/>
            <a:ext cx="8076937" cy="4498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78000" y="3036093"/>
            <a:ext cx="1403350" cy="478631"/>
          </a:xfrm>
          <a:prstGeom prst="rect">
            <a:avLst/>
          </a:prstGeom>
          <a:solidFill>
            <a:schemeClr val="bg1"/>
          </a:solidFill>
          <a:ln w="9525">
            <a:solidFill>
              <a:srgbClr val="532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rgbClr val="532E25"/>
                </a:solidFill>
              </a:rPr>
              <a:t>Geographical</a:t>
            </a:r>
            <a:r>
              <a:rPr lang="fr-FR" sz="1400" dirty="0">
                <a:solidFill>
                  <a:srgbClr val="532E25"/>
                </a:solidFill>
              </a:rPr>
              <a:t> </a:t>
            </a:r>
            <a:r>
              <a:rPr lang="fr-FR" sz="1400" dirty="0" err="1">
                <a:solidFill>
                  <a:srgbClr val="532E25"/>
                </a:solidFill>
              </a:rPr>
              <a:t>barrier</a:t>
            </a:r>
            <a:endParaRPr lang="fr-FR" sz="1400" dirty="0">
              <a:solidFill>
                <a:srgbClr val="532E25"/>
              </a:solidFill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93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1">
            <a:extLst>
              <a:ext uri="{FF2B5EF4-FFF2-40B4-BE49-F238E27FC236}">
                <a16:creationId xmlns:a16="http://schemas.microsoft.com/office/drawing/2014/main" id="{3403E71A-4DD3-6148-9E0E-E7F52BD8D946}"/>
              </a:ext>
            </a:extLst>
          </p:cNvPr>
          <p:cNvSpPr txBox="1"/>
          <p:nvPr/>
        </p:nvSpPr>
        <p:spPr>
          <a:xfrm>
            <a:off x="153390" y="114300"/>
            <a:ext cx="1188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defTabSz="898525"/>
            <a:r>
              <a:rPr lang="it-IT" sz="3200" b="1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 steps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53390" y="819150"/>
            <a:ext cx="11885220" cy="58483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0">
              <a:buNone/>
            </a:pPr>
            <a:r>
              <a:rPr lang="it-IT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Establishment: survival over several generations</a:t>
            </a:r>
          </a:p>
          <a:p>
            <a:pPr marL="109538" indent="0">
              <a:buNone/>
            </a:pPr>
            <a:r>
              <a:rPr lang="it-IT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2400" dirty="0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⇨ Survive in the local </a:t>
            </a:r>
            <a:r>
              <a:rPr lang="fr-FR" sz="2400" dirty="0" err="1">
                <a:solidFill>
                  <a:srgbClr val="53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fr-FR" sz="2400" dirty="0">
              <a:solidFill>
                <a:srgbClr val="532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2295323"/>
            <a:ext cx="8076937" cy="44989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78000" y="3036093"/>
            <a:ext cx="1403350" cy="478631"/>
          </a:xfrm>
          <a:prstGeom prst="rect">
            <a:avLst/>
          </a:prstGeom>
          <a:solidFill>
            <a:schemeClr val="bg1"/>
          </a:solidFill>
          <a:ln w="9525">
            <a:solidFill>
              <a:srgbClr val="532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rgbClr val="532E25"/>
                </a:solidFill>
              </a:rPr>
              <a:t>Geographical</a:t>
            </a:r>
            <a:r>
              <a:rPr lang="fr-FR" sz="1400" dirty="0">
                <a:solidFill>
                  <a:srgbClr val="532E25"/>
                </a:solidFill>
              </a:rPr>
              <a:t> </a:t>
            </a:r>
            <a:r>
              <a:rPr lang="fr-FR" sz="1400" dirty="0" err="1">
                <a:solidFill>
                  <a:srgbClr val="532E25"/>
                </a:solidFill>
              </a:rPr>
              <a:t>barrier</a:t>
            </a:r>
            <a:endParaRPr lang="fr-FR" sz="1400" dirty="0">
              <a:solidFill>
                <a:srgbClr val="532E25"/>
              </a:solidFill>
            </a:endParaRP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87200" y="6562300"/>
            <a:ext cx="356293" cy="365125"/>
          </a:xfrm>
        </p:spPr>
        <p:txBody>
          <a:bodyPr/>
          <a:lstStyle/>
          <a:p>
            <a:pPr algn="ctr"/>
            <a:fld id="{2219EC39-D2E6-43DD-BC07-77A65AD5AEBA}" type="slidenum">
              <a:rPr lang="fr-FR" smtClean="0"/>
              <a:pPr algn="ct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6732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6584</TotalTime>
  <Words>1322</Words>
  <Application>Microsoft Office PowerPoint</Application>
  <PresentationFormat>Widescreen</PresentationFormat>
  <Paragraphs>393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Thème Office</vt:lpstr>
      <vt:lpstr>PowerPoint Presentation</vt:lpstr>
      <vt:lpstr>PowerPoint Presentation</vt:lpstr>
      <vt:lpstr>How did they get there ? Xylosandrus compactus and X. crassiusculus’ invasion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did they get there ? Summary of Xylosandrus compactus and X. crassiusculus’ invasion history</dc:title>
  <dc:creator>Teddy Urvois</dc:creator>
  <cp:lastModifiedBy>Paolo De Angelis</cp:lastModifiedBy>
  <cp:revision>111</cp:revision>
  <dcterms:created xsi:type="dcterms:W3CDTF">2022-05-13T14:07:07Z</dcterms:created>
  <dcterms:modified xsi:type="dcterms:W3CDTF">2022-12-12T18:38:19Z</dcterms:modified>
</cp:coreProperties>
</file>