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handoutMasterIdLst>
    <p:handoutMasterId r:id="rId47"/>
  </p:handoutMasterIdLst>
  <p:sldIdLst>
    <p:sldId id="408" r:id="rId2"/>
    <p:sldId id="409" r:id="rId3"/>
    <p:sldId id="257" r:id="rId4"/>
    <p:sldId id="399" r:id="rId5"/>
    <p:sldId id="398" r:id="rId6"/>
    <p:sldId id="278" r:id="rId7"/>
    <p:sldId id="279" r:id="rId8"/>
    <p:sldId id="280" r:id="rId9"/>
    <p:sldId id="283" r:id="rId10"/>
    <p:sldId id="287" r:id="rId11"/>
    <p:sldId id="286" r:id="rId12"/>
    <p:sldId id="335" r:id="rId13"/>
    <p:sldId id="281" r:id="rId14"/>
    <p:sldId id="400" r:id="rId15"/>
    <p:sldId id="401" r:id="rId16"/>
    <p:sldId id="378" r:id="rId17"/>
    <p:sldId id="379" r:id="rId18"/>
    <p:sldId id="291" r:id="rId19"/>
    <p:sldId id="296" r:id="rId20"/>
    <p:sldId id="387" r:id="rId21"/>
    <p:sldId id="394" r:id="rId22"/>
    <p:sldId id="395" r:id="rId23"/>
    <p:sldId id="304" r:id="rId24"/>
    <p:sldId id="270" r:id="rId25"/>
    <p:sldId id="302" r:id="rId26"/>
    <p:sldId id="307" r:id="rId27"/>
    <p:sldId id="303" r:id="rId28"/>
    <p:sldId id="309" r:id="rId29"/>
    <p:sldId id="314" r:id="rId30"/>
    <p:sldId id="306" r:id="rId31"/>
    <p:sldId id="305" r:id="rId32"/>
    <p:sldId id="308" r:id="rId33"/>
    <p:sldId id="315" r:id="rId34"/>
    <p:sldId id="311" r:id="rId35"/>
    <p:sldId id="396" r:id="rId36"/>
    <p:sldId id="301" r:id="rId37"/>
    <p:sldId id="317" r:id="rId38"/>
    <p:sldId id="319" r:id="rId39"/>
    <p:sldId id="321" r:id="rId40"/>
    <p:sldId id="323" r:id="rId41"/>
    <p:sldId id="318" r:id="rId42"/>
    <p:sldId id="397" r:id="rId43"/>
    <p:sldId id="402" r:id="rId44"/>
    <p:sldId id="407" r:id="rId45"/>
  </p:sldIdLst>
  <p:sldSz cx="9144000" cy="6858000" type="screen4x3"/>
  <p:notesSz cx="7104063" cy="10234613"/>
  <p:custDataLst>
    <p:tags r:id="rId48"/>
  </p:custDataLst>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pos="5472" userDrawn="1">
          <p15:clr>
            <a:srgbClr val="A4A3A4"/>
          </p15:clr>
        </p15:guide>
        <p15:guide id="4" orient="horz" pos="412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A0E06"/>
    <a:srgbClr val="360404"/>
    <a:srgbClr val="4C2600"/>
    <a:srgbClr val="663300"/>
    <a:srgbClr val="FF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66439" autoAdjust="0"/>
  </p:normalViewPr>
  <p:slideViewPr>
    <p:cSldViewPr snapToGrid="0">
      <p:cViewPr varScale="1">
        <p:scale>
          <a:sx n="75" d="100"/>
          <a:sy n="75" d="100"/>
        </p:scale>
        <p:origin x="-2884" y="-56"/>
      </p:cViewPr>
      <p:guideLst>
        <p:guide orient="horz" pos="2160"/>
        <p:guide orient="horz" pos="4128"/>
        <p:guide pos="2880"/>
        <p:guide pos="5472"/>
      </p:guideLst>
    </p:cSldViewPr>
  </p:slideViewPr>
  <p:notesTextViewPr>
    <p:cViewPr>
      <p:scale>
        <a:sx n="3" d="2"/>
        <a:sy n="3" d="2"/>
      </p:scale>
      <p:origin x="0" y="0"/>
    </p:cViewPr>
  </p:notesTextViewPr>
  <p:notesViewPr>
    <p:cSldViewPr snapToGrid="0" showGuides="1">
      <p:cViewPr varScale="1">
        <p:scale>
          <a:sx n="78" d="100"/>
          <a:sy n="78" d="100"/>
        </p:scale>
        <p:origin x="-3896" y="-68"/>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2" y="1"/>
            <a:ext cx="3078428" cy="513508"/>
          </a:xfrm>
          <a:prstGeom prst="rect">
            <a:avLst/>
          </a:prstGeom>
        </p:spPr>
        <p:txBody>
          <a:bodyPr vert="horz" lIns="95063" tIns="47531" rIns="95063" bIns="47531" rtlCol="0"/>
          <a:lstStyle>
            <a:lvl1pPr algn="l">
              <a:defRPr sz="1200"/>
            </a:lvl1pPr>
          </a:lstStyle>
          <a:p>
            <a:pPr rtl="0"/>
            <a:endParaRPr lang="it-IT" dirty="0"/>
          </a:p>
        </p:txBody>
      </p:sp>
      <p:sp>
        <p:nvSpPr>
          <p:cNvPr id="3" name="Segnaposto data 2"/>
          <p:cNvSpPr>
            <a:spLocks noGrp="1"/>
          </p:cNvSpPr>
          <p:nvPr>
            <p:ph type="dt" sz="quarter" idx="1"/>
          </p:nvPr>
        </p:nvSpPr>
        <p:spPr>
          <a:xfrm>
            <a:off x="4023993" y="1"/>
            <a:ext cx="3078428" cy="513508"/>
          </a:xfrm>
          <a:prstGeom prst="rect">
            <a:avLst/>
          </a:prstGeom>
        </p:spPr>
        <p:txBody>
          <a:bodyPr vert="horz" lIns="95063" tIns="47531" rIns="95063" bIns="47531" rtlCol="0"/>
          <a:lstStyle>
            <a:lvl1pPr algn="r">
              <a:defRPr sz="1200"/>
            </a:lvl1pPr>
          </a:lstStyle>
          <a:p>
            <a:pPr rtl="0"/>
            <a:fld id="{E960F3C6-F72F-4CD2-88BE-3E8F02716FC4}" type="datetime1">
              <a:rPr lang="it-IT" smtClean="0"/>
              <a:pPr rtl="0"/>
              <a:t>12/12/2022</a:t>
            </a:fld>
            <a:endParaRPr lang="it-IT" dirty="0"/>
          </a:p>
        </p:txBody>
      </p:sp>
      <p:sp>
        <p:nvSpPr>
          <p:cNvPr id="4" name="Segnaposto piè di pagina 3"/>
          <p:cNvSpPr>
            <a:spLocks noGrp="1"/>
          </p:cNvSpPr>
          <p:nvPr>
            <p:ph type="ftr" sz="quarter" idx="2"/>
          </p:nvPr>
        </p:nvSpPr>
        <p:spPr>
          <a:xfrm>
            <a:off x="2" y="9721107"/>
            <a:ext cx="3078428" cy="513508"/>
          </a:xfrm>
          <a:prstGeom prst="rect">
            <a:avLst/>
          </a:prstGeom>
        </p:spPr>
        <p:txBody>
          <a:bodyPr vert="horz" lIns="95063" tIns="47531" rIns="95063" bIns="47531" rtlCol="0" anchor="b"/>
          <a:lstStyle>
            <a:lvl1pPr algn="l">
              <a:defRPr sz="1200"/>
            </a:lvl1pPr>
          </a:lstStyle>
          <a:p>
            <a:pPr rtl="0"/>
            <a:endParaRPr lang="it-IT" dirty="0"/>
          </a:p>
        </p:txBody>
      </p:sp>
      <p:sp>
        <p:nvSpPr>
          <p:cNvPr id="5" name="Segnaposto numero diapositiva 4"/>
          <p:cNvSpPr>
            <a:spLocks noGrp="1"/>
          </p:cNvSpPr>
          <p:nvPr>
            <p:ph type="sldNum" sz="quarter" idx="3"/>
          </p:nvPr>
        </p:nvSpPr>
        <p:spPr>
          <a:xfrm>
            <a:off x="4023993" y="9721107"/>
            <a:ext cx="3078428" cy="513508"/>
          </a:xfrm>
          <a:prstGeom prst="rect">
            <a:avLst/>
          </a:prstGeom>
        </p:spPr>
        <p:txBody>
          <a:bodyPr vert="horz" lIns="95063" tIns="47531" rIns="95063" bIns="47531" rtlCol="0" anchor="b"/>
          <a:lstStyle>
            <a:lvl1pPr algn="r">
              <a:defRPr sz="1200"/>
            </a:lvl1pPr>
          </a:lstStyle>
          <a:p>
            <a:pPr rtl="0"/>
            <a:fld id="{C64E50CC-F33A-4EF4-9F12-93EC4A21A0CF}" type="slidenum">
              <a:rPr lang="it-IT" smtClean="0"/>
              <a:pPr rtl="0"/>
              <a:t>‹N›</a:t>
            </a:fld>
            <a:endParaRPr lang="it-IT" dirty="0"/>
          </a:p>
        </p:txBody>
      </p:sp>
    </p:spTree>
    <p:extLst>
      <p:ext uri="{BB962C8B-B14F-4D97-AF65-F5344CB8AC3E}">
        <p14:creationId xmlns:p14="http://schemas.microsoft.com/office/powerpoint/2010/main" xmlns="" val="1323295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2" y="1"/>
            <a:ext cx="3078428" cy="513508"/>
          </a:xfrm>
          <a:prstGeom prst="rect">
            <a:avLst/>
          </a:prstGeom>
        </p:spPr>
        <p:txBody>
          <a:bodyPr vert="horz" lIns="95063" tIns="47531" rIns="95063" bIns="47531" rtlCol="0"/>
          <a:lstStyle>
            <a:lvl1pPr algn="l">
              <a:defRPr sz="1200"/>
            </a:lvl1pPr>
          </a:lstStyle>
          <a:p>
            <a:pPr rtl="0"/>
            <a:endParaRPr lang="it-IT" dirty="0"/>
          </a:p>
        </p:txBody>
      </p:sp>
      <p:sp>
        <p:nvSpPr>
          <p:cNvPr id="3" name="Segnaposto data 2"/>
          <p:cNvSpPr>
            <a:spLocks noGrp="1"/>
          </p:cNvSpPr>
          <p:nvPr>
            <p:ph type="dt" idx="1"/>
          </p:nvPr>
        </p:nvSpPr>
        <p:spPr>
          <a:xfrm>
            <a:off x="4023993" y="1"/>
            <a:ext cx="3078428" cy="513508"/>
          </a:xfrm>
          <a:prstGeom prst="rect">
            <a:avLst/>
          </a:prstGeom>
        </p:spPr>
        <p:txBody>
          <a:bodyPr vert="horz" lIns="95063" tIns="47531" rIns="95063" bIns="47531" rtlCol="0"/>
          <a:lstStyle>
            <a:lvl1pPr algn="r">
              <a:defRPr sz="1200"/>
            </a:lvl1pPr>
          </a:lstStyle>
          <a:p>
            <a:pPr rtl="0"/>
            <a:fld id="{6E8933E6-EF01-477A-9F16-F7DB22DF32A9}" type="datetime1">
              <a:rPr lang="it-IT" smtClean="0"/>
              <a:pPr rtl="0"/>
              <a:t>12/12/2022</a:t>
            </a:fld>
            <a:endParaRPr lang="it-IT" dirty="0"/>
          </a:p>
        </p:txBody>
      </p:sp>
      <p:sp>
        <p:nvSpPr>
          <p:cNvPr id="4" name="Segnaposto immagine diapositiva 3"/>
          <p:cNvSpPr>
            <a:spLocks noGrp="1" noRot="1" noChangeAspect="1"/>
          </p:cNvSpPr>
          <p:nvPr>
            <p:ph type="sldImg" idx="2"/>
          </p:nvPr>
        </p:nvSpPr>
        <p:spPr>
          <a:xfrm>
            <a:off x="1247775" y="1277938"/>
            <a:ext cx="4608513" cy="3455987"/>
          </a:xfrm>
          <a:prstGeom prst="rect">
            <a:avLst/>
          </a:prstGeom>
          <a:noFill/>
          <a:ln w="12700">
            <a:solidFill>
              <a:prstClr val="black"/>
            </a:solidFill>
          </a:ln>
        </p:spPr>
        <p:txBody>
          <a:bodyPr vert="horz" lIns="95063" tIns="47531" rIns="95063" bIns="47531" rtlCol="0" anchor="ctr"/>
          <a:lstStyle/>
          <a:p>
            <a:pPr rtl="0"/>
            <a:endParaRPr lang="it-IT" dirty="0"/>
          </a:p>
        </p:txBody>
      </p:sp>
      <p:sp>
        <p:nvSpPr>
          <p:cNvPr id="5" name="Segnaposto note 4"/>
          <p:cNvSpPr>
            <a:spLocks noGrp="1"/>
          </p:cNvSpPr>
          <p:nvPr>
            <p:ph type="body" sz="quarter" idx="3"/>
          </p:nvPr>
        </p:nvSpPr>
        <p:spPr>
          <a:xfrm>
            <a:off x="710407" y="4925410"/>
            <a:ext cx="5683250" cy="4029879"/>
          </a:xfrm>
          <a:prstGeom prst="rect">
            <a:avLst/>
          </a:prstGeom>
        </p:spPr>
        <p:txBody>
          <a:bodyPr vert="horz" lIns="95063" tIns="47531" rIns="95063" bIns="47531" rtlCol="0"/>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2" y="9721107"/>
            <a:ext cx="3078428" cy="513508"/>
          </a:xfrm>
          <a:prstGeom prst="rect">
            <a:avLst/>
          </a:prstGeom>
        </p:spPr>
        <p:txBody>
          <a:bodyPr vert="horz" lIns="95063" tIns="47531" rIns="95063" bIns="47531" rtlCol="0" anchor="b"/>
          <a:lstStyle>
            <a:lvl1pPr algn="l">
              <a:defRPr sz="1200"/>
            </a:lvl1pPr>
          </a:lstStyle>
          <a:p>
            <a:pPr rtl="0"/>
            <a:endParaRPr lang="it-IT" dirty="0"/>
          </a:p>
        </p:txBody>
      </p:sp>
      <p:sp>
        <p:nvSpPr>
          <p:cNvPr id="7" name="Segnaposto numero diapositiva 6"/>
          <p:cNvSpPr>
            <a:spLocks noGrp="1"/>
          </p:cNvSpPr>
          <p:nvPr>
            <p:ph type="sldNum" sz="quarter" idx="5"/>
          </p:nvPr>
        </p:nvSpPr>
        <p:spPr>
          <a:xfrm>
            <a:off x="4023993" y="9721107"/>
            <a:ext cx="3078428" cy="513508"/>
          </a:xfrm>
          <a:prstGeom prst="rect">
            <a:avLst/>
          </a:prstGeom>
        </p:spPr>
        <p:txBody>
          <a:bodyPr vert="horz" lIns="95063" tIns="47531" rIns="95063" bIns="47531" rtlCol="0" anchor="b"/>
          <a:lstStyle>
            <a:lvl1pPr algn="r">
              <a:defRPr sz="1200"/>
            </a:lvl1pPr>
          </a:lstStyle>
          <a:p>
            <a:pPr rtl="0"/>
            <a:fld id="{32674CE4-FBD8-4481-AEFB-CA53E599A745}" type="slidenum">
              <a:rPr lang="it-IT" smtClean="0"/>
              <a:pPr rtl="0"/>
              <a:t>‹N›</a:t>
            </a:fld>
            <a:endParaRPr lang="it-IT" dirty="0"/>
          </a:p>
        </p:txBody>
      </p:sp>
    </p:spTree>
    <p:extLst>
      <p:ext uri="{BB962C8B-B14F-4D97-AF65-F5344CB8AC3E}">
        <p14:creationId xmlns:p14="http://schemas.microsoft.com/office/powerpoint/2010/main" xmlns="" val="12732681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32674CE4-FBD8-4481-AEFB-CA53E599A745}" type="slidenum">
              <a:rPr lang="it-IT" smtClean="0"/>
              <a:pPr rtl="0"/>
              <a:t>3</a:t>
            </a:fld>
            <a:endParaRPr lang="it-IT" dirty="0"/>
          </a:p>
        </p:txBody>
      </p:sp>
    </p:spTree>
    <p:extLst>
      <p:ext uri="{BB962C8B-B14F-4D97-AF65-F5344CB8AC3E}">
        <p14:creationId xmlns:p14="http://schemas.microsoft.com/office/powerpoint/2010/main" xmlns=""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it-IT" dirty="0"/>
              <a:t>Sia l'insetto che il fungo sono stati introdotti negli Stati Uniti all'inizio degli anni 2000 dal sud-est asiatico, probabilmente attraverso il commercio di legname.</a:t>
            </a:r>
          </a:p>
          <a:p>
            <a:endParaRPr lang="it-IT" dirty="0"/>
          </a:p>
          <a:p>
            <a:r>
              <a:rPr lang="it-IT" dirty="0"/>
              <a:t>In brevissimo tempo si sono diffusi dalla Georgia alla Carolina del Nord, al Texas e alla Florida, uccidendo centinaia di migliaia di alberi.</a:t>
            </a:r>
          </a:p>
          <a:p>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12</a:t>
            </a:fld>
            <a:endParaRPr lang="it-IT" dirty="0"/>
          </a:p>
        </p:txBody>
      </p:sp>
    </p:spTree>
    <p:extLst>
      <p:ext uri="{BB962C8B-B14F-4D97-AF65-F5344CB8AC3E}">
        <p14:creationId xmlns:p14="http://schemas.microsoft.com/office/powerpoint/2010/main" xmlns="" val="110695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13</a:t>
            </a:fld>
            <a:endParaRPr lang="it-IT" dirty="0"/>
          </a:p>
        </p:txBody>
      </p:sp>
    </p:spTree>
    <p:extLst>
      <p:ext uri="{BB962C8B-B14F-4D97-AF65-F5344CB8AC3E}">
        <p14:creationId xmlns:p14="http://schemas.microsoft.com/office/powerpoint/2010/main" xmlns="" val="421714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r>
              <a:rPr lang="es-ES" dirty="0"/>
              <a:t>E</a:t>
            </a:r>
            <a:r>
              <a:rPr lang="it-IT" dirty="0"/>
              <a:t>n una de </a:t>
            </a:r>
            <a:r>
              <a:rPr lang="it-IT" dirty="0" err="1"/>
              <a:t>las</a:t>
            </a:r>
            <a:r>
              <a:rPr lang="it-IT" dirty="0"/>
              <a:t> </a:t>
            </a:r>
            <a:r>
              <a:rPr lang="it-IT" dirty="0" err="1"/>
              <a:t>acciones</a:t>
            </a:r>
            <a:r>
              <a:rPr lang="it-IT" dirty="0"/>
              <a:t> del </a:t>
            </a:r>
            <a:r>
              <a:rPr lang="it-IT" dirty="0" err="1"/>
              <a:t>proyecto</a:t>
            </a:r>
            <a:r>
              <a:rPr lang="it-IT" dirty="0"/>
              <a:t> SAMFIX </a:t>
            </a:r>
            <a:r>
              <a:rPr lang="it-IT" dirty="0" err="1"/>
              <a:t>desarrollamos</a:t>
            </a:r>
            <a:r>
              <a:rPr lang="it-IT" dirty="0"/>
              <a:t> </a:t>
            </a:r>
            <a:r>
              <a:rPr lang="it-IT" dirty="0" err="1"/>
              <a:t>los</a:t>
            </a:r>
            <a:r>
              <a:rPr lang="it-IT" dirty="0"/>
              <a:t> </a:t>
            </a:r>
            <a:r>
              <a:rPr lang="it-IT" dirty="0" err="1"/>
              <a:t>protocolos</a:t>
            </a:r>
            <a:r>
              <a:rPr lang="it-IT" dirty="0"/>
              <a:t> </a:t>
            </a:r>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14</a:t>
            </a:fld>
            <a:endParaRPr lang="it-IT" dirty="0"/>
          </a:p>
        </p:txBody>
      </p:sp>
    </p:spTree>
    <p:extLst>
      <p:ext uri="{BB962C8B-B14F-4D97-AF65-F5344CB8AC3E}">
        <p14:creationId xmlns:p14="http://schemas.microsoft.com/office/powerpoint/2010/main" xmlns="" val="20681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r>
              <a:rPr lang="it-IT" dirty="0"/>
              <a:t>Il protocollo High Throughput </a:t>
            </a:r>
            <a:r>
              <a:rPr lang="it-IT" dirty="0" err="1"/>
              <a:t>Sequencing</a:t>
            </a:r>
            <a:r>
              <a:rPr lang="it-IT" dirty="0"/>
              <a:t> (HTS) ci offre una grande quantità di dati, ha un'elevata sensibilità. Siamo in grado di rilevare un gran numero di funghi evitando i problemi dell'isolamento classico. Il limite della tecnica è che a volte non è possibile raggiungere il livello di specie...</a:t>
            </a:r>
          </a:p>
          <a:p>
            <a:pPr marL="178244" indent="-178244">
              <a:buFont typeface="Arial" panose="020B0604020202020204" pitchFamily="34" charset="0"/>
              <a:buChar char="•"/>
            </a:pPr>
            <a:r>
              <a:rPr lang="it-IT" dirty="0"/>
              <a:t>L'isolamento dei funghi nei terreni di coltura è importante, avremo bisogno dei funghi per eseguire i test di inoculo. Inoltre, presentano un'elevata specificità, il fatto che la coltivazione pura ci consente di raggiungere il livello di specie.</a:t>
            </a:r>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15</a:t>
            </a:fld>
            <a:endParaRPr lang="it-IT" dirty="0"/>
          </a:p>
        </p:txBody>
      </p:sp>
    </p:spTree>
    <p:extLst>
      <p:ext uri="{BB962C8B-B14F-4D97-AF65-F5344CB8AC3E}">
        <p14:creationId xmlns:p14="http://schemas.microsoft.com/office/powerpoint/2010/main" xmlns="" val="366470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16</a:t>
            </a:fld>
            <a:endParaRPr lang="it-IT" dirty="0"/>
          </a:p>
        </p:txBody>
      </p:sp>
    </p:spTree>
    <p:extLst>
      <p:ext uri="{BB962C8B-B14F-4D97-AF65-F5344CB8AC3E}">
        <p14:creationId xmlns:p14="http://schemas.microsoft.com/office/powerpoint/2010/main" xmlns="" val="2960695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17</a:t>
            </a:fld>
            <a:endParaRPr lang="it-IT" dirty="0"/>
          </a:p>
        </p:txBody>
      </p:sp>
    </p:spTree>
    <p:extLst>
      <p:ext uri="{BB962C8B-B14F-4D97-AF65-F5344CB8AC3E}">
        <p14:creationId xmlns:p14="http://schemas.microsoft.com/office/powerpoint/2010/main" xmlns="" val="887647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s-ES" dirty="0"/>
              <a:t>Especies asociadas al micangio del insecto</a:t>
            </a:r>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18</a:t>
            </a:fld>
            <a:endParaRPr lang="it-IT" dirty="0"/>
          </a:p>
        </p:txBody>
      </p:sp>
    </p:spTree>
    <p:extLst>
      <p:ext uri="{BB962C8B-B14F-4D97-AF65-F5344CB8AC3E}">
        <p14:creationId xmlns:p14="http://schemas.microsoft.com/office/powerpoint/2010/main" xmlns="" val="255630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19</a:t>
            </a:fld>
            <a:endParaRPr lang="it-IT" dirty="0"/>
          </a:p>
        </p:txBody>
      </p:sp>
    </p:spTree>
    <p:extLst>
      <p:ext uri="{BB962C8B-B14F-4D97-AF65-F5344CB8AC3E}">
        <p14:creationId xmlns:p14="http://schemas.microsoft.com/office/powerpoint/2010/main" xmlns="" val="150217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r>
              <a:rPr lang="it-IT" dirty="0"/>
              <a:t>L'analisi della popolazione fungina associata a X. </a:t>
            </a:r>
            <a:r>
              <a:rPr lang="it-IT" dirty="0" err="1"/>
              <a:t>compactus</a:t>
            </a:r>
            <a:r>
              <a:rPr lang="it-IT" dirty="0"/>
              <a:t> permette inoltre di ipotizzare il movimento della popolazione di insetti su scala locale, regionale e globale, fornendo anche nuove informazioni sugli ospiti vegetali</a:t>
            </a:r>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20</a:t>
            </a:fld>
            <a:endParaRPr lang="it-IT" dirty="0"/>
          </a:p>
        </p:txBody>
      </p:sp>
    </p:spTree>
    <p:extLst>
      <p:ext uri="{BB962C8B-B14F-4D97-AF65-F5344CB8AC3E}">
        <p14:creationId xmlns:p14="http://schemas.microsoft.com/office/powerpoint/2010/main" xmlns="" val="1596251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21</a:t>
            </a:fld>
            <a:endParaRPr lang="it-IT" dirty="0"/>
          </a:p>
        </p:txBody>
      </p:sp>
    </p:spTree>
    <p:extLst>
      <p:ext uri="{BB962C8B-B14F-4D97-AF65-F5344CB8AC3E}">
        <p14:creationId xmlns:p14="http://schemas.microsoft.com/office/powerpoint/2010/main" xmlns="" val="365188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Batteri, archei, funghi, protozoi, virus, possono essere associati al loro insetto ospite in modo permanente o temporaneo.</a:t>
            </a:r>
          </a:p>
          <a:p>
            <a:r>
              <a:rPr lang="it-IT" dirty="0"/>
              <a:t>Organismi che possono avere un impatto positivo (es. mutualistico), negativo (es. parassitario) o neutro (es. commensalismo).</a:t>
            </a:r>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4</a:t>
            </a:fld>
            <a:endParaRPr lang="it-IT" dirty="0"/>
          </a:p>
        </p:txBody>
      </p:sp>
    </p:spTree>
    <p:extLst>
      <p:ext uri="{BB962C8B-B14F-4D97-AF65-F5344CB8AC3E}">
        <p14:creationId xmlns:p14="http://schemas.microsoft.com/office/powerpoint/2010/main" xmlns="" val="107040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22</a:t>
            </a:fld>
            <a:endParaRPr lang="it-IT" dirty="0"/>
          </a:p>
        </p:txBody>
      </p:sp>
    </p:spTree>
    <p:extLst>
      <p:ext uri="{BB962C8B-B14F-4D97-AF65-F5344CB8AC3E}">
        <p14:creationId xmlns:p14="http://schemas.microsoft.com/office/powerpoint/2010/main" xmlns="" val="1132323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endParaRPr lang="it-IT" dirty="0"/>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23</a:t>
            </a:fld>
            <a:endParaRPr lang="it-IT" dirty="0"/>
          </a:p>
        </p:txBody>
      </p:sp>
    </p:spTree>
    <p:extLst>
      <p:ext uri="{BB962C8B-B14F-4D97-AF65-F5344CB8AC3E}">
        <p14:creationId xmlns:p14="http://schemas.microsoft.com/office/powerpoint/2010/main" xmlns="" val="258906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r>
              <a:rPr lang="it-IT" i="1" dirty="0" err="1">
                <a:solidFill>
                  <a:schemeClr val="tx1"/>
                </a:solidFill>
              </a:rPr>
              <a:t>Geosmitia</a:t>
            </a:r>
            <a:r>
              <a:rPr lang="it-IT" i="1" dirty="0">
                <a:solidFill>
                  <a:schemeClr val="tx1"/>
                </a:solidFill>
              </a:rPr>
              <a:t> </a:t>
            </a:r>
            <a:r>
              <a:rPr lang="it-IT" i="1" dirty="0" err="1">
                <a:solidFill>
                  <a:schemeClr val="tx1"/>
                </a:solidFill>
              </a:rPr>
              <a:t>sp</a:t>
            </a:r>
            <a:r>
              <a:rPr lang="it-IT" i="1" dirty="0">
                <a:solidFill>
                  <a:schemeClr val="tx1"/>
                </a:solidFill>
              </a:rPr>
              <a:t>.: </a:t>
            </a:r>
            <a:r>
              <a:rPr lang="it-IT" i="1" dirty="0" err="1">
                <a:solidFill>
                  <a:schemeClr val="tx1"/>
                </a:solidFill>
              </a:rPr>
              <a:t>chancros</a:t>
            </a:r>
            <a:r>
              <a:rPr lang="it-IT" i="1" dirty="0">
                <a:solidFill>
                  <a:schemeClr val="tx1"/>
                </a:solidFill>
              </a:rPr>
              <a:t> </a:t>
            </a:r>
            <a:r>
              <a:rPr lang="it-IT" i="1" dirty="0" err="1">
                <a:solidFill>
                  <a:schemeClr val="tx1"/>
                </a:solidFill>
              </a:rPr>
              <a:t>espumosos</a:t>
            </a:r>
            <a:r>
              <a:rPr lang="it-IT" i="1" dirty="0">
                <a:solidFill>
                  <a:schemeClr val="tx1"/>
                </a:solidFill>
              </a:rPr>
              <a:t>, deperimento y muerte del individuo</a:t>
            </a:r>
          </a:p>
          <a:p>
            <a:r>
              <a:rPr lang="it-IT" i="1" dirty="0" err="1">
                <a:solidFill>
                  <a:schemeClr val="tx1"/>
                </a:solidFill>
              </a:rPr>
              <a:t>Cladosporium</a:t>
            </a:r>
            <a:r>
              <a:rPr lang="it-IT" i="1" dirty="0">
                <a:solidFill>
                  <a:schemeClr val="tx1"/>
                </a:solidFill>
              </a:rPr>
              <a:t> </a:t>
            </a:r>
            <a:r>
              <a:rPr lang="it-IT" i="1" dirty="0" err="1">
                <a:solidFill>
                  <a:schemeClr val="tx1"/>
                </a:solidFill>
              </a:rPr>
              <a:t>sp</a:t>
            </a:r>
            <a:r>
              <a:rPr lang="it-IT" i="1" dirty="0">
                <a:solidFill>
                  <a:schemeClr val="tx1"/>
                </a:solidFill>
              </a:rPr>
              <a:t>.: </a:t>
            </a:r>
            <a:r>
              <a:rPr lang="it-IT" i="1" dirty="0" err="1">
                <a:solidFill>
                  <a:schemeClr val="tx1"/>
                </a:solidFill>
              </a:rPr>
              <a:t>Patogenos</a:t>
            </a:r>
            <a:r>
              <a:rPr lang="it-IT" i="1" dirty="0">
                <a:solidFill>
                  <a:schemeClr val="tx1"/>
                </a:solidFill>
              </a:rPr>
              <a:t> o </a:t>
            </a:r>
            <a:r>
              <a:rPr lang="it-IT" i="1" dirty="0" err="1">
                <a:solidFill>
                  <a:schemeClr val="tx1"/>
                </a:solidFill>
              </a:rPr>
              <a:t>saprofitos</a:t>
            </a:r>
            <a:r>
              <a:rPr lang="it-IT" i="1" dirty="0">
                <a:solidFill>
                  <a:schemeClr val="tx1"/>
                </a:solidFill>
              </a:rPr>
              <a:t>. </a:t>
            </a:r>
            <a:r>
              <a:rPr lang="es-ES" i="1" dirty="0">
                <a:solidFill>
                  <a:schemeClr val="tx1"/>
                </a:solidFill>
              </a:rPr>
              <a:t>Causando manchas y tizón foliar, tizón de las flores, costra, fumagina.</a:t>
            </a:r>
            <a:endParaRPr lang="it-IT" i="1" dirty="0">
              <a:solidFill>
                <a:schemeClr val="tx1"/>
              </a:solidFill>
            </a:endParaRPr>
          </a:p>
          <a:p>
            <a:r>
              <a:rPr lang="it-IT" i="1" dirty="0">
                <a:solidFill>
                  <a:schemeClr val="tx1"/>
                </a:solidFill>
              </a:rPr>
              <a:t>Fusarium solani </a:t>
            </a:r>
            <a:r>
              <a:rPr lang="it-IT" i="1" dirty="0" err="1">
                <a:solidFill>
                  <a:schemeClr val="tx1"/>
                </a:solidFill>
              </a:rPr>
              <a:t>complex</a:t>
            </a:r>
            <a:r>
              <a:rPr lang="it-IT" i="1" dirty="0">
                <a:solidFill>
                  <a:schemeClr val="tx1"/>
                </a:solidFill>
              </a:rPr>
              <a:t>: deperimento y muerte de la </a:t>
            </a:r>
            <a:r>
              <a:rPr lang="it-IT" i="1" dirty="0" err="1">
                <a:solidFill>
                  <a:schemeClr val="tx1"/>
                </a:solidFill>
              </a:rPr>
              <a:t>planta</a:t>
            </a:r>
            <a:endParaRPr lang="es-ES" i="1" dirty="0">
              <a:solidFill>
                <a:schemeClr val="tx1"/>
              </a:solidFill>
            </a:endParaRPr>
          </a:p>
          <a:p>
            <a:pPr defTabSz="950638">
              <a:defRPr/>
            </a:pPr>
            <a:endParaRPr lang="it-IT" i="1" dirty="0">
              <a:solidFill>
                <a:schemeClr val="tx1"/>
              </a:solidFill>
            </a:endParaRPr>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24</a:t>
            </a:fld>
            <a:endParaRPr lang="it-IT" dirty="0"/>
          </a:p>
        </p:txBody>
      </p:sp>
    </p:spTree>
    <p:extLst>
      <p:ext uri="{BB962C8B-B14F-4D97-AF65-F5344CB8AC3E}">
        <p14:creationId xmlns:p14="http://schemas.microsoft.com/office/powerpoint/2010/main" xmlns="" val="1134274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r>
              <a:rPr lang="it-IT" dirty="0"/>
              <a:t>Se confrontiamo l'elenco dei funghi patogeni con le specie vegetali presenti nell'ecosistema in cui è presente X. </a:t>
            </a:r>
            <a:r>
              <a:rPr lang="it-IT" dirty="0" err="1"/>
              <a:t>crassiusculus</a:t>
            </a:r>
            <a:endParaRPr lang="it-IT" dirty="0"/>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25</a:t>
            </a:fld>
            <a:endParaRPr lang="it-IT" dirty="0"/>
          </a:p>
        </p:txBody>
      </p:sp>
    </p:spTree>
    <p:extLst>
      <p:ext uri="{BB962C8B-B14F-4D97-AF65-F5344CB8AC3E}">
        <p14:creationId xmlns:p14="http://schemas.microsoft.com/office/powerpoint/2010/main" xmlns="" val="3129852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rPr>
              <a:t>Malus domestica</a:t>
            </a:r>
            <a:r>
              <a:rPr lang="en-US" b="0" i="0" dirty="0">
                <a:solidFill>
                  <a:srgbClr val="000000"/>
                </a:solidFill>
                <a:effectLst/>
                <a:latin typeface="Arial" panose="020B0604020202020204" pitchFamily="34" charset="0"/>
              </a:rPr>
              <a:t> South Africa, Western Cape - </a:t>
            </a:r>
            <a:r>
              <a:rPr lang="en-US" b="0" i="0" dirty="0">
                <a:solidFill>
                  <a:srgbClr val="5B644A"/>
                </a:solidFill>
                <a:effectLst/>
                <a:latin typeface="Arial" panose="020B0604020202020204" pitchFamily="34" charset="0"/>
              </a:rPr>
              <a:t>54025</a:t>
            </a:r>
            <a:r>
              <a:rPr lang="en-US" b="0" i="0" dirty="0">
                <a:solidFill>
                  <a:srgbClr val="000000"/>
                </a:solidFill>
                <a:effectLst/>
                <a:latin typeface="Arial" panose="020B0604020202020204" pitchFamily="34" charset="0"/>
              </a:rPr>
              <a:t>,</a:t>
            </a:r>
          </a:p>
          <a:p>
            <a:r>
              <a:rPr lang="en-US" b="0" i="0" u="sng" dirty="0">
                <a:solidFill>
                  <a:srgbClr val="000000"/>
                </a:solidFill>
                <a:effectLst/>
                <a:latin typeface="Arial" panose="020B0604020202020204" pitchFamily="34" charset="0"/>
              </a:rPr>
              <a:t>Prunus dulcis </a:t>
            </a:r>
            <a:r>
              <a:rPr lang="en-US" b="0" i="0" u="sng" dirty="0" err="1">
                <a:solidFill>
                  <a:srgbClr val="000000"/>
                </a:solidFill>
                <a:effectLst/>
                <a:latin typeface="Arial" panose="020B0604020202020204" pitchFamily="34" charset="0"/>
              </a:rPr>
              <a:t>en</a:t>
            </a:r>
            <a:r>
              <a:rPr lang="en-US" b="0" i="0" u="sng" dirty="0">
                <a:solidFill>
                  <a:srgbClr val="000000"/>
                </a:solidFill>
                <a:effectLst/>
                <a:latin typeface="Arial" panose="020B0604020202020204" pitchFamily="34" charset="0"/>
              </a:rPr>
              <a:t> </a:t>
            </a:r>
            <a:r>
              <a:rPr lang="en-US" b="0" i="0" u="sng" dirty="0" err="1">
                <a:solidFill>
                  <a:srgbClr val="000000"/>
                </a:solidFill>
                <a:effectLst/>
                <a:latin typeface="Arial" panose="020B0604020202020204" pitchFamily="34" charset="0"/>
              </a:rPr>
              <a:t>espana</a:t>
            </a:r>
            <a:endParaRPr lang="en-US" b="0" i="0" u="sng" dirty="0">
              <a:solidFill>
                <a:srgbClr val="000000"/>
              </a:solidFill>
              <a:effectLst/>
              <a:latin typeface="Arial" panose="020B0604020202020204" pitchFamily="34" charset="0"/>
            </a:endParaRPr>
          </a:p>
          <a:p>
            <a:r>
              <a:rPr lang="es-ES" b="0" i="0" u="none" strike="noStrike" dirty="0" err="1">
                <a:solidFill>
                  <a:srgbClr val="000000"/>
                </a:solidFill>
                <a:effectLst/>
                <a:latin typeface="Arial" panose="020B0604020202020204" pitchFamily="34" charset="0"/>
              </a:rPr>
              <a:t>Juglans</a:t>
            </a:r>
            <a:r>
              <a:rPr lang="es-ES" b="0" i="0" u="none" strike="noStrike" dirty="0">
                <a:solidFill>
                  <a:srgbClr val="000000"/>
                </a:solidFill>
                <a:effectLst/>
                <a:latin typeface="Arial" panose="020B0604020202020204" pitchFamily="34" charset="0"/>
              </a:rPr>
              <a:t> regia</a:t>
            </a:r>
            <a:r>
              <a:rPr lang="es-ES" b="0" i="0" dirty="0">
                <a:solidFill>
                  <a:srgbClr val="000000"/>
                </a:solidFill>
                <a:effectLst/>
                <a:latin typeface="Arial" panose="020B0604020202020204" pitchFamily="34" charset="0"/>
              </a:rPr>
              <a:t> </a:t>
            </a:r>
            <a:r>
              <a:rPr lang="es-ES" b="0" i="0" dirty="0" err="1">
                <a:solidFill>
                  <a:srgbClr val="000000"/>
                </a:solidFill>
                <a:effectLst/>
                <a:latin typeface="Arial" panose="020B0604020202020204" pitchFamily="34" charset="0"/>
              </a:rPr>
              <a:t>Spain</a:t>
            </a:r>
            <a:r>
              <a:rPr lang="es-ES" b="0" i="0" dirty="0">
                <a:solidFill>
                  <a:srgbClr val="000000"/>
                </a:solidFill>
                <a:effectLst/>
                <a:latin typeface="Arial" panose="020B0604020202020204" pitchFamily="34" charset="0"/>
              </a:rPr>
              <a:t> - </a:t>
            </a:r>
            <a:r>
              <a:rPr lang="es-ES" b="0" i="0" dirty="0">
                <a:solidFill>
                  <a:srgbClr val="5B644A"/>
                </a:solidFill>
                <a:effectLst/>
                <a:latin typeface="Arial" panose="020B0604020202020204" pitchFamily="34" charset="0"/>
              </a:rPr>
              <a:t>54104</a:t>
            </a:r>
            <a:r>
              <a:rPr lang="es-ES" b="0" i="0" dirty="0">
                <a:solidFill>
                  <a:srgbClr val="000000"/>
                </a:solidFill>
                <a:effectLst/>
                <a:latin typeface="Arial" panose="020B0604020202020204" pitchFamily="34" charset="0"/>
              </a:rPr>
              <a:t>,</a:t>
            </a:r>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26</a:t>
            </a:fld>
            <a:endParaRPr lang="it-IT" dirty="0"/>
          </a:p>
        </p:txBody>
      </p:sp>
    </p:spTree>
    <p:extLst>
      <p:ext uri="{BB962C8B-B14F-4D97-AF65-F5344CB8AC3E}">
        <p14:creationId xmlns:p14="http://schemas.microsoft.com/office/powerpoint/2010/main" xmlns="" val="3370622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endParaRPr lang="it-IT" dirty="0"/>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27</a:t>
            </a:fld>
            <a:endParaRPr lang="it-IT" dirty="0"/>
          </a:p>
        </p:txBody>
      </p:sp>
    </p:spTree>
    <p:extLst>
      <p:ext uri="{BB962C8B-B14F-4D97-AF65-F5344CB8AC3E}">
        <p14:creationId xmlns:p14="http://schemas.microsoft.com/office/powerpoint/2010/main" xmlns="" val="208399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28</a:t>
            </a:fld>
            <a:endParaRPr lang="it-IT" dirty="0"/>
          </a:p>
        </p:txBody>
      </p:sp>
    </p:spTree>
    <p:extLst>
      <p:ext uri="{BB962C8B-B14F-4D97-AF65-F5344CB8AC3E}">
        <p14:creationId xmlns:p14="http://schemas.microsoft.com/office/powerpoint/2010/main" xmlns="" val="3101943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pPr marL="178244" indent="-178244" defTabSz="950638">
              <a:buFont typeface="Arial" panose="020B0604020202020204" pitchFamily="34" charset="0"/>
              <a:buChar char="•"/>
            </a:pPr>
            <a:r>
              <a:rPr lang="it-IT" dirty="0" err="1"/>
              <a:t>Xylosandrus</a:t>
            </a:r>
            <a:r>
              <a:rPr lang="it-IT" dirty="0"/>
              <a:t> è associato ai taxa fungini che si trovano comunemente nell'ambiente invaso.</a:t>
            </a:r>
          </a:p>
          <a:p>
            <a:pPr marL="178244" indent="-178244">
              <a:buFont typeface="Arial" panose="020B0604020202020204" pitchFamily="34" charset="0"/>
              <a:buChar char="•"/>
            </a:pPr>
            <a:endParaRPr lang="it-IT" dirty="0"/>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29</a:t>
            </a:fld>
            <a:endParaRPr lang="it-IT" dirty="0"/>
          </a:p>
        </p:txBody>
      </p:sp>
    </p:spTree>
    <p:extLst>
      <p:ext uri="{BB962C8B-B14F-4D97-AF65-F5344CB8AC3E}">
        <p14:creationId xmlns:p14="http://schemas.microsoft.com/office/powerpoint/2010/main" xmlns="" val="1047022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30</a:t>
            </a:fld>
            <a:endParaRPr lang="it-IT" dirty="0"/>
          </a:p>
        </p:txBody>
      </p:sp>
    </p:spTree>
    <p:extLst>
      <p:ext uri="{BB962C8B-B14F-4D97-AF65-F5344CB8AC3E}">
        <p14:creationId xmlns:p14="http://schemas.microsoft.com/office/powerpoint/2010/main" xmlns="" val="1423478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pPr algn="l"/>
            <a:r>
              <a:rPr lang="es-ES" b="0" i="0" u="none" strike="noStrike" dirty="0" err="1">
                <a:solidFill>
                  <a:srgbClr val="000000"/>
                </a:solidFill>
                <a:effectLst/>
                <a:latin typeface="Arial" panose="020B0604020202020204" pitchFamily="34" charset="0"/>
              </a:rPr>
              <a:t>Eucalyptus</a:t>
            </a:r>
            <a:r>
              <a:rPr lang="es-ES" b="0" i="0" u="none" strike="noStrike" dirty="0">
                <a:solidFill>
                  <a:srgbClr val="000000"/>
                </a:solidFill>
                <a:effectLst/>
                <a:latin typeface="Arial" panose="020B0604020202020204" pitchFamily="34" charset="0"/>
              </a:rPr>
              <a:t> </a:t>
            </a:r>
            <a:r>
              <a:rPr lang="es-ES" b="0" i="0" u="none" strike="noStrike" dirty="0" err="1">
                <a:solidFill>
                  <a:srgbClr val="000000"/>
                </a:solidFill>
                <a:effectLst/>
                <a:latin typeface="Arial" panose="020B0604020202020204" pitchFamily="34" charset="0"/>
              </a:rPr>
              <a:t>sp</a:t>
            </a:r>
            <a:r>
              <a:rPr lang="es-ES" b="0" i="0" u="none" strike="noStrike" dirty="0">
                <a:solidFill>
                  <a:srgbClr val="000000"/>
                </a:solidFill>
                <a:effectLst/>
                <a:latin typeface="Arial" panose="020B0604020202020204" pitchFamily="34" charset="0"/>
              </a:rPr>
              <a:t>.</a:t>
            </a:r>
            <a:r>
              <a:rPr lang="es-ES" b="0" i="0" dirty="0">
                <a:solidFill>
                  <a:srgbClr val="000000"/>
                </a:solidFill>
                <a:effectLst/>
                <a:latin typeface="Arial" panose="020B0604020202020204" pitchFamily="34" charset="0"/>
              </a:rPr>
              <a:t>: Indonesia - </a:t>
            </a:r>
            <a:r>
              <a:rPr lang="es-ES" b="0" i="0" dirty="0">
                <a:solidFill>
                  <a:srgbClr val="5B644A"/>
                </a:solidFill>
                <a:effectLst/>
                <a:latin typeface="Arial" panose="020B0604020202020204" pitchFamily="34" charset="0"/>
              </a:rPr>
              <a:t>50430</a:t>
            </a:r>
            <a:r>
              <a:rPr lang="es-ES" b="0" i="0" dirty="0">
                <a:solidFill>
                  <a:srgbClr val="000000"/>
                </a:solidFill>
                <a:effectLst/>
                <a:latin typeface="Arial" panose="020B0604020202020204" pitchFamily="34" charset="0"/>
              </a:rPr>
              <a:t>,</a:t>
            </a:r>
          </a:p>
          <a:p>
            <a:pPr algn="l"/>
            <a:r>
              <a:rPr lang="es-ES" b="0" i="0" u="none" strike="noStrike" dirty="0">
                <a:solidFill>
                  <a:srgbClr val="000000"/>
                </a:solidFill>
                <a:effectLst/>
                <a:latin typeface="Arial" panose="020B0604020202020204" pitchFamily="34" charset="0"/>
              </a:rPr>
              <a:t>Quercus </a:t>
            </a:r>
            <a:r>
              <a:rPr lang="es-ES" b="0" i="0" u="none" strike="noStrike" dirty="0" err="1">
                <a:solidFill>
                  <a:srgbClr val="000000"/>
                </a:solidFill>
                <a:effectLst/>
                <a:latin typeface="Arial" panose="020B0604020202020204" pitchFamily="34" charset="0"/>
              </a:rPr>
              <a:t>robur</a:t>
            </a:r>
            <a:r>
              <a:rPr lang="es-ES" b="0" i="0" dirty="0">
                <a:solidFill>
                  <a:srgbClr val="000000"/>
                </a:solidFill>
                <a:effectLst/>
                <a:latin typeface="Arial" panose="020B0604020202020204" pitchFamily="34" charset="0"/>
              </a:rPr>
              <a:t> Holanda</a:t>
            </a:r>
          </a:p>
          <a:p>
            <a:pPr algn="l"/>
            <a:r>
              <a:rPr lang="es-ES" b="0" i="0" u="none" strike="noStrike" dirty="0">
                <a:solidFill>
                  <a:srgbClr val="000000"/>
                </a:solidFill>
                <a:effectLst/>
                <a:latin typeface="Arial" panose="020B0604020202020204" pitchFamily="34" charset="0"/>
              </a:rPr>
              <a:t>Quercus </a:t>
            </a:r>
            <a:r>
              <a:rPr lang="es-ES" b="0" i="0" u="none" strike="noStrike" dirty="0" err="1">
                <a:solidFill>
                  <a:srgbClr val="000000"/>
                </a:solidFill>
                <a:effectLst/>
                <a:latin typeface="Arial" panose="020B0604020202020204" pitchFamily="34" charset="0"/>
              </a:rPr>
              <a:t>dilatata</a:t>
            </a:r>
            <a:r>
              <a:rPr lang="es-ES" b="0" i="0" dirty="0">
                <a:solidFill>
                  <a:srgbClr val="000000"/>
                </a:solidFill>
                <a:effectLst/>
                <a:latin typeface="Arial" panose="020B0604020202020204" pitchFamily="34" charset="0"/>
              </a:rPr>
              <a:t> </a:t>
            </a:r>
            <a:r>
              <a:rPr lang="es-ES" b="0" i="0" dirty="0" err="1">
                <a:solidFill>
                  <a:srgbClr val="000000"/>
                </a:solidFill>
                <a:effectLst/>
                <a:latin typeface="Arial" panose="020B0604020202020204" pitchFamily="34" charset="0"/>
              </a:rPr>
              <a:t>Pakistan</a:t>
            </a:r>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31</a:t>
            </a:fld>
            <a:endParaRPr lang="it-IT" dirty="0"/>
          </a:p>
        </p:txBody>
      </p:sp>
    </p:spTree>
    <p:extLst>
      <p:ext uri="{BB962C8B-B14F-4D97-AF65-F5344CB8AC3E}">
        <p14:creationId xmlns:p14="http://schemas.microsoft.com/office/powerpoint/2010/main" xmlns="" val="1832338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Cosa hanno in comune queste malattie?</a:t>
            </a:r>
          </a:p>
          <a:p>
            <a:r>
              <a:rPr lang="it-IT" dirty="0"/>
              <a:t>Hanno come vettore di trasmissione un insetto</a:t>
            </a:r>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5</a:t>
            </a:fld>
            <a:endParaRPr lang="it-IT" dirty="0"/>
          </a:p>
        </p:txBody>
      </p:sp>
    </p:spTree>
    <p:extLst>
      <p:ext uri="{BB962C8B-B14F-4D97-AF65-F5344CB8AC3E}">
        <p14:creationId xmlns:p14="http://schemas.microsoft.com/office/powerpoint/2010/main" xmlns="" val="2769129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32</a:t>
            </a:fld>
            <a:endParaRPr lang="it-IT" dirty="0"/>
          </a:p>
        </p:txBody>
      </p:sp>
    </p:spTree>
    <p:extLst>
      <p:ext uri="{BB962C8B-B14F-4D97-AF65-F5344CB8AC3E}">
        <p14:creationId xmlns:p14="http://schemas.microsoft.com/office/powerpoint/2010/main" xmlns="" val="2109381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r>
              <a:rPr lang="it-IT" dirty="0" err="1"/>
              <a:t>Xylosandrus</a:t>
            </a:r>
            <a:r>
              <a:rPr lang="it-IT" dirty="0"/>
              <a:t> è associato ai taxa fungini che si trovano comunemente nell'ambiente invaso.</a:t>
            </a:r>
          </a:p>
          <a:p>
            <a:pPr marL="178244" indent="-178244">
              <a:buFont typeface="Arial" panose="020B0604020202020204" pitchFamily="34" charset="0"/>
              <a:buChar char="•"/>
            </a:pPr>
            <a:r>
              <a:rPr lang="it-IT" dirty="0"/>
              <a:t>è associato a taxa fungini presenti in Europa ma non segnalati nell'ambiente invaso in Spagna.</a:t>
            </a:r>
          </a:p>
          <a:p>
            <a:pPr marL="178244" indent="-178244">
              <a:buFont typeface="Arial" panose="020B0604020202020204" pitchFamily="34" charset="0"/>
              <a:buChar char="•"/>
            </a:pPr>
            <a:endParaRPr lang="it-IT" dirty="0"/>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33</a:t>
            </a:fld>
            <a:endParaRPr lang="it-IT" dirty="0"/>
          </a:p>
        </p:txBody>
      </p:sp>
    </p:spTree>
    <p:extLst>
      <p:ext uri="{BB962C8B-B14F-4D97-AF65-F5344CB8AC3E}">
        <p14:creationId xmlns:p14="http://schemas.microsoft.com/office/powerpoint/2010/main" xmlns="" val="1089500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34</a:t>
            </a:fld>
            <a:endParaRPr lang="it-IT" dirty="0"/>
          </a:p>
        </p:txBody>
      </p:sp>
    </p:spTree>
    <p:extLst>
      <p:ext uri="{BB962C8B-B14F-4D97-AF65-F5344CB8AC3E}">
        <p14:creationId xmlns:p14="http://schemas.microsoft.com/office/powerpoint/2010/main" xmlns="" val="2703249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r>
              <a:rPr lang="it-IT" dirty="0" err="1"/>
              <a:t>Xylosandrus</a:t>
            </a:r>
            <a:r>
              <a:rPr lang="it-IT" dirty="0"/>
              <a:t> è associato ai taxa fungini che si trovano comunemente nell'ambiente invaso.</a:t>
            </a:r>
          </a:p>
          <a:p>
            <a:pPr marL="178244" indent="-178244">
              <a:buFont typeface="Arial" panose="020B0604020202020204" pitchFamily="34" charset="0"/>
              <a:buChar char="•"/>
            </a:pPr>
            <a:r>
              <a:rPr lang="it-IT" dirty="0"/>
              <a:t>è associato a taxa fungini presenti in Europa ma non segnalati nell'ambiente invaso in Spagna.</a:t>
            </a:r>
          </a:p>
          <a:p>
            <a:pPr marL="178244" indent="-178244">
              <a:buFont typeface="Arial" panose="020B0604020202020204" pitchFamily="34" charset="0"/>
              <a:buChar char="•"/>
            </a:pPr>
            <a:r>
              <a:rPr lang="it-IT" dirty="0"/>
              <a:t>è associato a taxa fungini non segnalati in Europa</a:t>
            </a:r>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35</a:t>
            </a:fld>
            <a:endParaRPr lang="it-IT" dirty="0"/>
          </a:p>
        </p:txBody>
      </p:sp>
    </p:spTree>
    <p:extLst>
      <p:ext uri="{BB962C8B-B14F-4D97-AF65-F5344CB8AC3E}">
        <p14:creationId xmlns:p14="http://schemas.microsoft.com/office/powerpoint/2010/main" xmlns="" val="2027530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r>
              <a:rPr lang="it-IT" dirty="0"/>
              <a:t>Una caratteristica comune dei patogeni invasivi responsabili delle epidemie forestali è che la maggior parte di essi è stata descritta per la prima volta (in Europa o altrove) dopo essere fuggita dal proprio centro geografico di origine e aver iniziato a causare danni in una comunità vegetale.</a:t>
            </a:r>
          </a:p>
          <a:p>
            <a:pPr marL="178244" indent="-178244">
              <a:buFont typeface="Arial" panose="020B0604020202020204" pitchFamily="34" charset="0"/>
              <a:buChar char="•"/>
            </a:pPr>
            <a:endParaRPr lang="it-IT" dirty="0"/>
          </a:p>
          <a:p>
            <a:pPr marL="178244" indent="-178244">
              <a:buFont typeface="Arial" panose="020B0604020202020204" pitchFamily="34" charset="0"/>
              <a:buChar char="•"/>
            </a:pPr>
            <a:r>
              <a:rPr lang="it-IT" dirty="0"/>
              <a:t>In altre parole, erano sconosciuti alla scienza prima dell'invasione.</a:t>
            </a:r>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36</a:t>
            </a:fld>
            <a:endParaRPr lang="it-IT" dirty="0"/>
          </a:p>
        </p:txBody>
      </p:sp>
    </p:spTree>
    <p:extLst>
      <p:ext uri="{BB962C8B-B14F-4D97-AF65-F5344CB8AC3E}">
        <p14:creationId xmlns:p14="http://schemas.microsoft.com/office/powerpoint/2010/main" xmlns="" val="1874900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rtlCol="0"/>
          <a:lstStyle/>
          <a:p>
            <a:pPr marL="178244" indent="-178244">
              <a:buFont typeface="Arial" panose="020B0604020202020204" pitchFamily="34" charset="0"/>
              <a:buChar char="•"/>
            </a:pPr>
            <a:endParaRPr lang="it-IT" dirty="0"/>
          </a:p>
        </p:txBody>
      </p:sp>
      <p:sp>
        <p:nvSpPr>
          <p:cNvPr id="4" name="Segnaposto numero diapositiva 3"/>
          <p:cNvSpPr>
            <a:spLocks noGrp="1"/>
          </p:cNvSpPr>
          <p:nvPr>
            <p:ph type="sldNum" sz="quarter" idx="10"/>
          </p:nvPr>
        </p:nvSpPr>
        <p:spPr/>
        <p:txBody>
          <a:bodyPr rtlCol="0"/>
          <a:lstStyle/>
          <a:p>
            <a:pPr rtl="0"/>
            <a:fld id="{CF2FD335-6D8E-486A-8F5F-DFC7325903FF}" type="slidenum">
              <a:rPr lang="it-IT" smtClean="0"/>
              <a:pPr rtl="0"/>
              <a:t>37</a:t>
            </a:fld>
            <a:endParaRPr lang="it-IT" dirty="0"/>
          </a:p>
        </p:txBody>
      </p:sp>
    </p:spTree>
    <p:extLst>
      <p:ext uri="{BB962C8B-B14F-4D97-AF65-F5344CB8AC3E}">
        <p14:creationId xmlns:p14="http://schemas.microsoft.com/office/powerpoint/2010/main" xmlns="" val="2545980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it-IT" dirty="0"/>
              <a:t>Circa il 57% dei funghi invasivi è stato introdotto in Europa attraverso il commercio di piante.</a:t>
            </a:r>
          </a:p>
          <a:p>
            <a:endParaRPr lang="it-IT" dirty="0"/>
          </a:p>
          <a:p>
            <a:r>
              <a:rPr lang="it-IT" dirty="0"/>
              <a:t>I vivai sono una delle vie principali per la dispersione di parassiti e agenti patogeni.</a:t>
            </a:r>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38</a:t>
            </a:fld>
            <a:endParaRPr lang="it-IT" dirty="0"/>
          </a:p>
        </p:txBody>
      </p:sp>
    </p:spTree>
    <p:extLst>
      <p:ext uri="{BB962C8B-B14F-4D97-AF65-F5344CB8AC3E}">
        <p14:creationId xmlns:p14="http://schemas.microsoft.com/office/powerpoint/2010/main" xmlns="" val="3036475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39</a:t>
            </a:fld>
            <a:endParaRPr lang="it-IT" dirty="0"/>
          </a:p>
        </p:txBody>
      </p:sp>
    </p:spTree>
    <p:extLst>
      <p:ext uri="{BB962C8B-B14F-4D97-AF65-F5344CB8AC3E}">
        <p14:creationId xmlns:p14="http://schemas.microsoft.com/office/powerpoint/2010/main" xmlns="" val="1930190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40</a:t>
            </a:fld>
            <a:endParaRPr lang="it-IT" dirty="0"/>
          </a:p>
        </p:txBody>
      </p:sp>
    </p:spTree>
    <p:extLst>
      <p:ext uri="{BB962C8B-B14F-4D97-AF65-F5344CB8AC3E}">
        <p14:creationId xmlns:p14="http://schemas.microsoft.com/office/powerpoint/2010/main" xmlns="" val="4001884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41</a:t>
            </a:fld>
            <a:endParaRPr lang="it-IT" dirty="0"/>
          </a:p>
        </p:txBody>
      </p:sp>
    </p:spTree>
    <p:extLst>
      <p:ext uri="{BB962C8B-B14F-4D97-AF65-F5344CB8AC3E}">
        <p14:creationId xmlns:p14="http://schemas.microsoft.com/office/powerpoint/2010/main" xmlns="" val="295886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r>
              <a:rPr lang="it-IT" dirty="0"/>
              <a:t>Il caso dei coleotteri </a:t>
            </a:r>
            <a:r>
              <a:rPr lang="it-IT" dirty="0" err="1"/>
              <a:t>ambrosiella</a:t>
            </a:r>
            <a:r>
              <a:rPr lang="it-IT" dirty="0"/>
              <a:t> è un esempio di simbiosi mutualistica. In cui l'insetto ha una struttura chiamata </a:t>
            </a:r>
            <a:r>
              <a:rPr lang="it-IT" dirty="0" err="1"/>
              <a:t>mycangio</a:t>
            </a:r>
            <a:r>
              <a:rPr lang="it-IT" dirty="0"/>
              <a:t> che ha la funzione di trasportare i funghi</a:t>
            </a:r>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6</a:t>
            </a:fld>
            <a:endParaRPr lang="it-IT" dirty="0"/>
          </a:p>
        </p:txBody>
      </p:sp>
    </p:spTree>
    <p:extLst>
      <p:ext uri="{BB962C8B-B14F-4D97-AF65-F5344CB8AC3E}">
        <p14:creationId xmlns:p14="http://schemas.microsoft.com/office/powerpoint/2010/main" xmlns="" val="3105585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it-IT" sz="1400" dirty="0" err="1"/>
              <a:t>Xylosandrus</a:t>
            </a:r>
            <a:r>
              <a:rPr lang="it-IT" sz="1400" dirty="0"/>
              <a:t> spp. rappresentano un nuovo rischio per gli ecosistemi naturali in Europa.</a:t>
            </a:r>
          </a:p>
          <a:p>
            <a:r>
              <a:rPr lang="it-IT" sz="1400" dirty="0"/>
              <a:t>Durante i processi di invasione, i coleotteri Ambrosia modulano la loro comunità fungina associata, che comprende specie esotiche e specie autoctone/locali o di recente acquisizione.</a:t>
            </a:r>
          </a:p>
          <a:p>
            <a:r>
              <a:rPr lang="it-IT" sz="1400" dirty="0"/>
              <a:t>L'attività sinergica degli insetti e dei funghi patogeni associati potrebbe avere un impatto inattaccabile sulla sua vasta gamma di piante ospiti.</a:t>
            </a:r>
          </a:p>
          <a:p>
            <a:r>
              <a:rPr lang="it-IT" sz="1400" dirty="0"/>
              <a:t>Questo impatto è favorito dall'ampia gamma di ospiti di </a:t>
            </a:r>
            <a:r>
              <a:rPr lang="it-IT" sz="1400" dirty="0" err="1"/>
              <a:t>Xylosandrus</a:t>
            </a:r>
            <a:r>
              <a:rPr lang="it-IT" sz="1400" dirty="0"/>
              <a:t> che vanno dalle specie europee esotiche a quelle autoctone, che potrebbero facilitare il movimento dell'ospite dei funghi associati.</a:t>
            </a:r>
          </a:p>
          <a:p>
            <a:r>
              <a:rPr lang="it-IT" sz="1400" dirty="0"/>
              <a:t>La scoperta di nuove associazioni tra insetti e funghi patogeni evidenzia il rischio di nuove interazioni con specie aliene invasive nei vivai che potrebbero evolvere in associazioni stabili</a:t>
            </a:r>
            <a:endParaRPr lang="es-ES" sz="1400"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42</a:t>
            </a:fld>
            <a:endParaRPr lang="it-IT" dirty="0"/>
          </a:p>
        </p:txBody>
      </p:sp>
    </p:spTree>
    <p:extLst>
      <p:ext uri="{BB962C8B-B14F-4D97-AF65-F5344CB8AC3E}">
        <p14:creationId xmlns:p14="http://schemas.microsoft.com/office/powerpoint/2010/main" xmlns="" val="3803096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43</a:t>
            </a:fld>
            <a:endParaRPr lang="it-IT" dirty="0"/>
          </a:p>
        </p:txBody>
      </p:sp>
    </p:spTree>
    <p:extLst>
      <p:ext uri="{BB962C8B-B14F-4D97-AF65-F5344CB8AC3E}">
        <p14:creationId xmlns:p14="http://schemas.microsoft.com/office/powerpoint/2010/main" xmlns="" val="332663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r>
              <a:rPr lang="it-IT" dirty="0"/>
              <a:t>Il termine in inglese che lo definisce è "</a:t>
            </a:r>
            <a:r>
              <a:rPr lang="it-IT" dirty="0" err="1"/>
              <a:t>Fungus</a:t>
            </a:r>
            <a:r>
              <a:rPr lang="it-IT" dirty="0"/>
              <a:t> farming«.</a:t>
            </a:r>
          </a:p>
          <a:p>
            <a:endParaRPr lang="it-IT" dirty="0"/>
          </a:p>
          <a:p>
            <a:r>
              <a:rPr lang="it-IT" dirty="0"/>
              <a:t>Le femmine scavano tunnel nei tessuti dello xilema tipicamente molto poveri di nutrienti e "coltivano" il fungo simbiotico che fornisce nutrimento alle larve</a:t>
            </a:r>
          </a:p>
          <a:p>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7</a:t>
            </a:fld>
            <a:endParaRPr lang="it-IT" dirty="0"/>
          </a:p>
        </p:txBody>
      </p:sp>
    </p:spTree>
    <p:extLst>
      <p:ext uri="{BB962C8B-B14F-4D97-AF65-F5344CB8AC3E}">
        <p14:creationId xmlns:p14="http://schemas.microsoft.com/office/powerpoint/2010/main" xmlns="" val="213244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r>
              <a:rPr lang="it-IT" dirty="0"/>
              <a:t>Ci sono tre caratteristiche principali che distinguono i funghi Ambrosia simbionti obbligati:</a:t>
            </a:r>
          </a:p>
          <a:p>
            <a:endParaRPr lang="it-IT" dirty="0"/>
          </a:p>
          <a:p>
            <a:r>
              <a:rPr lang="it-IT" dirty="0"/>
              <a:t>Stretta associazione con alcuni taxa di insetti che assicura la trasmissione orizzontale attraverso il </a:t>
            </a:r>
            <a:r>
              <a:rPr lang="it-IT" dirty="0" err="1"/>
              <a:t>mycangium</a:t>
            </a:r>
            <a:r>
              <a:rPr lang="it-IT" dirty="0"/>
              <a:t> tra generazioni di insetti</a:t>
            </a:r>
          </a:p>
          <a:p>
            <a:r>
              <a:rPr lang="it-IT" dirty="0"/>
              <a:t>Polimorfismo nelle strutture vegetative che colonizzano il legno e uno stadio simil-lievito (o monoploide) nel </a:t>
            </a:r>
            <a:r>
              <a:rPr lang="it-IT" dirty="0" err="1"/>
              <a:t>mycangium</a:t>
            </a:r>
            <a:endParaRPr lang="it-IT" dirty="0"/>
          </a:p>
          <a:p>
            <a:r>
              <a:rPr lang="it-IT" dirty="0"/>
              <a:t>Sii una fonte di cibo per gli insetti</a:t>
            </a:r>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8</a:t>
            </a:fld>
            <a:endParaRPr lang="it-IT" dirty="0"/>
          </a:p>
        </p:txBody>
      </p:sp>
    </p:spTree>
    <p:extLst>
      <p:ext uri="{BB962C8B-B14F-4D97-AF65-F5344CB8AC3E}">
        <p14:creationId xmlns:p14="http://schemas.microsoft.com/office/powerpoint/2010/main" xmlns="" val="383251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47775" y="1277938"/>
            <a:ext cx="4608513" cy="3455987"/>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9</a:t>
            </a:fld>
            <a:endParaRPr lang="it-IT" dirty="0"/>
          </a:p>
        </p:txBody>
      </p:sp>
    </p:spTree>
    <p:extLst>
      <p:ext uri="{BB962C8B-B14F-4D97-AF65-F5344CB8AC3E}">
        <p14:creationId xmlns:p14="http://schemas.microsoft.com/office/powerpoint/2010/main" xmlns="" val="321199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247775" y="1277938"/>
            <a:ext cx="4608513" cy="3455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32674CE4-FBD8-4481-AEFB-CA53E599A745}" type="slidenum">
              <a:rPr lang="it-IT" smtClean="0"/>
              <a:pPr rtl="0"/>
              <a:t>10</a:t>
            </a:fld>
            <a:endParaRPr lang="it-IT" dirty="0"/>
          </a:p>
        </p:txBody>
      </p:sp>
    </p:spTree>
    <p:extLst>
      <p:ext uri="{BB962C8B-B14F-4D97-AF65-F5344CB8AC3E}">
        <p14:creationId xmlns:p14="http://schemas.microsoft.com/office/powerpoint/2010/main" xmlns="" val="243205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32674CE4-FBD8-4481-AEFB-CA53E599A745}" type="slidenum">
              <a:rPr lang="it-IT" smtClean="0"/>
              <a:pPr rtl="0"/>
              <a:t>11</a:t>
            </a:fld>
            <a:endParaRPr lang="it-IT" dirty="0"/>
          </a:p>
        </p:txBody>
      </p:sp>
    </p:spTree>
    <p:extLst>
      <p:ext uri="{BB962C8B-B14F-4D97-AF65-F5344CB8AC3E}">
        <p14:creationId xmlns:p14="http://schemas.microsoft.com/office/powerpoint/2010/main" xmlns="" val="235793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9" name="Rettangolo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useBgFill="1">
        <p:nvSpPr>
          <p:cNvPr id="30" name="Rettangolo arrotondato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useBgFill="1">
        <p:nvSpPr>
          <p:cNvPr id="31" name="Rettangolo arrotondato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8" name="Titolo 7"/>
          <p:cNvSpPr>
            <a:spLocks noGrp="1"/>
          </p:cNvSpPr>
          <p:nvPr>
            <p:ph type="ctrTitle"/>
          </p:nvPr>
        </p:nvSpPr>
        <p:spPr>
          <a:xfrm>
            <a:off x="457200" y="2389010"/>
            <a:ext cx="8458200" cy="1470025"/>
          </a:xfrm>
        </p:spPr>
        <p:txBody>
          <a:bodyPr rtlCol="0" anchor="b"/>
          <a:lstStyle>
            <a:lvl1pPr>
              <a:defRPr sz="3300">
                <a:solidFill>
                  <a:schemeClr val="bg1"/>
                </a:solidFill>
              </a:defRPr>
            </a:lvl1pPr>
          </a:lstStyle>
          <a:p>
            <a:pPr rtl="0"/>
            <a:r>
              <a:rPr lang="it-IT"/>
              <a:t>Fare clic per modificare lo stile del titolo dello schema</a:t>
            </a:r>
            <a:endParaRPr lang="it-IT" dirty="0"/>
          </a:p>
        </p:txBody>
      </p:sp>
      <p:sp>
        <p:nvSpPr>
          <p:cNvPr id="9" name="Sottotitolo 8"/>
          <p:cNvSpPr>
            <a:spLocks noGrp="1"/>
          </p:cNvSpPr>
          <p:nvPr>
            <p:ph type="subTitle" idx="1"/>
          </p:nvPr>
        </p:nvSpPr>
        <p:spPr>
          <a:xfrm>
            <a:off x="457200" y="3899938"/>
            <a:ext cx="4953000" cy="1752600"/>
          </a:xfrm>
        </p:spPr>
        <p:txBody>
          <a:bodyPr rtlCol="0"/>
          <a:lstStyle>
            <a:lvl1pPr marL="48006" indent="0" algn="l">
              <a:buNone/>
              <a:defRPr sz="180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pPr rtl="0"/>
            <a:r>
              <a:rPr lang="it-IT"/>
              <a:t>Fare clic per modificare lo stile del sottotitolo dello schema</a:t>
            </a:r>
            <a:endParaRPr lang="it-IT" dirty="0"/>
          </a:p>
        </p:txBody>
      </p:sp>
      <p:sp>
        <p:nvSpPr>
          <p:cNvPr id="29" name="Segnaposto numero diapositiva 28"/>
          <p:cNvSpPr>
            <a:spLocks noGrp="1"/>
          </p:cNvSpPr>
          <p:nvPr>
            <p:ph type="sldNum" sz="quarter" idx="12"/>
          </p:nvPr>
        </p:nvSpPr>
        <p:spPr>
          <a:xfrm>
            <a:off x="8320089" y="1136"/>
            <a:ext cx="747712" cy="365760"/>
          </a:xfrm>
        </p:spPr>
        <p:txBody>
          <a:bodyPr rtlCol="0"/>
          <a:lstStyle>
            <a:lvl1pPr algn="r">
              <a:defRPr sz="1350">
                <a:solidFill>
                  <a:schemeClr val="bg1"/>
                </a:solidFill>
              </a:defRPr>
            </a:lvl1pPr>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36011521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testo verticale 2"/>
          <p:cNvSpPr>
            <a:spLocks noGrp="1"/>
          </p:cNvSpPr>
          <p:nvPr>
            <p:ph type="body" orient="vert" idx="1"/>
          </p:nvPr>
        </p:nvSpPr>
        <p:spPr/>
        <p:txBody>
          <a:bodyPr vert="eaVert" rtlCol="0"/>
          <a:lstStyle>
            <a:lvl1pPr>
              <a:defRPr/>
            </a:lvl1pPr>
            <a:lvl5pPr>
              <a:defRPr/>
            </a:lvl5pPr>
          </a:lstStyle>
          <a:p>
            <a:pPr lvl="0" rtl="0" eaLnBrk="1" latinLnBrk="0" hangingPunct="1"/>
            <a:r>
              <a:rPr lang="it-IT"/>
              <a:t>Modifica gli stili del testo dello schema</a:t>
            </a:r>
          </a:p>
          <a:p>
            <a:pPr lvl="1" rtl="0" eaLnBrk="1" latinLnBrk="0" hangingPunct="1"/>
            <a:r>
              <a:rPr lang="it-IT"/>
              <a:t>Secondo livello</a:t>
            </a:r>
          </a:p>
          <a:p>
            <a:pPr lvl="2" rtl="0" eaLnBrk="1" latinLnBrk="0" hangingPunct="1"/>
            <a:r>
              <a:rPr lang="it-IT"/>
              <a:t>Terzo livello</a:t>
            </a:r>
          </a:p>
          <a:p>
            <a:pPr lvl="3" rtl="0" eaLnBrk="1" latinLnBrk="0" hangingPunct="1"/>
            <a:r>
              <a:rPr lang="it-IT"/>
              <a:t>Quarto livello</a:t>
            </a:r>
          </a:p>
          <a:p>
            <a:pPr lvl="4" rtl="0" eaLnBrk="1" latinLnBrk="0" hangingPunct="1"/>
            <a:r>
              <a:rPr lang="it-IT"/>
              <a:t>Quinto livello</a:t>
            </a:r>
            <a:endParaRPr kumimoji="0" lang="it-IT" dirty="0"/>
          </a:p>
        </p:txBody>
      </p:sp>
      <p:sp>
        <p:nvSpPr>
          <p:cNvPr id="5" name="Segnaposto piè di pagina 4"/>
          <p:cNvSpPr>
            <a:spLocks noGrp="1"/>
          </p:cNvSpPr>
          <p:nvPr>
            <p:ph type="ftr" sz="quarter" idx="11"/>
          </p:nvPr>
        </p:nvSpPr>
        <p:spPr/>
        <p:txBody>
          <a:bodyPr rtlCol="0"/>
          <a:lstStyle/>
          <a:p>
            <a:pPr rtl="0"/>
            <a:r>
              <a:rPr lang="it-IT" dirty="0"/>
              <a:t>Aggiungere un piè di pagina</a:t>
            </a:r>
          </a:p>
        </p:txBody>
      </p:sp>
      <p:sp>
        <p:nvSpPr>
          <p:cNvPr id="4" name="Segnaposto data 3"/>
          <p:cNvSpPr>
            <a:spLocks noGrp="1"/>
          </p:cNvSpPr>
          <p:nvPr>
            <p:ph type="dt" sz="half" idx="10"/>
          </p:nvPr>
        </p:nvSpPr>
        <p:spPr/>
        <p:txBody>
          <a:bodyPr rtlCol="0"/>
          <a:lstStyle/>
          <a:p>
            <a:pPr rtl="0"/>
            <a:fld id="{D1C18A07-A655-4DCE-BF39-E7BD2ACB7DFF}" type="datetime1">
              <a:rPr lang="it-IT" smtClean="0"/>
              <a:pPr rtl="0"/>
              <a:t>12/12/2022</a:t>
            </a:fld>
            <a:endParaRPr lang="it-IT" dirty="0"/>
          </a:p>
        </p:txBody>
      </p:sp>
      <p:sp>
        <p:nvSpPr>
          <p:cNvPr id="6" name="Segnaposto numero diapositiva 5"/>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34678442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781800" y="1143000"/>
            <a:ext cx="1905000" cy="5448300"/>
          </a:xfrm>
        </p:spPr>
        <p:txBody>
          <a:bodyPr vert="eaVert" rtlCol="0"/>
          <a:lstStyle>
            <a:lvl1pPr>
              <a:defRPr/>
            </a:lvl1pPr>
          </a:lstStyle>
          <a:p>
            <a:pPr rtl="0"/>
            <a:r>
              <a:rPr lang="it-IT" dirty="0"/>
              <a:t>Fare clic per modificare lo stile del titolo dello schema</a:t>
            </a:r>
          </a:p>
        </p:txBody>
      </p:sp>
      <p:sp>
        <p:nvSpPr>
          <p:cNvPr id="3" name="Segnaposto testo verticale 2"/>
          <p:cNvSpPr>
            <a:spLocks noGrp="1"/>
          </p:cNvSpPr>
          <p:nvPr>
            <p:ph type="body" orient="vert" idx="1" hasCustomPrompt="1"/>
          </p:nvPr>
        </p:nvSpPr>
        <p:spPr>
          <a:xfrm>
            <a:off x="457200" y="1143000"/>
            <a:ext cx="6248400" cy="5448300"/>
          </a:xfrm>
        </p:spPr>
        <p:txBody>
          <a:bodyPr vert="eaVert" rtlCol="0"/>
          <a:lstStyle>
            <a:lvl5pPr>
              <a:defRPr/>
            </a:lvl5pPr>
          </a:lstStyle>
          <a:p>
            <a:pPr lvl="0" rtl="0" eaLnBrk="1" latinLnBrk="0" hangingPunct="1"/>
            <a:r>
              <a:rPr lang="it-IT" dirty="0"/>
              <a:t>Fare clic per modificare gli stili del testo dello schema</a:t>
            </a:r>
          </a:p>
          <a:p>
            <a:pPr lvl="1" rtl="0" eaLnBrk="1" latinLnBrk="0" hangingPunct="1"/>
            <a:r>
              <a:rPr lang="it-IT" dirty="0"/>
              <a:t>Secondo livello</a:t>
            </a:r>
          </a:p>
          <a:p>
            <a:pPr lvl="2" rtl="0" eaLnBrk="1" latinLnBrk="0" hangingPunct="1"/>
            <a:r>
              <a:rPr lang="it-IT" dirty="0"/>
              <a:t>Terzo livello</a:t>
            </a:r>
          </a:p>
          <a:p>
            <a:pPr lvl="3" rtl="0" eaLnBrk="1" latinLnBrk="0" hangingPunct="1"/>
            <a:r>
              <a:rPr lang="it-IT" dirty="0"/>
              <a:t>Quarto livello</a:t>
            </a:r>
          </a:p>
          <a:p>
            <a:pPr lvl="4" rtl="0" eaLnBrk="1" latinLnBrk="0" hangingPunct="1"/>
            <a:r>
              <a:rPr lang="it-IT" dirty="0"/>
              <a:t>Quinto livello</a:t>
            </a:r>
            <a:endParaRPr kumimoji="0" lang="it-IT" dirty="0"/>
          </a:p>
        </p:txBody>
      </p:sp>
      <p:sp>
        <p:nvSpPr>
          <p:cNvPr id="5" name="Segnaposto piè di pagina 4"/>
          <p:cNvSpPr>
            <a:spLocks noGrp="1"/>
          </p:cNvSpPr>
          <p:nvPr>
            <p:ph type="ftr" sz="quarter" idx="11"/>
          </p:nvPr>
        </p:nvSpPr>
        <p:spPr/>
        <p:txBody>
          <a:bodyPr rtlCol="0"/>
          <a:lstStyle/>
          <a:p>
            <a:pPr rtl="0"/>
            <a:r>
              <a:rPr lang="it-IT" dirty="0"/>
              <a:t>Aggiungere un piè di pagina</a:t>
            </a:r>
          </a:p>
        </p:txBody>
      </p:sp>
      <p:sp>
        <p:nvSpPr>
          <p:cNvPr id="4" name="Segnaposto data 3"/>
          <p:cNvSpPr>
            <a:spLocks noGrp="1"/>
          </p:cNvSpPr>
          <p:nvPr>
            <p:ph type="dt" sz="half" idx="10"/>
          </p:nvPr>
        </p:nvSpPr>
        <p:spPr/>
        <p:txBody>
          <a:bodyPr rtlCol="0"/>
          <a:lstStyle/>
          <a:p>
            <a:pPr rtl="0"/>
            <a:fld id="{E4FF80C7-7254-411E-A4C5-1B9D73524654}" type="datetime1">
              <a:rPr lang="it-IT" smtClean="0"/>
              <a:pPr rtl="0"/>
              <a:t>12/12/2022</a:t>
            </a:fld>
            <a:endParaRPr lang="it-IT" dirty="0"/>
          </a:p>
        </p:txBody>
      </p:sp>
      <p:sp>
        <p:nvSpPr>
          <p:cNvPr id="6" name="Segnaposto numero diapositiva 5"/>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29780883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idx="1"/>
          </p:nvPr>
        </p:nvSpPr>
        <p:spPr/>
        <p:txBody>
          <a:bodyPr rtlCol="0"/>
          <a:lstStyle>
            <a:lvl1pPr>
              <a:defRPr/>
            </a:lvl1pPr>
            <a:lvl5pPr>
              <a:defRPr/>
            </a:lvl5pPr>
            <a:lvl6pPr>
              <a:defRPr/>
            </a:lvl6pPr>
          </a:lstStyle>
          <a:p>
            <a:pPr lvl="0" rtl="0" eaLnBrk="1" latinLnBrk="0" hangingPunct="1"/>
            <a:r>
              <a:rPr lang="it-IT"/>
              <a:t>Modifica gli stili del testo dello schema</a:t>
            </a:r>
          </a:p>
          <a:p>
            <a:pPr lvl="1" rtl="0" eaLnBrk="1" latinLnBrk="0" hangingPunct="1"/>
            <a:r>
              <a:rPr lang="it-IT"/>
              <a:t>Secondo livello</a:t>
            </a:r>
          </a:p>
          <a:p>
            <a:pPr lvl="2" rtl="0" eaLnBrk="1" latinLnBrk="0" hangingPunct="1"/>
            <a:r>
              <a:rPr lang="it-IT"/>
              <a:t>Terzo livello</a:t>
            </a:r>
          </a:p>
          <a:p>
            <a:pPr lvl="3" rtl="0" eaLnBrk="1" latinLnBrk="0" hangingPunct="1"/>
            <a:r>
              <a:rPr lang="it-IT"/>
              <a:t>Quarto livello</a:t>
            </a:r>
          </a:p>
          <a:p>
            <a:pPr lvl="4" rtl="0" eaLnBrk="1" latinLnBrk="0" hangingPunct="1"/>
            <a:r>
              <a:rPr lang="it-IT"/>
              <a:t>Quinto livello</a:t>
            </a:r>
            <a:endParaRPr kumimoji="0" lang="it-IT" dirty="0"/>
          </a:p>
        </p:txBody>
      </p:sp>
      <p:sp>
        <p:nvSpPr>
          <p:cNvPr id="5" name="Segnaposto piè di pagina 4"/>
          <p:cNvSpPr>
            <a:spLocks noGrp="1"/>
          </p:cNvSpPr>
          <p:nvPr>
            <p:ph type="ftr" sz="quarter" idx="11"/>
          </p:nvPr>
        </p:nvSpPr>
        <p:spPr/>
        <p:txBody>
          <a:bodyPr rtlCol="0"/>
          <a:lstStyle/>
          <a:p>
            <a:pPr rtl="0"/>
            <a:r>
              <a:rPr lang="it-IT" dirty="0"/>
              <a:t>Aggiungere un piè di pagina</a:t>
            </a:r>
          </a:p>
        </p:txBody>
      </p:sp>
      <p:sp>
        <p:nvSpPr>
          <p:cNvPr id="4" name="Segnaposto data 3"/>
          <p:cNvSpPr>
            <a:spLocks noGrp="1"/>
          </p:cNvSpPr>
          <p:nvPr>
            <p:ph type="dt" sz="half" idx="10"/>
          </p:nvPr>
        </p:nvSpPr>
        <p:spPr/>
        <p:txBody>
          <a:bodyPr rtlCol="0"/>
          <a:lstStyle/>
          <a:p>
            <a:pPr rtl="0"/>
            <a:fld id="{26B63033-D228-4CE2-8746-E28B1BE870AD}" type="datetime1">
              <a:rPr lang="it-IT" smtClean="0"/>
              <a:pPr rtl="0"/>
              <a:t>12/12/2022</a:t>
            </a:fld>
            <a:endParaRPr lang="it-IT" dirty="0"/>
          </a:p>
        </p:txBody>
      </p:sp>
      <p:sp>
        <p:nvSpPr>
          <p:cNvPr id="6" name="Segnaposto numero diapositiva 5"/>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35943031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1968323"/>
            <a:ext cx="7772400" cy="1362075"/>
          </a:xfrm>
        </p:spPr>
        <p:txBody>
          <a:bodyPr rtlCol="0" anchor="b">
            <a:noAutofit/>
          </a:bodyPr>
          <a:lstStyle>
            <a:lvl1pPr algn="l">
              <a:buNone/>
              <a:defRPr sz="3225" b="1" cap="none" baseline="0">
                <a:ln w="12700">
                  <a:solidFill>
                    <a:schemeClr val="accent2">
                      <a:shade val="90000"/>
                      <a:satMod val="150000"/>
                    </a:schemeClr>
                  </a:solidFill>
                </a:ln>
                <a:solidFill>
                  <a:schemeClr val="accent2"/>
                </a:solidFill>
                <a:effectLst/>
              </a:defRPr>
            </a:lvl1pPr>
          </a:lstStyle>
          <a:p>
            <a:pPr rtl="0"/>
            <a:r>
              <a:rPr lang="it-IT"/>
              <a:t>Fare clic per modificare lo stile del titolo dello schema</a:t>
            </a:r>
            <a:endParaRPr kumimoji="0" lang="it-IT" dirty="0"/>
          </a:p>
        </p:txBody>
      </p:sp>
      <p:sp>
        <p:nvSpPr>
          <p:cNvPr id="3" name="Segnaposto testo 2"/>
          <p:cNvSpPr>
            <a:spLocks noGrp="1"/>
          </p:cNvSpPr>
          <p:nvPr>
            <p:ph type="body" idx="1"/>
          </p:nvPr>
        </p:nvSpPr>
        <p:spPr>
          <a:xfrm>
            <a:off x="722313" y="3367088"/>
            <a:ext cx="7772400" cy="1509712"/>
          </a:xfrm>
        </p:spPr>
        <p:txBody>
          <a:bodyPr rtlCol="0" anchor="t"/>
          <a:lstStyle>
            <a:lvl1pPr marL="34290" indent="0">
              <a:buNone/>
              <a:defRPr sz="1575" b="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rtl="0" eaLnBrk="1" latinLnBrk="0" hangingPunct="1"/>
            <a:r>
              <a:rPr lang="it-IT"/>
              <a:t>Modifica gli stili del testo dello schema</a:t>
            </a:r>
          </a:p>
        </p:txBody>
      </p:sp>
      <p:sp>
        <p:nvSpPr>
          <p:cNvPr id="5" name="Segnaposto piè di pagina 4"/>
          <p:cNvSpPr>
            <a:spLocks noGrp="1"/>
          </p:cNvSpPr>
          <p:nvPr>
            <p:ph type="ftr" sz="quarter" idx="11"/>
          </p:nvPr>
        </p:nvSpPr>
        <p:spPr/>
        <p:txBody>
          <a:bodyPr rtlCol="0"/>
          <a:lstStyle/>
          <a:p>
            <a:pPr rtl="0"/>
            <a:r>
              <a:rPr lang="it-IT" dirty="0"/>
              <a:t>Aggiungere un piè di pagina</a:t>
            </a:r>
          </a:p>
        </p:txBody>
      </p:sp>
      <p:sp>
        <p:nvSpPr>
          <p:cNvPr id="4" name="Segnaposto data 3"/>
          <p:cNvSpPr>
            <a:spLocks noGrp="1"/>
          </p:cNvSpPr>
          <p:nvPr>
            <p:ph type="dt" sz="half" idx="10"/>
          </p:nvPr>
        </p:nvSpPr>
        <p:spPr/>
        <p:txBody>
          <a:bodyPr rtlCol="0"/>
          <a:lstStyle/>
          <a:p>
            <a:pPr rtl="0"/>
            <a:fld id="{F0C8626E-29B7-474C-870F-627A64362DAD}" type="datetime1">
              <a:rPr lang="it-IT" smtClean="0"/>
              <a:pPr rtl="0"/>
              <a:t>12/12/2022</a:t>
            </a:fld>
            <a:endParaRPr lang="it-IT" dirty="0"/>
          </a:p>
        </p:txBody>
      </p:sp>
      <p:sp>
        <p:nvSpPr>
          <p:cNvPr id="6" name="Segnaposto numero diapositiva 5"/>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27051272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sz="half" idx="1"/>
          </p:nvPr>
        </p:nvSpPr>
        <p:spPr>
          <a:xfrm>
            <a:off x="457200" y="2249426"/>
            <a:ext cx="4038600" cy="4341875"/>
          </a:xfrm>
        </p:spPr>
        <p:txBody>
          <a:bodyPr rtlCol="0"/>
          <a:lstStyle>
            <a:lvl1pPr>
              <a:defRPr sz="1500"/>
            </a:lvl1pPr>
            <a:lvl2pPr>
              <a:defRPr sz="1425"/>
            </a:lvl2pPr>
            <a:lvl3pPr>
              <a:defRPr sz="1350"/>
            </a:lvl3pPr>
            <a:lvl4pPr>
              <a:defRPr sz="1350"/>
            </a:lvl4pPr>
            <a:lvl5pPr>
              <a:defRPr sz="1350"/>
            </a:lvl5pPr>
          </a:lstStyle>
          <a:p>
            <a:pPr lvl="0" rtl="0" eaLnBrk="1" latinLnBrk="0" hangingPunct="1"/>
            <a:r>
              <a:rPr lang="it-IT"/>
              <a:t>Modifica gli stili del testo dello schema</a:t>
            </a:r>
          </a:p>
          <a:p>
            <a:pPr lvl="1" rtl="0" eaLnBrk="1" latinLnBrk="0" hangingPunct="1"/>
            <a:r>
              <a:rPr lang="it-IT"/>
              <a:t>Secondo livello</a:t>
            </a:r>
          </a:p>
          <a:p>
            <a:pPr lvl="2" rtl="0" eaLnBrk="1" latinLnBrk="0" hangingPunct="1"/>
            <a:r>
              <a:rPr lang="it-IT"/>
              <a:t>Terzo livello</a:t>
            </a:r>
          </a:p>
          <a:p>
            <a:pPr lvl="3" rtl="0" eaLnBrk="1" latinLnBrk="0" hangingPunct="1"/>
            <a:r>
              <a:rPr lang="it-IT"/>
              <a:t>Quarto livello</a:t>
            </a:r>
          </a:p>
          <a:p>
            <a:pPr lvl="4" rtl="0" eaLnBrk="1" latinLnBrk="0" hangingPunct="1"/>
            <a:r>
              <a:rPr lang="it-IT"/>
              <a:t>Quinto livello</a:t>
            </a:r>
            <a:endParaRPr kumimoji="0" lang="it-IT" dirty="0"/>
          </a:p>
        </p:txBody>
      </p:sp>
      <p:sp>
        <p:nvSpPr>
          <p:cNvPr id="4" name="Segnaposto contenuto 3"/>
          <p:cNvSpPr>
            <a:spLocks noGrp="1"/>
          </p:cNvSpPr>
          <p:nvPr>
            <p:ph sz="half" idx="2"/>
          </p:nvPr>
        </p:nvSpPr>
        <p:spPr>
          <a:xfrm>
            <a:off x="4648200" y="2249426"/>
            <a:ext cx="4038600" cy="4341875"/>
          </a:xfrm>
        </p:spPr>
        <p:txBody>
          <a:bodyPr rtlCol="0"/>
          <a:lstStyle>
            <a:lvl1pPr>
              <a:defRPr sz="1500"/>
            </a:lvl1pPr>
            <a:lvl2pPr>
              <a:defRPr sz="1425"/>
            </a:lvl2pPr>
            <a:lvl3pPr>
              <a:defRPr sz="1350"/>
            </a:lvl3pPr>
            <a:lvl4pPr>
              <a:defRPr sz="1350"/>
            </a:lvl4pPr>
            <a:lvl5pPr>
              <a:defRPr sz="1350"/>
            </a:lvl5pPr>
          </a:lstStyle>
          <a:p>
            <a:pPr lvl="0" rtl="0" eaLnBrk="1" latinLnBrk="0" hangingPunct="1"/>
            <a:r>
              <a:rPr lang="it-IT"/>
              <a:t>Modifica gli stili del testo dello schema</a:t>
            </a:r>
          </a:p>
          <a:p>
            <a:pPr lvl="1" rtl="0" eaLnBrk="1" latinLnBrk="0" hangingPunct="1"/>
            <a:r>
              <a:rPr lang="it-IT"/>
              <a:t>Secondo livello</a:t>
            </a:r>
          </a:p>
          <a:p>
            <a:pPr lvl="2" rtl="0" eaLnBrk="1" latinLnBrk="0" hangingPunct="1"/>
            <a:r>
              <a:rPr lang="it-IT"/>
              <a:t>Terzo livello</a:t>
            </a:r>
          </a:p>
          <a:p>
            <a:pPr lvl="3" rtl="0" eaLnBrk="1" latinLnBrk="0" hangingPunct="1"/>
            <a:r>
              <a:rPr lang="it-IT"/>
              <a:t>Quarto livello</a:t>
            </a:r>
          </a:p>
          <a:p>
            <a:pPr lvl="4" rtl="0" eaLnBrk="1" latinLnBrk="0" hangingPunct="1"/>
            <a:r>
              <a:rPr lang="it-IT"/>
              <a:t>Quinto livello</a:t>
            </a:r>
            <a:endParaRPr kumimoji="0" lang="it-IT" dirty="0"/>
          </a:p>
        </p:txBody>
      </p:sp>
      <p:sp>
        <p:nvSpPr>
          <p:cNvPr id="6" name="Segnaposto piè di pagina 5"/>
          <p:cNvSpPr>
            <a:spLocks noGrp="1"/>
          </p:cNvSpPr>
          <p:nvPr>
            <p:ph type="ftr" sz="quarter" idx="11"/>
          </p:nvPr>
        </p:nvSpPr>
        <p:spPr/>
        <p:txBody>
          <a:bodyPr rtlCol="0"/>
          <a:lstStyle/>
          <a:p>
            <a:pPr rtl="0"/>
            <a:r>
              <a:rPr lang="it-IT" dirty="0"/>
              <a:t>Aggiungere un piè di pagina</a:t>
            </a:r>
          </a:p>
        </p:txBody>
      </p:sp>
      <p:sp>
        <p:nvSpPr>
          <p:cNvPr id="5" name="Segnaposto data 4"/>
          <p:cNvSpPr>
            <a:spLocks noGrp="1"/>
          </p:cNvSpPr>
          <p:nvPr>
            <p:ph type="dt" sz="half" idx="10"/>
          </p:nvPr>
        </p:nvSpPr>
        <p:spPr/>
        <p:txBody>
          <a:bodyPr rtlCol="0"/>
          <a:lstStyle/>
          <a:p>
            <a:pPr rtl="0"/>
            <a:fld id="{E07F197F-1844-464C-9A8D-F1E555AB4634}" type="datetime1">
              <a:rPr lang="it-IT" smtClean="0"/>
              <a:pPr rtl="0"/>
              <a:t>12/12/2022</a:t>
            </a:fld>
            <a:endParaRPr lang="it-IT" dirty="0"/>
          </a:p>
        </p:txBody>
      </p:sp>
      <p:sp>
        <p:nvSpPr>
          <p:cNvPr id="7" name="Segnaposto numero diapositiva 6"/>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34464451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extLst>
    <p:ext uri="{DCECCB84-F9BA-43D5-87BE-67443E8EF086}">
      <p15:sldGuideLst xmlns:p15="http://schemas.microsoft.com/office/powerpoint/2012/main" xmlns="">
        <p15:guide id="0" orient="horz" pos="2160" userDrawn="1">
          <p15:clr>
            <a:srgbClr val="FBAE40"/>
          </p15:clr>
        </p15:guide>
        <p15:guide id="1"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1143000"/>
            <a:ext cx="8382000" cy="1069848"/>
          </a:xfrm>
        </p:spPr>
        <p:txBody>
          <a:bodyPr rtlCol="0" anchor="ctr"/>
          <a:lstStyle>
            <a:lvl1pPr>
              <a:defRPr sz="3000" b="0" i="0" cap="none" baseline="0"/>
            </a:lvl1pPr>
          </a:lstStyle>
          <a:p>
            <a:pPr rtl="0"/>
            <a:r>
              <a:rPr lang="it-IT"/>
              <a:t>Fare clic per modificare lo stile del titolo dello schema</a:t>
            </a:r>
            <a:endParaRPr lang="it-IT" dirty="0"/>
          </a:p>
        </p:txBody>
      </p:sp>
      <p:sp>
        <p:nvSpPr>
          <p:cNvPr id="3" name="Segnaposto testo 2"/>
          <p:cNvSpPr>
            <a:spLocks noGrp="1"/>
          </p:cNvSpPr>
          <p:nvPr>
            <p:ph type="body" idx="1"/>
          </p:nvPr>
        </p:nvSpPr>
        <p:spPr>
          <a:xfrm>
            <a:off x="381000" y="2244970"/>
            <a:ext cx="4041648" cy="457200"/>
          </a:xfrm>
          <a:solidFill>
            <a:schemeClr val="accent2">
              <a:lumMod val="60000"/>
              <a:lumOff val="40000"/>
              <a:alpha val="25000"/>
            </a:schemeClr>
          </a:solidFill>
          <a:ln w="12700">
            <a:solidFill>
              <a:schemeClr val="accent2"/>
            </a:solidFill>
          </a:ln>
        </p:spPr>
        <p:txBody>
          <a:bodyPr rtlCol="0" anchor="ctr">
            <a:noAutofit/>
          </a:bodyPr>
          <a:lstStyle>
            <a:lvl1pPr marL="34290" indent="0">
              <a:buNone/>
              <a:defRPr sz="1425" b="1">
                <a:solidFill>
                  <a:schemeClr val="tx1">
                    <a:tint val="95000"/>
                  </a:schemeClr>
                </a:solidFill>
              </a:defRPr>
            </a:lvl1pPr>
            <a:lvl2pPr>
              <a:buNone/>
              <a:defRPr sz="1500" b="1"/>
            </a:lvl2pPr>
            <a:lvl3pPr>
              <a:buNone/>
              <a:defRPr sz="1350" b="1"/>
            </a:lvl3pPr>
            <a:lvl4pPr>
              <a:buNone/>
              <a:defRPr sz="1200" b="1"/>
            </a:lvl4pPr>
            <a:lvl5pPr>
              <a:buNone/>
              <a:defRPr sz="1200" b="1"/>
            </a:lvl5pPr>
          </a:lstStyle>
          <a:p>
            <a:pPr lvl="0" rtl="0" eaLnBrk="1" latinLnBrk="0" hangingPunct="1"/>
            <a:r>
              <a:rPr lang="it-IT"/>
              <a:t>Modifica gli stili del testo dello schema</a:t>
            </a:r>
          </a:p>
        </p:txBody>
      </p:sp>
      <p:sp>
        <p:nvSpPr>
          <p:cNvPr id="5" name="Segnaposto contenuto 4"/>
          <p:cNvSpPr>
            <a:spLocks noGrp="1"/>
          </p:cNvSpPr>
          <p:nvPr>
            <p:ph sz="quarter" idx="2"/>
          </p:nvPr>
        </p:nvSpPr>
        <p:spPr>
          <a:xfrm>
            <a:off x="381000" y="2708519"/>
            <a:ext cx="4041648" cy="3886200"/>
          </a:xfrm>
        </p:spPr>
        <p:txBody>
          <a:bodyPr rtlCol="0"/>
          <a:lstStyle>
            <a:lvl1pPr>
              <a:defRPr sz="1500"/>
            </a:lvl1pPr>
            <a:lvl2pPr>
              <a:defRPr sz="1500"/>
            </a:lvl2pPr>
            <a:lvl3pPr>
              <a:defRPr sz="1350"/>
            </a:lvl3pPr>
            <a:lvl4pPr>
              <a:defRPr sz="1200"/>
            </a:lvl4pPr>
            <a:lvl5pPr>
              <a:defRPr sz="1200"/>
            </a:lvl5pPr>
          </a:lstStyle>
          <a:p>
            <a:pPr lvl="0" rtl="0" eaLnBrk="1" latinLnBrk="0" hangingPunct="1"/>
            <a:r>
              <a:rPr lang="it-IT"/>
              <a:t>Modifica gli stili del testo dello schema</a:t>
            </a:r>
          </a:p>
          <a:p>
            <a:pPr lvl="1" rtl="0" eaLnBrk="1" latinLnBrk="0" hangingPunct="1"/>
            <a:r>
              <a:rPr lang="it-IT"/>
              <a:t>Secondo livello</a:t>
            </a:r>
          </a:p>
          <a:p>
            <a:pPr lvl="2" rtl="0" eaLnBrk="1" latinLnBrk="0" hangingPunct="1"/>
            <a:r>
              <a:rPr lang="it-IT"/>
              <a:t>Terzo livello</a:t>
            </a:r>
          </a:p>
          <a:p>
            <a:pPr lvl="3" rtl="0" eaLnBrk="1" latinLnBrk="0" hangingPunct="1"/>
            <a:r>
              <a:rPr lang="it-IT"/>
              <a:t>Quarto livello</a:t>
            </a:r>
          </a:p>
          <a:p>
            <a:pPr lvl="4" rtl="0" eaLnBrk="1" latinLnBrk="0" hangingPunct="1"/>
            <a:r>
              <a:rPr lang="it-IT"/>
              <a:t>Quinto livello</a:t>
            </a:r>
            <a:endParaRPr kumimoji="0" lang="it-IT" dirty="0"/>
          </a:p>
        </p:txBody>
      </p:sp>
      <p:sp>
        <p:nvSpPr>
          <p:cNvPr id="4" name="Segnaposto testo 3"/>
          <p:cNvSpPr>
            <a:spLocks noGrp="1"/>
          </p:cNvSpPr>
          <p:nvPr>
            <p:ph type="body" sz="half" idx="3"/>
          </p:nvPr>
        </p:nvSpPr>
        <p:spPr>
          <a:xfrm>
            <a:off x="4721226" y="2244970"/>
            <a:ext cx="4041775" cy="457200"/>
          </a:xfrm>
          <a:solidFill>
            <a:schemeClr val="accent2">
              <a:lumMod val="60000"/>
              <a:lumOff val="40000"/>
              <a:alpha val="25000"/>
            </a:schemeClr>
          </a:solidFill>
          <a:ln w="12700">
            <a:solidFill>
              <a:schemeClr val="accent2"/>
            </a:solidFill>
          </a:ln>
        </p:spPr>
        <p:txBody>
          <a:bodyPr rtlCol="0" anchor="ctr">
            <a:noAutofit/>
          </a:bodyPr>
          <a:lstStyle>
            <a:lvl1pPr marL="34290" indent="0">
              <a:buNone/>
              <a:defRPr sz="1425" b="1">
                <a:solidFill>
                  <a:schemeClr val="tx1">
                    <a:tint val="95000"/>
                  </a:schemeClr>
                </a:solidFill>
              </a:defRPr>
            </a:lvl1pPr>
            <a:lvl2pPr>
              <a:buNone/>
              <a:defRPr sz="1500" b="1"/>
            </a:lvl2pPr>
            <a:lvl3pPr>
              <a:buNone/>
              <a:defRPr sz="1350" b="1"/>
            </a:lvl3pPr>
            <a:lvl4pPr>
              <a:buNone/>
              <a:defRPr sz="1200" b="1"/>
            </a:lvl4pPr>
            <a:lvl5pPr>
              <a:buNone/>
              <a:defRPr sz="1200" b="1"/>
            </a:lvl5pPr>
          </a:lstStyle>
          <a:p>
            <a:pPr lvl="0" rtl="0" eaLnBrk="1" latinLnBrk="0" hangingPunct="1"/>
            <a:r>
              <a:rPr lang="it-IT"/>
              <a:t>Modifica gli stili del testo dello schema</a:t>
            </a:r>
          </a:p>
        </p:txBody>
      </p:sp>
      <p:sp>
        <p:nvSpPr>
          <p:cNvPr id="6" name="Segnaposto contenuto 5"/>
          <p:cNvSpPr>
            <a:spLocks noGrp="1"/>
          </p:cNvSpPr>
          <p:nvPr>
            <p:ph sz="quarter" idx="4"/>
          </p:nvPr>
        </p:nvSpPr>
        <p:spPr>
          <a:xfrm>
            <a:off x="4718305" y="2708519"/>
            <a:ext cx="4041775" cy="3886200"/>
          </a:xfrm>
        </p:spPr>
        <p:txBody>
          <a:bodyPr rtlCol="0"/>
          <a:lstStyle>
            <a:lvl1pPr>
              <a:defRPr sz="1500"/>
            </a:lvl1pPr>
            <a:lvl2pPr>
              <a:defRPr sz="1500"/>
            </a:lvl2pPr>
            <a:lvl3pPr>
              <a:defRPr sz="1350"/>
            </a:lvl3pPr>
            <a:lvl4pPr>
              <a:defRPr sz="1200"/>
            </a:lvl4pPr>
            <a:lvl5pPr>
              <a:defRPr sz="1200"/>
            </a:lvl5pPr>
          </a:lstStyle>
          <a:p>
            <a:pPr lvl="0" rtl="0" eaLnBrk="1" latinLnBrk="0" hangingPunct="1"/>
            <a:r>
              <a:rPr lang="it-IT"/>
              <a:t>Modifica gli stili del testo dello schema</a:t>
            </a:r>
          </a:p>
          <a:p>
            <a:pPr lvl="1" rtl="0" eaLnBrk="1" latinLnBrk="0" hangingPunct="1"/>
            <a:r>
              <a:rPr lang="it-IT"/>
              <a:t>Secondo livello</a:t>
            </a:r>
          </a:p>
          <a:p>
            <a:pPr lvl="2" rtl="0" eaLnBrk="1" latinLnBrk="0" hangingPunct="1"/>
            <a:r>
              <a:rPr lang="it-IT"/>
              <a:t>Terzo livello</a:t>
            </a:r>
          </a:p>
          <a:p>
            <a:pPr lvl="3" rtl="0" eaLnBrk="1" latinLnBrk="0" hangingPunct="1"/>
            <a:r>
              <a:rPr lang="it-IT"/>
              <a:t>Quarto livello</a:t>
            </a:r>
          </a:p>
          <a:p>
            <a:pPr lvl="4" rtl="0" eaLnBrk="1" latinLnBrk="0" hangingPunct="1"/>
            <a:r>
              <a:rPr lang="it-IT"/>
              <a:t>Quinto livello</a:t>
            </a:r>
            <a:endParaRPr kumimoji="0" lang="it-IT" dirty="0"/>
          </a:p>
        </p:txBody>
      </p:sp>
      <p:sp>
        <p:nvSpPr>
          <p:cNvPr id="28" name="Segnaposto piè di pagina 27"/>
          <p:cNvSpPr>
            <a:spLocks noGrp="1"/>
          </p:cNvSpPr>
          <p:nvPr>
            <p:ph type="ftr" sz="quarter" idx="12"/>
          </p:nvPr>
        </p:nvSpPr>
        <p:spPr/>
        <p:txBody>
          <a:bodyPr rtlCol="0"/>
          <a:lstStyle/>
          <a:p>
            <a:pPr rtl="0"/>
            <a:r>
              <a:rPr lang="it-IT" dirty="0"/>
              <a:t>Aggiungere un piè di pagina</a:t>
            </a:r>
          </a:p>
        </p:txBody>
      </p:sp>
      <p:sp>
        <p:nvSpPr>
          <p:cNvPr id="26" name="Segnaposto data 25"/>
          <p:cNvSpPr>
            <a:spLocks noGrp="1"/>
          </p:cNvSpPr>
          <p:nvPr>
            <p:ph type="dt" sz="half" idx="10"/>
          </p:nvPr>
        </p:nvSpPr>
        <p:spPr/>
        <p:txBody>
          <a:bodyPr rtlCol="0"/>
          <a:lstStyle/>
          <a:p>
            <a:pPr rtl="0"/>
            <a:fld id="{F7F5235C-8912-4B97-9530-FC94A1B4F326}" type="datetime1">
              <a:rPr lang="it-IT" smtClean="0"/>
              <a:pPr rtl="0"/>
              <a:t>12/12/2022</a:t>
            </a:fld>
            <a:endParaRPr lang="it-IT" dirty="0"/>
          </a:p>
        </p:txBody>
      </p:sp>
      <p:sp>
        <p:nvSpPr>
          <p:cNvPr id="27" name="Segnaposto numero diapositiva 26"/>
          <p:cNvSpPr>
            <a:spLocks noGrp="1"/>
          </p:cNvSpPr>
          <p:nvPr>
            <p:ph type="sldNum" sz="quarter" idx="11"/>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3707165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1143000"/>
            <a:ext cx="8229600" cy="1069848"/>
          </a:xfrm>
        </p:spPr>
        <p:txBody>
          <a:bodyPr rtlCol="0" anchor="ctr"/>
          <a:lstStyle>
            <a:lvl1pPr>
              <a:defRPr sz="3000">
                <a:solidFill>
                  <a:schemeClr val="tx2"/>
                </a:solidFill>
              </a:defRPr>
            </a:lvl1pPr>
          </a:lstStyle>
          <a:p>
            <a:pPr rtl="0"/>
            <a:r>
              <a:rPr lang="it-IT"/>
              <a:t>Fare clic per modificare lo stile del titolo dello schema</a:t>
            </a:r>
            <a:endParaRPr lang="it-IT" dirty="0"/>
          </a:p>
        </p:txBody>
      </p:sp>
      <p:sp>
        <p:nvSpPr>
          <p:cNvPr id="4" name="Segnaposto piè di pagina 3"/>
          <p:cNvSpPr>
            <a:spLocks noGrp="1"/>
          </p:cNvSpPr>
          <p:nvPr>
            <p:ph type="ftr" sz="quarter" idx="11"/>
          </p:nvPr>
        </p:nvSpPr>
        <p:spPr>
          <a:xfrm>
            <a:off x="5257800" y="612648"/>
            <a:ext cx="1325880" cy="457200"/>
          </a:xfrm>
        </p:spPr>
        <p:txBody>
          <a:bodyPr rtlCol="0"/>
          <a:lstStyle/>
          <a:p>
            <a:pPr rtl="0"/>
            <a:r>
              <a:rPr lang="it-IT" dirty="0"/>
              <a:t>Aggiungere un piè di pagina</a:t>
            </a:r>
          </a:p>
        </p:txBody>
      </p:sp>
      <p:sp>
        <p:nvSpPr>
          <p:cNvPr id="3" name="Segnaposto data 2"/>
          <p:cNvSpPr>
            <a:spLocks noGrp="1"/>
          </p:cNvSpPr>
          <p:nvPr>
            <p:ph type="dt" sz="half" idx="10"/>
          </p:nvPr>
        </p:nvSpPr>
        <p:spPr>
          <a:xfrm>
            <a:off x="6583680" y="612648"/>
            <a:ext cx="957264" cy="457200"/>
          </a:xfrm>
        </p:spPr>
        <p:txBody>
          <a:bodyPr rtlCol="0"/>
          <a:lstStyle/>
          <a:p>
            <a:pPr rtl="0"/>
            <a:fld id="{BB59B18B-BBC9-4C3A-8AD4-C457578C78AA}" type="datetime1">
              <a:rPr lang="it-IT" smtClean="0"/>
              <a:pPr rtl="0"/>
              <a:t>12/12/2022</a:t>
            </a:fld>
            <a:endParaRPr lang="it-IT" dirty="0"/>
          </a:p>
        </p:txBody>
      </p:sp>
      <p:sp>
        <p:nvSpPr>
          <p:cNvPr id="5" name="Segnaposto numero diapositiva 4"/>
          <p:cNvSpPr>
            <a:spLocks noGrp="1"/>
          </p:cNvSpPr>
          <p:nvPr>
            <p:ph type="sldNum" sz="quarter" idx="12"/>
          </p:nvPr>
        </p:nvSpPr>
        <p:spPr>
          <a:xfrm>
            <a:off x="8174736" y="2272"/>
            <a:ext cx="762000" cy="365760"/>
          </a:xfrm>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38219525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rtlCol="0"/>
          <a:lstStyle/>
          <a:p>
            <a:pPr rtl="0"/>
            <a:r>
              <a:rPr lang="it-IT" dirty="0"/>
              <a:t>Aggiungere un piè di pagina</a:t>
            </a:r>
          </a:p>
        </p:txBody>
      </p:sp>
      <p:sp>
        <p:nvSpPr>
          <p:cNvPr id="2" name="Segnaposto data 1"/>
          <p:cNvSpPr>
            <a:spLocks noGrp="1"/>
          </p:cNvSpPr>
          <p:nvPr>
            <p:ph type="dt" sz="half" idx="10"/>
          </p:nvPr>
        </p:nvSpPr>
        <p:spPr/>
        <p:txBody>
          <a:bodyPr rtlCol="0"/>
          <a:lstStyle/>
          <a:p>
            <a:pPr rtl="0"/>
            <a:fld id="{516B5E0C-9F8A-49D2-8EB8-86F73AD7015F}" type="datetime1">
              <a:rPr lang="it-IT" smtClean="0"/>
              <a:pPr rtl="0"/>
              <a:t>12/12/2022</a:t>
            </a:fld>
            <a:endParaRPr lang="it-IT" dirty="0"/>
          </a:p>
        </p:txBody>
      </p:sp>
      <p:sp>
        <p:nvSpPr>
          <p:cNvPr id="4" name="Segnaposto numero diapositiva 3"/>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11356951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353496" y="1101970"/>
            <a:ext cx="3383280" cy="877824"/>
          </a:xfrm>
        </p:spPr>
        <p:txBody>
          <a:bodyPr rtlCol="0" anchor="b"/>
          <a:lstStyle>
            <a:lvl1pPr algn="l">
              <a:buNone/>
              <a:defRPr sz="1350" b="1"/>
            </a:lvl1pPr>
          </a:lstStyle>
          <a:p>
            <a:pPr rtl="0"/>
            <a:r>
              <a:rPr lang="it-IT" dirty="0"/>
              <a:t>Fare clic per modificare lo stile del titolo dello schema</a:t>
            </a:r>
          </a:p>
        </p:txBody>
      </p:sp>
      <p:sp>
        <p:nvSpPr>
          <p:cNvPr id="4" name="Segnaposto contenuto 3"/>
          <p:cNvSpPr>
            <a:spLocks noGrp="1"/>
          </p:cNvSpPr>
          <p:nvPr>
            <p:ph sz="half" idx="1"/>
          </p:nvPr>
        </p:nvSpPr>
        <p:spPr>
          <a:xfrm>
            <a:off x="152400" y="776288"/>
            <a:ext cx="5102352" cy="5805083"/>
          </a:xfrm>
        </p:spPr>
        <p:txBody>
          <a:bodyPr rtlCol="0"/>
          <a:lstStyle>
            <a:lvl1pPr>
              <a:defRPr sz="2400"/>
            </a:lvl1pPr>
            <a:lvl2pPr>
              <a:defRPr sz="2100"/>
            </a:lvl2pPr>
            <a:lvl3pPr>
              <a:defRPr sz="1800"/>
            </a:lvl3pPr>
            <a:lvl4pPr>
              <a:defRPr sz="1500"/>
            </a:lvl4pPr>
            <a:lvl5pPr>
              <a:defRPr sz="1500"/>
            </a:lvl5pPr>
          </a:lstStyle>
          <a:p>
            <a:pPr lvl="0" rtl="0" eaLnBrk="1" latinLnBrk="0" hangingPunct="1"/>
            <a:r>
              <a:rPr lang="it-IT"/>
              <a:t>Modifica gli stili del testo dello schema</a:t>
            </a:r>
          </a:p>
          <a:p>
            <a:pPr lvl="1" rtl="0" eaLnBrk="1" latinLnBrk="0" hangingPunct="1"/>
            <a:r>
              <a:rPr lang="it-IT"/>
              <a:t>Secondo livello</a:t>
            </a:r>
          </a:p>
          <a:p>
            <a:pPr lvl="2" rtl="0" eaLnBrk="1" latinLnBrk="0" hangingPunct="1"/>
            <a:r>
              <a:rPr lang="it-IT"/>
              <a:t>Terzo livello</a:t>
            </a:r>
          </a:p>
          <a:p>
            <a:pPr lvl="3" rtl="0" eaLnBrk="1" latinLnBrk="0" hangingPunct="1"/>
            <a:r>
              <a:rPr lang="it-IT"/>
              <a:t>Quarto livello</a:t>
            </a:r>
          </a:p>
          <a:p>
            <a:pPr lvl="4" rtl="0" eaLnBrk="1" latinLnBrk="0" hangingPunct="1"/>
            <a:r>
              <a:rPr lang="it-IT"/>
              <a:t>Quinto livello</a:t>
            </a:r>
            <a:endParaRPr kumimoji="0" lang="it-IT" dirty="0"/>
          </a:p>
        </p:txBody>
      </p:sp>
      <p:sp>
        <p:nvSpPr>
          <p:cNvPr id="3" name="Segnaposto testo 2"/>
          <p:cNvSpPr>
            <a:spLocks noGrp="1"/>
          </p:cNvSpPr>
          <p:nvPr>
            <p:ph type="body" idx="2"/>
          </p:nvPr>
        </p:nvSpPr>
        <p:spPr>
          <a:xfrm>
            <a:off x="5353496" y="2010728"/>
            <a:ext cx="3383280" cy="4580573"/>
          </a:xfrm>
        </p:spPr>
        <p:txBody>
          <a:bodyPr rtlCol="0"/>
          <a:lstStyle>
            <a:lvl1pPr marL="6858" indent="0">
              <a:buNone/>
              <a:defRPr sz="1050"/>
            </a:lvl1pPr>
            <a:lvl2pPr>
              <a:buNone/>
              <a:defRPr sz="900"/>
            </a:lvl2pPr>
            <a:lvl3pPr>
              <a:buNone/>
              <a:defRPr sz="750"/>
            </a:lvl3pPr>
            <a:lvl4pPr>
              <a:buNone/>
              <a:defRPr sz="675"/>
            </a:lvl4pPr>
            <a:lvl5pPr>
              <a:buNone/>
              <a:defRPr sz="675"/>
            </a:lvl5pPr>
          </a:lstStyle>
          <a:p>
            <a:pPr lvl="0" rtl="0" eaLnBrk="1" latinLnBrk="0" hangingPunct="1"/>
            <a:r>
              <a:rPr lang="it-IT"/>
              <a:t>Modifica gli stili del testo dello schema</a:t>
            </a:r>
          </a:p>
        </p:txBody>
      </p:sp>
      <p:sp>
        <p:nvSpPr>
          <p:cNvPr id="6" name="Segnaposto piè di pagina 5"/>
          <p:cNvSpPr>
            <a:spLocks noGrp="1"/>
          </p:cNvSpPr>
          <p:nvPr>
            <p:ph type="ftr" sz="quarter" idx="11"/>
          </p:nvPr>
        </p:nvSpPr>
        <p:spPr/>
        <p:txBody>
          <a:bodyPr rtlCol="0"/>
          <a:lstStyle/>
          <a:p>
            <a:pPr rtl="0"/>
            <a:r>
              <a:rPr lang="it-IT" dirty="0"/>
              <a:t>Aggiungere un piè di pagina</a:t>
            </a:r>
          </a:p>
        </p:txBody>
      </p:sp>
      <p:sp>
        <p:nvSpPr>
          <p:cNvPr id="5" name="Segnaposto data 4"/>
          <p:cNvSpPr>
            <a:spLocks noGrp="1"/>
          </p:cNvSpPr>
          <p:nvPr>
            <p:ph type="dt" sz="half" idx="10"/>
          </p:nvPr>
        </p:nvSpPr>
        <p:spPr/>
        <p:txBody>
          <a:bodyPr rtlCol="0"/>
          <a:lstStyle/>
          <a:p>
            <a:pPr rtl="0"/>
            <a:fld id="{640F554B-CDAA-4E7E-B954-9B769FBD8FD2}" type="datetime1">
              <a:rPr lang="it-IT" smtClean="0"/>
              <a:pPr rtl="0"/>
              <a:t>12/12/2022</a:t>
            </a:fld>
            <a:endParaRPr lang="it-IT" dirty="0"/>
          </a:p>
        </p:txBody>
      </p:sp>
      <p:sp>
        <p:nvSpPr>
          <p:cNvPr id="7" name="Segnaposto numero diapositiva 6"/>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4986852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440435" y="1109162"/>
            <a:ext cx="586803" cy="4681637"/>
          </a:xfrm>
        </p:spPr>
        <p:txBody>
          <a:bodyPr vert="vert270" lIns="45720" tIns="0" rIns="45720" rtlCol="0" anchor="t"/>
          <a:lstStyle>
            <a:lvl1pPr algn="ctr">
              <a:buNone/>
              <a:defRPr sz="1500" b="1"/>
            </a:lvl1pPr>
          </a:lstStyle>
          <a:p>
            <a:pPr rtl="0"/>
            <a:r>
              <a:rPr lang="it-IT"/>
              <a:t>Fare clic per modificare lo stile del titolo dello schema</a:t>
            </a:r>
            <a:endParaRPr lang="it-IT"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rtlCol="0"/>
          <a:lstStyle>
            <a:lvl1pPr marL="0" indent="0">
              <a:buNone/>
              <a:defRPr sz="2400"/>
            </a:lvl1pPr>
          </a:lstStyle>
          <a:p>
            <a:pPr rtl="0"/>
            <a:r>
              <a:rPr lang="it-IT"/>
              <a:t>Fare clic sull'icona per inserire un'immagine</a:t>
            </a:r>
            <a:endParaRPr kumimoji="0" lang="it-IT" dirty="0"/>
          </a:p>
        </p:txBody>
      </p:sp>
      <p:sp>
        <p:nvSpPr>
          <p:cNvPr id="4" name="Segnaposto testo 3"/>
          <p:cNvSpPr>
            <a:spLocks noGrp="1"/>
          </p:cNvSpPr>
          <p:nvPr>
            <p:ph type="body" sz="half" idx="2"/>
          </p:nvPr>
        </p:nvSpPr>
        <p:spPr>
          <a:xfrm>
            <a:off x="6088443" y="3274310"/>
            <a:ext cx="2590800" cy="2516489"/>
          </a:xfrm>
        </p:spPr>
        <p:txBody>
          <a:bodyPr lIns="0" tIns="0" rIns="45720" rtlCol="0" anchor="t"/>
          <a:lstStyle>
            <a:lvl1pPr marL="0" indent="0">
              <a:lnSpc>
                <a:spcPct val="100000"/>
              </a:lnSpc>
              <a:spcBef>
                <a:spcPts val="0"/>
              </a:spcBef>
              <a:buFontTx/>
              <a:buNone/>
              <a:defRPr sz="975"/>
            </a:lvl1pPr>
            <a:lvl2pPr>
              <a:buFontTx/>
              <a:buNone/>
              <a:defRPr sz="900"/>
            </a:lvl2pPr>
            <a:lvl3pPr>
              <a:buFontTx/>
              <a:buNone/>
              <a:defRPr sz="750"/>
            </a:lvl3pPr>
            <a:lvl4pPr>
              <a:buFontTx/>
              <a:buNone/>
              <a:defRPr sz="675"/>
            </a:lvl4pPr>
            <a:lvl5pPr>
              <a:buFontTx/>
              <a:buNone/>
              <a:defRPr sz="675"/>
            </a:lvl5pPr>
          </a:lstStyle>
          <a:p>
            <a:pPr lvl="0" rtl="0" eaLnBrk="1" latinLnBrk="0" hangingPunct="1"/>
            <a:r>
              <a:rPr lang="it-IT"/>
              <a:t>Modifica gli stili del testo dello schema</a:t>
            </a:r>
          </a:p>
        </p:txBody>
      </p:sp>
      <p:sp>
        <p:nvSpPr>
          <p:cNvPr id="6" name="Segnaposto piè di pagina 5"/>
          <p:cNvSpPr>
            <a:spLocks noGrp="1"/>
          </p:cNvSpPr>
          <p:nvPr>
            <p:ph type="ftr" sz="quarter" idx="11"/>
          </p:nvPr>
        </p:nvSpPr>
        <p:spPr/>
        <p:txBody>
          <a:bodyPr rtlCol="0"/>
          <a:lstStyle/>
          <a:p>
            <a:pPr rtl="0"/>
            <a:r>
              <a:rPr lang="it-IT" dirty="0"/>
              <a:t>Aggiungere un piè di pagina</a:t>
            </a:r>
          </a:p>
        </p:txBody>
      </p:sp>
      <p:sp>
        <p:nvSpPr>
          <p:cNvPr id="5" name="Segnaposto data 4"/>
          <p:cNvSpPr>
            <a:spLocks noGrp="1"/>
          </p:cNvSpPr>
          <p:nvPr>
            <p:ph type="dt" sz="half" idx="10"/>
          </p:nvPr>
        </p:nvSpPr>
        <p:spPr/>
        <p:txBody>
          <a:bodyPr rtlCol="0"/>
          <a:lstStyle/>
          <a:p>
            <a:pPr rtl="0"/>
            <a:fld id="{515A7090-FD05-4F2D-A978-F97B6598DAA9}" type="datetime1">
              <a:rPr lang="it-IT" smtClean="0"/>
              <a:pPr rtl="0"/>
              <a:t>12/12/2022</a:t>
            </a:fld>
            <a:endParaRPr lang="it-IT" dirty="0"/>
          </a:p>
        </p:txBody>
      </p:sp>
      <p:sp>
        <p:nvSpPr>
          <p:cNvPr id="7" name="Segnaposto numero diapositiva 6"/>
          <p:cNvSpPr>
            <a:spLocks noGrp="1"/>
          </p:cNvSpPr>
          <p:nvPr>
            <p:ph type="sldNum" sz="quarter" idx="12"/>
          </p:nvPr>
        </p:nvSpPr>
        <p:spPr/>
        <p:txBody>
          <a:bodyPr rtlCol="0"/>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18836198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2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29" name="Rettangolo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0" name="Rettangolo 29"/>
          <p:cNvSpPr/>
          <p:nvPr/>
        </p:nvSpPr>
        <p:spPr>
          <a:xfrm>
            <a:off x="1" y="30827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1" name="Rettangolo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2" name="Rettangolo 31"/>
          <p:cNvSpPr/>
          <p:nvPr/>
        </p:nvSpPr>
        <p:spPr>
          <a:xfrm flipV="1">
            <a:off x="5410201" y="44011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useBgFill="1">
        <p:nvSpPr>
          <p:cNvPr id="33" name="Rettangolo arrotondato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useBgFill="1">
        <p:nvSpPr>
          <p:cNvPr id="34" name="Rettangolo arrotondato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5" name="Rettangolo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6" name="Rettangolo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7" name="Rettangolo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8" name="Rettangolo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39" name="Rettangolo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40" name="Rettangolo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it-IT" sz="1350" dirty="0"/>
          </a:p>
        </p:txBody>
      </p:sp>
      <p:sp>
        <p:nvSpPr>
          <p:cNvPr id="22" name="Segnaposto titolo 21"/>
          <p:cNvSpPr>
            <a:spLocks noGrp="1"/>
          </p:cNvSpPr>
          <p:nvPr>
            <p:ph type="title"/>
          </p:nvPr>
        </p:nvSpPr>
        <p:spPr>
          <a:xfrm>
            <a:off x="457200" y="1143000"/>
            <a:ext cx="8229600" cy="1066800"/>
          </a:xfrm>
          <a:prstGeom prst="rect">
            <a:avLst/>
          </a:prstGeom>
        </p:spPr>
        <p:txBody>
          <a:bodyPr vert="horz" rtlCol="0" anchor="ctr">
            <a:normAutofit/>
          </a:bodyPr>
          <a:lstStyle/>
          <a:p>
            <a:pPr rtl="0"/>
            <a:r>
              <a:rPr lang="it-IT" dirty="0"/>
              <a:t>Fare clic per modificare lo stile del titolo</a:t>
            </a:r>
          </a:p>
        </p:txBody>
      </p:sp>
      <p:sp>
        <p:nvSpPr>
          <p:cNvPr id="13" name="Segnaposto testo 12"/>
          <p:cNvSpPr>
            <a:spLocks noGrp="1"/>
          </p:cNvSpPr>
          <p:nvPr>
            <p:ph type="body" idx="1"/>
          </p:nvPr>
        </p:nvSpPr>
        <p:spPr>
          <a:xfrm>
            <a:off x="457200" y="2249424"/>
            <a:ext cx="8229600" cy="4325112"/>
          </a:xfrm>
          <a:prstGeom prst="rect">
            <a:avLst/>
          </a:prstGeom>
        </p:spPr>
        <p:txBody>
          <a:bodyPr vert="horz" rtlCol="0">
            <a:normAutofit/>
          </a:bodyPr>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3" name="Segnaposto piè di pagina 2"/>
          <p:cNvSpPr>
            <a:spLocks noGrp="1"/>
          </p:cNvSpPr>
          <p:nvPr>
            <p:ph type="ftr" sz="quarter" idx="3"/>
          </p:nvPr>
        </p:nvSpPr>
        <p:spPr>
          <a:xfrm>
            <a:off x="5257800" y="612648"/>
            <a:ext cx="1325880" cy="457200"/>
          </a:xfrm>
          <a:prstGeom prst="rect">
            <a:avLst/>
          </a:prstGeom>
        </p:spPr>
        <p:txBody>
          <a:bodyPr vert="horz" rtlCol="0"/>
          <a:lstStyle>
            <a:lvl1pPr algn="r" eaLnBrk="1" latinLnBrk="0" hangingPunct="1">
              <a:defRPr kumimoji="0" sz="825">
                <a:solidFill>
                  <a:schemeClr val="accent2">
                    <a:lumMod val="75000"/>
                  </a:schemeClr>
                </a:solidFill>
              </a:defRPr>
            </a:lvl1pPr>
          </a:lstStyle>
          <a:p>
            <a:pPr rtl="0"/>
            <a:r>
              <a:rPr lang="it-IT" dirty="0"/>
              <a:t>Aggiungere un piè di pagina</a:t>
            </a:r>
          </a:p>
        </p:txBody>
      </p:sp>
      <p:sp>
        <p:nvSpPr>
          <p:cNvPr id="14" name="Segnaposto data 13"/>
          <p:cNvSpPr>
            <a:spLocks noGrp="1"/>
          </p:cNvSpPr>
          <p:nvPr>
            <p:ph type="dt" sz="half" idx="2"/>
          </p:nvPr>
        </p:nvSpPr>
        <p:spPr>
          <a:xfrm>
            <a:off x="6586536" y="612648"/>
            <a:ext cx="957264" cy="457200"/>
          </a:xfrm>
          <a:prstGeom prst="rect">
            <a:avLst/>
          </a:prstGeom>
        </p:spPr>
        <p:txBody>
          <a:bodyPr vert="horz" rtlCol="0"/>
          <a:lstStyle>
            <a:lvl1pPr algn="l" eaLnBrk="1" latinLnBrk="0" hangingPunct="1">
              <a:defRPr kumimoji="0" sz="825">
                <a:solidFill>
                  <a:schemeClr val="accent2">
                    <a:lumMod val="75000"/>
                  </a:schemeClr>
                </a:solidFill>
              </a:defRPr>
            </a:lvl1pPr>
          </a:lstStyle>
          <a:p>
            <a:pPr rtl="0"/>
            <a:fld id="{9F0A5FDE-5D5C-499D-BD22-6F7F59261447}" type="datetime1">
              <a:rPr lang="it-IT" smtClean="0"/>
              <a:pPr rtl="0"/>
              <a:t>12/12/2022</a:t>
            </a:fld>
            <a:endParaRPr lang="it-IT" dirty="0"/>
          </a:p>
        </p:txBody>
      </p:sp>
      <p:sp>
        <p:nvSpPr>
          <p:cNvPr id="23" name="Segnaposto numero diapositiva 22"/>
          <p:cNvSpPr>
            <a:spLocks noGrp="1"/>
          </p:cNvSpPr>
          <p:nvPr>
            <p:ph type="sldNum" sz="quarter" idx="4"/>
          </p:nvPr>
        </p:nvSpPr>
        <p:spPr>
          <a:xfrm>
            <a:off x="8174736" y="2272"/>
            <a:ext cx="762000" cy="365760"/>
          </a:xfrm>
          <a:prstGeom prst="rect">
            <a:avLst/>
          </a:prstGeom>
        </p:spPr>
        <p:txBody>
          <a:bodyPr vert="horz" rtlCol="0" anchor="b"/>
          <a:lstStyle>
            <a:lvl1pPr algn="r" eaLnBrk="1" latinLnBrk="0" hangingPunct="1">
              <a:defRPr kumimoji="0" sz="1350">
                <a:solidFill>
                  <a:srgbClr val="FFFFFF"/>
                </a:solidFill>
              </a:defRPr>
            </a:lvl1pPr>
          </a:lstStyle>
          <a:p>
            <a:pPr rtl="0"/>
            <a:fld id="{401CF334-2D5C-4859-84A6-CA7E6E43FAEB}" type="slidenum">
              <a:rPr lang="it-IT" smtClean="0"/>
              <a:pPr rtl="0"/>
              <a:t>‹N›</a:t>
            </a:fld>
            <a:endParaRPr lang="it-IT" dirty="0"/>
          </a:p>
        </p:txBody>
      </p:sp>
    </p:spTree>
    <p:extLst>
      <p:ext uri="{BB962C8B-B14F-4D97-AF65-F5344CB8AC3E}">
        <p14:creationId xmlns:p14="http://schemas.microsoft.com/office/powerpoint/2010/main" xmlns=""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lvl1pPr algn="l" rtl="0" eaLnBrk="1" latinLnBrk="0" hangingPunct="1">
        <a:spcBef>
          <a:spcPct val="0"/>
        </a:spcBef>
        <a:buNone/>
        <a:defRPr kumimoji="0" sz="3000" kern="1200">
          <a:solidFill>
            <a:schemeClr val="tx2"/>
          </a:solidFill>
          <a:latin typeface="+mj-lt"/>
          <a:ea typeface="+mj-ea"/>
          <a:cs typeface="+mj-cs"/>
        </a:defRPr>
      </a:lvl1pPr>
    </p:titleStyle>
    <p:bodyStyle>
      <a:lvl1pPr marL="274320" indent="-192024" algn="l" rtl="0" eaLnBrk="1" latinLnBrk="0" hangingPunct="1">
        <a:spcBef>
          <a:spcPts val="225"/>
        </a:spcBef>
        <a:buClr>
          <a:schemeClr val="accent3">
            <a:lumMod val="75000"/>
          </a:schemeClr>
        </a:buClr>
        <a:buFont typeface="Georgia"/>
        <a:buChar char="•"/>
        <a:defRPr kumimoji="0" sz="2100" kern="1200">
          <a:solidFill>
            <a:schemeClr val="tx2"/>
          </a:solidFill>
          <a:latin typeface="+mn-lt"/>
          <a:ea typeface="+mn-ea"/>
          <a:cs typeface="+mn-cs"/>
        </a:defRPr>
      </a:lvl1pPr>
      <a:lvl2pPr marL="493776" indent="-185166" algn="l" rtl="0" eaLnBrk="1" latinLnBrk="0" hangingPunct="1">
        <a:spcBef>
          <a:spcPts val="225"/>
        </a:spcBef>
        <a:buClr>
          <a:schemeClr val="accent2">
            <a:lumMod val="75000"/>
          </a:schemeClr>
        </a:buClr>
        <a:buFont typeface="Georgia"/>
        <a:buChar char="▫"/>
        <a:defRPr kumimoji="0" sz="1950" kern="1200">
          <a:solidFill>
            <a:schemeClr val="tx2"/>
          </a:solidFill>
          <a:latin typeface="+mn-lt"/>
          <a:ea typeface="+mn-ea"/>
          <a:cs typeface="+mn-cs"/>
        </a:defRPr>
      </a:lvl2pPr>
      <a:lvl3pPr marL="692658" indent="-164592" algn="l" rtl="0" eaLnBrk="1" latinLnBrk="0" hangingPunct="1">
        <a:spcBef>
          <a:spcPts val="225"/>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3pPr>
      <a:lvl4pPr marL="884682" indent="-150876" algn="l" rtl="0" eaLnBrk="1" latinLnBrk="0" hangingPunct="1">
        <a:spcBef>
          <a:spcPts val="225"/>
        </a:spcBef>
        <a:buClr>
          <a:schemeClr val="accent1">
            <a:lumMod val="50000"/>
          </a:schemeClr>
        </a:buClr>
        <a:buFont typeface="Wingdings 2" panose="05020102010507070707" pitchFamily="18" charset="2"/>
        <a:buChar char=""/>
        <a:defRPr kumimoji="0" sz="1650" kern="1200">
          <a:solidFill>
            <a:schemeClr val="tx2"/>
          </a:solidFill>
          <a:latin typeface="+mn-lt"/>
          <a:ea typeface="+mn-ea"/>
          <a:cs typeface="+mn-cs"/>
        </a:defRPr>
      </a:lvl4pPr>
      <a:lvl5pPr marL="1042416" indent="-137160" algn="l" rtl="0" eaLnBrk="1" latinLnBrk="0" hangingPunct="1">
        <a:spcBef>
          <a:spcPts val="225"/>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5pPr>
      <a:lvl6pPr marL="1207008" indent="-137160" algn="l" rtl="0" eaLnBrk="1" latinLnBrk="0" hangingPunct="1">
        <a:spcBef>
          <a:spcPts val="225"/>
        </a:spcBef>
        <a:buClr>
          <a:schemeClr val="accent1">
            <a:lumMod val="50000"/>
          </a:schemeClr>
        </a:buClr>
        <a:buFont typeface="Wingdings 2" panose="05020102010507070707" pitchFamily="18" charset="2"/>
        <a:buChar char=""/>
        <a:defRPr kumimoji="0" sz="1350" kern="1200">
          <a:solidFill>
            <a:schemeClr val="tx2"/>
          </a:solidFill>
          <a:latin typeface="+mn-lt"/>
          <a:ea typeface="+mn-ea"/>
          <a:cs typeface="+mn-cs"/>
        </a:defRPr>
      </a:lvl6pPr>
      <a:lvl7pPr marL="1371600" indent="-137160" algn="l" rtl="0" eaLnBrk="1" latinLnBrk="0" hangingPunct="1">
        <a:spcBef>
          <a:spcPts val="225"/>
        </a:spcBef>
        <a:buClr>
          <a:schemeClr val="accent1">
            <a:lumMod val="50000"/>
          </a:schemeClr>
        </a:buClr>
        <a:buFont typeface="Wingdings 2" panose="05020102010507070707" pitchFamily="18" charset="2"/>
        <a:buChar char=""/>
        <a:defRPr kumimoji="0" sz="1200" kern="1200">
          <a:solidFill>
            <a:schemeClr val="tx2"/>
          </a:solidFill>
          <a:latin typeface="+mn-lt"/>
          <a:ea typeface="+mn-ea"/>
          <a:cs typeface="+mn-cs"/>
        </a:defRPr>
      </a:lvl7pPr>
      <a:lvl8pPr marL="1522476" indent="-137160" algn="l" rtl="0" eaLnBrk="1" latinLnBrk="0" hangingPunct="1">
        <a:spcBef>
          <a:spcPts val="225"/>
        </a:spcBef>
        <a:buClr>
          <a:schemeClr val="accent1">
            <a:lumMod val="50000"/>
          </a:schemeClr>
        </a:buClr>
        <a:buFont typeface="Wingdings 2" panose="05020102010507070707" pitchFamily="18" charset="2"/>
        <a:buChar char=""/>
        <a:defRPr kumimoji="0" sz="1125" kern="1200">
          <a:solidFill>
            <a:schemeClr val="tx2"/>
          </a:solidFill>
          <a:latin typeface="+mn-lt"/>
          <a:ea typeface="+mn-ea"/>
          <a:cs typeface="+mn-cs"/>
        </a:defRPr>
      </a:lvl8pPr>
      <a:lvl9pPr marL="1680210" indent="-137160" algn="l" rtl="0" eaLnBrk="1" latinLnBrk="0" hangingPunct="1">
        <a:spcBef>
          <a:spcPts val="225"/>
        </a:spcBef>
        <a:buClr>
          <a:schemeClr val="accent1">
            <a:lumMod val="50000"/>
          </a:schemeClr>
        </a:buClr>
        <a:buFont typeface="Wingdings 2" panose="05020102010507070707" pitchFamily="18" charset="2"/>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0" orient="horz" pos="2160" userDrawn="1">
          <p15:clr>
            <a:srgbClr val="F26B43"/>
          </p15:clr>
        </p15:guide>
        <p15:guide id="1" pos="288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0.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discoverlife.org/ap/copyright.html" TargetMode="External"/><Relationship Id="rId5" Type="http://schemas.openxmlformats.org/officeDocument/2006/relationships/hyperlink" Target="http://www.eskalenlab.ucr.edu/" TargetMode="External"/><Relationship Id="rId4" Type="http://schemas.openxmlformats.org/officeDocument/2006/relationships/image" Target="../media/image65.pn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doi.org/10.3390/agronomy10081062" TargetMode="Externa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doi.org/10.1016/j.simyco.2016.09.001" TargetMode="Externa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doi.org/10.1016/j.simyco.2019.08.001"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57.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4.png"/><Relationship Id="rId4" Type="http://schemas.openxmlformats.org/officeDocument/2006/relationships/image" Target="../media/image101.png"/><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7.png"/><Relationship Id="rId2" Type="http://schemas.openxmlformats.org/officeDocument/2006/relationships/hyperlink" Target="mailto:xylosandrus@parcocirceio.it" TargetMode="External"/><Relationship Id="rId1" Type="http://schemas.openxmlformats.org/officeDocument/2006/relationships/slideLayout" Target="../slideLayouts/slideLayout1.xml"/><Relationship Id="rId6" Type="http://schemas.openxmlformats.org/officeDocument/2006/relationships/hyperlink" Target="https://www.linkedin.com/company/lifesamfix/" TargetMode="External"/><Relationship Id="rId5" Type="http://schemas.openxmlformats.org/officeDocument/2006/relationships/image" Target="../media/image106.jpeg"/><Relationship Id="rId4" Type="http://schemas.openxmlformats.org/officeDocument/2006/relationships/hyperlink" Target="https://www.facebook.com/lifesamfix"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39552" y="2132856"/>
            <a:ext cx="7956376" cy="4295328"/>
          </a:xfrm>
        </p:spPr>
        <p:txBody>
          <a:bodyPr>
            <a:noAutofit/>
          </a:bodyPr>
          <a:lstStyle/>
          <a:p>
            <a:pPr algn="l"/>
            <a:r>
              <a:rPr lang="it-IT" sz="2400" b="1" smtClean="0">
                <a:solidFill>
                  <a:schemeClr val="accent2">
                    <a:lumMod val="50000"/>
                  </a:schemeClr>
                </a:solidFill>
              </a:rPr>
              <a:t>Training package for the prevention of </a:t>
            </a:r>
            <a:r>
              <a:rPr lang="it-IT" sz="2400" b="1" i="1" smtClean="0">
                <a:solidFill>
                  <a:schemeClr val="accent2">
                    <a:lumMod val="50000"/>
                  </a:schemeClr>
                </a:solidFill>
              </a:rPr>
              <a:t>Xylosandrus</a:t>
            </a:r>
            <a:r>
              <a:rPr lang="it-IT" sz="2400" b="1" smtClean="0">
                <a:solidFill>
                  <a:schemeClr val="accent2">
                    <a:lumMod val="50000"/>
                  </a:schemeClr>
                </a:solidFill>
              </a:rPr>
              <a:t> invasions and the application of early warning, monitoring and rapid response protocols</a:t>
            </a:r>
          </a:p>
          <a:p>
            <a:pPr algn="l">
              <a:spcBef>
                <a:spcPts val="0"/>
              </a:spcBef>
            </a:pPr>
            <a:endParaRPr lang="it-IT" sz="2400" b="1" smtClean="0">
              <a:solidFill>
                <a:schemeClr val="accent2">
                  <a:lumMod val="50000"/>
                </a:schemeClr>
              </a:solidFill>
            </a:endParaRPr>
          </a:p>
          <a:p>
            <a:pPr algn="l"/>
            <a:r>
              <a:rPr lang="it-IT" sz="1800" b="1" smtClean="0">
                <a:solidFill>
                  <a:schemeClr val="accent2">
                    <a:lumMod val="50000"/>
                  </a:schemeClr>
                </a:solidFill>
              </a:rPr>
              <a:t>Module 1</a:t>
            </a:r>
            <a:r>
              <a:rPr lang="it-IT" sz="1800" b="1" smtClean="0">
                <a:solidFill>
                  <a:schemeClr val="accent2">
                    <a:lumMod val="50000"/>
                  </a:schemeClr>
                </a:solidFill>
              </a:rPr>
              <a:t>. </a:t>
            </a:r>
            <a:r>
              <a:rPr lang="it-IT" sz="1800" b="1" smtClean="0">
                <a:solidFill>
                  <a:schemeClr val="accent2">
                    <a:lumMod val="50000"/>
                  </a:schemeClr>
                </a:solidFill>
              </a:rPr>
              <a:t>The </a:t>
            </a:r>
            <a:r>
              <a:rPr lang="it-IT" sz="1800" b="1" smtClean="0">
                <a:solidFill>
                  <a:schemeClr val="accent2">
                    <a:lumMod val="50000"/>
                  </a:schemeClr>
                </a:solidFill>
              </a:rPr>
              <a:t>biology of </a:t>
            </a:r>
            <a:r>
              <a:rPr lang="it-IT" sz="1800" b="1" i="1" smtClean="0">
                <a:solidFill>
                  <a:schemeClr val="accent2">
                    <a:lumMod val="50000"/>
                  </a:schemeClr>
                </a:solidFill>
              </a:rPr>
              <a:t>Xylosandrus crassiusculus </a:t>
            </a:r>
            <a:r>
              <a:rPr lang="it-IT" sz="1800" b="1" smtClean="0">
                <a:solidFill>
                  <a:schemeClr val="accent2">
                    <a:lumMod val="50000"/>
                  </a:schemeClr>
                </a:solidFill>
              </a:rPr>
              <a:t>and </a:t>
            </a:r>
            <a:r>
              <a:rPr lang="it-IT" sz="1800" b="1" i="1" smtClean="0">
                <a:solidFill>
                  <a:schemeClr val="accent2">
                    <a:lumMod val="50000"/>
                  </a:schemeClr>
                </a:solidFill>
              </a:rPr>
              <a:t>Xylosandrus compactus</a:t>
            </a:r>
          </a:p>
          <a:p>
            <a:pPr algn="l"/>
            <a:r>
              <a:rPr lang="en-US" sz="1800" b="1" smtClean="0">
                <a:solidFill>
                  <a:schemeClr val="accent2">
                    <a:lumMod val="75000"/>
                  </a:schemeClr>
                </a:solidFill>
              </a:rPr>
              <a:t>Module 2. </a:t>
            </a:r>
            <a:r>
              <a:rPr lang="en-US" sz="1800" b="1" i="1" smtClean="0">
                <a:solidFill>
                  <a:schemeClr val="accent2">
                    <a:lumMod val="75000"/>
                  </a:schemeClr>
                </a:solidFill>
              </a:rPr>
              <a:t>Xylosandrus </a:t>
            </a:r>
            <a:r>
              <a:rPr lang="en-US" sz="1800" b="1" smtClean="0">
                <a:solidFill>
                  <a:schemeClr val="accent2">
                    <a:lumMod val="75000"/>
                  </a:schemeClr>
                </a:solidFill>
              </a:rPr>
              <a:t>and associated fungi</a:t>
            </a:r>
          </a:p>
          <a:p>
            <a:pPr algn="l"/>
            <a:r>
              <a:rPr lang="it-IT" sz="1800" b="1" smtClean="0">
                <a:solidFill>
                  <a:schemeClr val="accent2">
                    <a:lumMod val="50000"/>
                  </a:schemeClr>
                </a:solidFill>
              </a:rPr>
              <a:t>Module 3. Invasion history and pathways</a:t>
            </a:r>
          </a:p>
          <a:p>
            <a:pPr algn="l"/>
            <a:r>
              <a:rPr lang="it-IT" sz="1800" b="1" smtClean="0">
                <a:solidFill>
                  <a:schemeClr val="accent2">
                    <a:lumMod val="50000"/>
                  </a:schemeClr>
                </a:solidFill>
              </a:rPr>
              <a:t>Module 4</a:t>
            </a:r>
            <a:r>
              <a:rPr lang="it-IT" sz="1800" b="1" smtClean="0">
                <a:solidFill>
                  <a:schemeClr val="accent2">
                    <a:lumMod val="50000"/>
                  </a:schemeClr>
                </a:solidFill>
              </a:rPr>
              <a:t>. </a:t>
            </a:r>
            <a:r>
              <a:rPr lang="it-IT" sz="1800" b="1" smtClean="0">
                <a:solidFill>
                  <a:schemeClr val="accent2">
                    <a:lumMod val="50000"/>
                  </a:schemeClr>
                </a:solidFill>
              </a:rPr>
              <a:t>Prevention</a:t>
            </a:r>
            <a:r>
              <a:rPr lang="it-IT" sz="1800" b="1" smtClean="0">
                <a:solidFill>
                  <a:schemeClr val="accent2">
                    <a:lumMod val="50000"/>
                  </a:schemeClr>
                </a:solidFill>
              </a:rPr>
              <a:t>: reducing vulnerability through forest interventions</a:t>
            </a:r>
          </a:p>
          <a:p>
            <a:pPr algn="l"/>
            <a:r>
              <a:rPr lang="it-IT" sz="1800" b="1" smtClean="0">
                <a:solidFill>
                  <a:schemeClr val="accent2">
                    <a:lumMod val="50000"/>
                  </a:schemeClr>
                </a:solidFill>
              </a:rPr>
              <a:t>Module 5. Early warning and monitoring</a:t>
            </a:r>
          </a:p>
          <a:p>
            <a:pPr algn="l"/>
            <a:r>
              <a:rPr lang="it-IT" sz="1800" b="1" smtClean="0">
                <a:solidFill>
                  <a:schemeClr val="accent2">
                    <a:lumMod val="50000"/>
                  </a:schemeClr>
                </a:solidFill>
              </a:rPr>
              <a:t>Module 6. Containment</a:t>
            </a:r>
          </a:p>
          <a:p>
            <a:pPr algn="l"/>
            <a:r>
              <a:rPr lang="it-IT" sz="1800" b="1" smtClean="0">
                <a:solidFill>
                  <a:schemeClr val="accent2">
                    <a:lumMod val="50000"/>
                  </a:schemeClr>
                </a:solidFill>
              </a:rPr>
              <a:t>Module 7</a:t>
            </a:r>
            <a:r>
              <a:rPr lang="it-IT" sz="1800" b="1" smtClean="0">
                <a:solidFill>
                  <a:schemeClr val="accent2">
                    <a:lumMod val="50000"/>
                  </a:schemeClr>
                </a:solidFill>
              </a:rPr>
              <a:t>. </a:t>
            </a:r>
            <a:r>
              <a:rPr lang="it-IT" sz="1800" b="1" smtClean="0">
                <a:solidFill>
                  <a:schemeClr val="accent2">
                    <a:lumMod val="50000"/>
                  </a:schemeClr>
                </a:solidFill>
              </a:rPr>
              <a:t>Supporting </a:t>
            </a:r>
            <a:r>
              <a:rPr lang="it-IT" sz="1800" b="1" smtClean="0">
                <a:solidFill>
                  <a:schemeClr val="accent2">
                    <a:lumMod val="50000"/>
                  </a:schemeClr>
                </a:solidFill>
              </a:rPr>
              <a:t>technologies: smart traps and app</a:t>
            </a:r>
          </a:p>
          <a:p>
            <a:pPr algn="r"/>
            <a:r>
              <a:rPr lang="it-IT" sz="1600" smtClean="0">
                <a:solidFill>
                  <a:schemeClr val="accent2">
                    <a:lumMod val="50000"/>
                  </a:schemeClr>
                </a:solidFill>
              </a:rPr>
              <a:t>June 2022</a:t>
            </a:r>
          </a:p>
          <a:p>
            <a:pPr algn="l"/>
            <a:endParaRPr lang="it-IT" b="1" smtClean="0">
              <a:solidFill>
                <a:schemeClr val="accent6">
                  <a:lumMod val="50000"/>
                </a:schemeClr>
              </a:solidFill>
            </a:endParaRPr>
          </a:p>
          <a:p>
            <a:pPr algn="l"/>
            <a:endParaRPr lang="it-IT" sz="2400" b="1" smtClean="0">
              <a:solidFill>
                <a:schemeClr val="accent6">
                  <a:lumMod val="50000"/>
                </a:schemeClr>
              </a:solidFill>
            </a:endParaRPr>
          </a:p>
          <a:p>
            <a:endParaRPr lang="it-IT" sz="2000" b="1" smtClean="0">
              <a:solidFill>
                <a:schemeClr val="accent6">
                  <a:lumMod val="50000"/>
                </a:schemeClr>
              </a:solidFill>
            </a:endParaRPr>
          </a:p>
          <a:p>
            <a:endParaRPr lang="it-IT" b="1" smtClean="0">
              <a:solidFill>
                <a:srgbClr val="FF0000"/>
              </a:solidFill>
            </a:endParaRPr>
          </a:p>
          <a:p>
            <a:endParaRPr lang="it-IT" b="1" smtClean="0">
              <a:solidFill>
                <a:srgbClr val="FF0000"/>
              </a:solidFill>
            </a:endParaRPr>
          </a:p>
        </p:txBody>
      </p:sp>
      <p:pic>
        <p:nvPicPr>
          <p:cNvPr id="8" name="Google Shape;115;p13"/>
          <p:cNvPicPr preferRelativeResize="0">
            <a:picLocks noChangeAspect="1"/>
          </p:cNvPicPr>
          <p:nvPr/>
        </p:nvPicPr>
        <p:blipFill rotWithShape="1">
          <a:blip r:embed="rId2" cstate="print">
            <a:alphaModFix/>
          </a:blip>
          <a:srcRect/>
          <a:stretch/>
        </p:blipFill>
        <p:spPr>
          <a:xfrm>
            <a:off x="35496" y="44624"/>
            <a:ext cx="3544557" cy="1798853"/>
          </a:xfrm>
          <a:prstGeom prst="rect">
            <a:avLst/>
          </a:prstGeom>
          <a:noFill/>
          <a:ln>
            <a:noFill/>
          </a:ln>
        </p:spPr>
      </p:pic>
      <p:pic>
        <p:nvPicPr>
          <p:cNvPr id="12" name="Google Shape;116;p13"/>
          <p:cNvPicPr preferRelativeResize="0">
            <a:picLocks noChangeAspect="1"/>
          </p:cNvPicPr>
          <p:nvPr/>
        </p:nvPicPr>
        <p:blipFill rotWithShape="1">
          <a:blip r:embed="rId3" cstate="print">
            <a:alphaModFix/>
          </a:blip>
          <a:srcRect/>
          <a:stretch/>
        </p:blipFill>
        <p:spPr>
          <a:xfrm>
            <a:off x="6337065" y="28823"/>
            <a:ext cx="2771439" cy="1095921"/>
          </a:xfrm>
          <a:prstGeom prst="rect">
            <a:avLst/>
          </a:prstGeom>
          <a:noFill/>
          <a:ln>
            <a:noFill/>
          </a:ln>
        </p:spPr>
      </p:pic>
      <p:sp>
        <p:nvSpPr>
          <p:cNvPr id="5" name="Sottotitolo 2"/>
          <p:cNvSpPr txBox="1">
            <a:spLocks/>
          </p:cNvSpPr>
          <p:nvPr/>
        </p:nvSpPr>
        <p:spPr>
          <a:xfrm>
            <a:off x="-23812" y="4678288"/>
            <a:ext cx="9144000" cy="9109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b="1" dirty="0" smtClean="0">
              <a:solidFill>
                <a:srgbClr val="FF0000"/>
              </a:solidFill>
            </a:endParaRPr>
          </a:p>
        </p:txBody>
      </p:sp>
      <p:sp>
        <p:nvSpPr>
          <p:cNvPr id="10" name="Rettangolo 9"/>
          <p:cNvSpPr/>
          <p:nvPr/>
        </p:nvSpPr>
        <p:spPr>
          <a:xfrm>
            <a:off x="495057" y="5445631"/>
            <a:ext cx="7868500" cy="413518"/>
          </a:xfrm>
          <a:prstGeom prst="rect">
            <a:avLst/>
          </a:prstGeom>
          <a:noFill/>
          <a:ln>
            <a:solidFill>
              <a:srgbClr val="996633"/>
            </a:solidFill>
          </a:ln>
          <a:effectLst>
            <a:glow rad="635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996633"/>
                </a:solidFill>
              </a:ln>
              <a:noFill/>
            </a:endParaRPr>
          </a:p>
        </p:txBody>
      </p:sp>
      <p:sp>
        <p:nvSpPr>
          <p:cNvPr id="11" name="Rettangolo 10"/>
          <p:cNvSpPr/>
          <p:nvPr/>
        </p:nvSpPr>
        <p:spPr>
          <a:xfrm>
            <a:off x="548018" y="3907492"/>
            <a:ext cx="7845203" cy="390222"/>
          </a:xfrm>
          <a:prstGeom prst="rect">
            <a:avLst/>
          </a:prstGeom>
          <a:noFill/>
          <a:ln w="28575">
            <a:solidFill>
              <a:srgbClr val="99663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82469130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F09E5550-1E53-4017-AF3E-9802131F3A3C}"/>
              </a:ext>
            </a:extLst>
          </p:cNvPr>
          <p:cNvSpPr>
            <a:spLocks noGrp="1"/>
          </p:cNvSpPr>
          <p:nvPr>
            <p:ph type="title"/>
          </p:nvPr>
        </p:nvSpPr>
        <p:spPr>
          <a:xfrm>
            <a:off x="902088" y="1594116"/>
            <a:ext cx="7645612" cy="800100"/>
          </a:xfrm>
        </p:spPr>
        <p:txBody>
          <a:bodyPr>
            <a:normAutofit fontScale="90000"/>
          </a:bodyPr>
          <a:lstStyle/>
          <a:p>
            <a:pPr marL="428625" indent="-428625">
              <a:buFont typeface="Arial" panose="020B0604020202020204" pitchFamily="34" charset="0"/>
              <a:buChar char="•"/>
            </a:pPr>
            <a:r>
              <a:rPr lang="en-US" dirty="0">
                <a:solidFill>
                  <a:schemeClr val="tx1"/>
                </a:solidFill>
              </a:rPr>
              <a:t>What if one of the symbiotic fungi is also a plant pathogen?</a:t>
            </a:r>
            <a:endParaRPr lang="es-ES" dirty="0">
              <a:solidFill>
                <a:schemeClr val="tx1"/>
              </a:solidFill>
            </a:endParaRPr>
          </a:p>
        </p:txBody>
      </p:sp>
      <p:pic>
        <p:nvPicPr>
          <p:cNvPr id="5" name="Immagine 4">
            <a:extLst>
              <a:ext uri="{FF2B5EF4-FFF2-40B4-BE49-F238E27FC236}">
                <a16:creationId xmlns:a16="http://schemas.microsoft.com/office/drawing/2014/main" xmlns="" id="{4555521D-234A-4BDE-87ED-A7C8BED8867B}"/>
              </a:ext>
            </a:extLst>
          </p:cNvPr>
          <p:cNvPicPr>
            <a:picLocks noChangeAspect="1"/>
          </p:cNvPicPr>
          <p:nvPr/>
        </p:nvPicPr>
        <p:blipFill>
          <a:blip r:embed="rId3" cstate="print"/>
          <a:stretch>
            <a:fillRect/>
          </a:stretch>
        </p:blipFill>
        <p:spPr>
          <a:xfrm>
            <a:off x="598978" y="631281"/>
            <a:ext cx="1264268" cy="640136"/>
          </a:xfrm>
          <a:prstGeom prst="rect">
            <a:avLst/>
          </a:prstGeom>
        </p:spPr>
      </p:pic>
      <p:pic>
        <p:nvPicPr>
          <p:cNvPr id="3" name="Immagine 2">
            <a:extLst>
              <a:ext uri="{FF2B5EF4-FFF2-40B4-BE49-F238E27FC236}">
                <a16:creationId xmlns:a16="http://schemas.microsoft.com/office/drawing/2014/main" xmlns="" id="{BD0072CE-1434-42E4-B7A2-98B4A20EB8AB}"/>
              </a:ext>
            </a:extLst>
          </p:cNvPr>
          <p:cNvPicPr>
            <a:picLocks noChangeAspect="1"/>
          </p:cNvPicPr>
          <p:nvPr/>
        </p:nvPicPr>
        <p:blipFill>
          <a:blip r:embed="rId4" cstate="print"/>
          <a:stretch>
            <a:fillRect/>
          </a:stretch>
        </p:blipFill>
        <p:spPr>
          <a:xfrm>
            <a:off x="2938874" y="2394216"/>
            <a:ext cx="3572039" cy="3607658"/>
          </a:xfrm>
          <a:prstGeom prst="rect">
            <a:avLst/>
          </a:prstGeom>
        </p:spPr>
      </p:pic>
    </p:spTree>
    <p:extLst>
      <p:ext uri="{BB962C8B-B14F-4D97-AF65-F5344CB8AC3E}">
        <p14:creationId xmlns:p14="http://schemas.microsoft.com/office/powerpoint/2010/main" xmlns="" val="157326037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0E28CC2C-077D-44FE-B1BD-B93CAB648183}"/>
              </a:ext>
            </a:extLst>
          </p:cNvPr>
          <p:cNvPicPr>
            <a:picLocks noChangeAspect="1"/>
          </p:cNvPicPr>
          <p:nvPr/>
        </p:nvPicPr>
        <p:blipFill>
          <a:blip r:embed="rId3" cstate="print"/>
          <a:stretch>
            <a:fillRect/>
          </a:stretch>
        </p:blipFill>
        <p:spPr>
          <a:xfrm>
            <a:off x="1796657" y="3429000"/>
            <a:ext cx="3221657" cy="2416242"/>
          </a:xfrm>
          <a:prstGeom prst="rect">
            <a:avLst/>
          </a:prstGeom>
        </p:spPr>
      </p:pic>
      <p:pic>
        <p:nvPicPr>
          <p:cNvPr id="3" name="Immagine 2">
            <a:extLst>
              <a:ext uri="{FF2B5EF4-FFF2-40B4-BE49-F238E27FC236}">
                <a16:creationId xmlns:a16="http://schemas.microsoft.com/office/drawing/2014/main" xmlns="" id="{68156D67-C4F6-4074-BDDF-E70FE3410F10}"/>
              </a:ext>
            </a:extLst>
          </p:cNvPr>
          <p:cNvPicPr>
            <a:picLocks noChangeAspect="1"/>
          </p:cNvPicPr>
          <p:nvPr/>
        </p:nvPicPr>
        <p:blipFill>
          <a:blip r:embed="rId4" cstate="print"/>
          <a:stretch>
            <a:fillRect/>
          </a:stretch>
        </p:blipFill>
        <p:spPr>
          <a:xfrm>
            <a:off x="5686819" y="1806059"/>
            <a:ext cx="2754409" cy="3245882"/>
          </a:xfrm>
          <a:prstGeom prst="rect">
            <a:avLst/>
          </a:prstGeom>
        </p:spPr>
      </p:pic>
      <p:pic>
        <p:nvPicPr>
          <p:cNvPr id="5" name="Immagine 4">
            <a:extLst>
              <a:ext uri="{FF2B5EF4-FFF2-40B4-BE49-F238E27FC236}">
                <a16:creationId xmlns:a16="http://schemas.microsoft.com/office/drawing/2014/main" xmlns="" id="{E2078F48-EBD3-4488-8895-523C11E71181}"/>
              </a:ext>
            </a:extLst>
          </p:cNvPr>
          <p:cNvPicPr>
            <a:picLocks noChangeAspect="1"/>
          </p:cNvPicPr>
          <p:nvPr/>
        </p:nvPicPr>
        <p:blipFill>
          <a:blip r:embed="rId5" cstate="print"/>
          <a:stretch>
            <a:fillRect/>
          </a:stretch>
        </p:blipFill>
        <p:spPr>
          <a:xfrm>
            <a:off x="1206566" y="1499910"/>
            <a:ext cx="3924390" cy="1648602"/>
          </a:xfrm>
          <a:prstGeom prst="rect">
            <a:avLst/>
          </a:prstGeom>
        </p:spPr>
      </p:pic>
      <p:pic>
        <p:nvPicPr>
          <p:cNvPr id="6" name="Immagine 5">
            <a:extLst>
              <a:ext uri="{FF2B5EF4-FFF2-40B4-BE49-F238E27FC236}">
                <a16:creationId xmlns:a16="http://schemas.microsoft.com/office/drawing/2014/main" xmlns="" id="{BB132085-3298-418C-B555-F128F86E6038}"/>
              </a:ext>
            </a:extLst>
          </p:cNvPr>
          <p:cNvPicPr>
            <a:picLocks noChangeAspect="1"/>
          </p:cNvPicPr>
          <p:nvPr/>
        </p:nvPicPr>
        <p:blipFill>
          <a:blip r:embed="rId6" cstate="print"/>
          <a:stretch>
            <a:fillRect/>
          </a:stretch>
        </p:blipFill>
        <p:spPr>
          <a:xfrm>
            <a:off x="241738" y="579286"/>
            <a:ext cx="1264268" cy="640136"/>
          </a:xfrm>
          <a:prstGeom prst="rect">
            <a:avLst/>
          </a:prstGeom>
        </p:spPr>
      </p:pic>
      <p:sp>
        <p:nvSpPr>
          <p:cNvPr id="7" name="CasellaDiTesto 6"/>
          <p:cNvSpPr txBox="1"/>
          <p:nvPr/>
        </p:nvSpPr>
        <p:spPr>
          <a:xfrm>
            <a:off x="5664200" y="5325533"/>
            <a:ext cx="2802467" cy="369332"/>
          </a:xfrm>
          <a:prstGeom prst="rect">
            <a:avLst/>
          </a:prstGeom>
          <a:noFill/>
        </p:spPr>
        <p:txBody>
          <a:bodyPr wrap="square" rtlCol="0">
            <a:spAutoFit/>
          </a:bodyPr>
          <a:lstStyle/>
          <a:p>
            <a:r>
              <a:rPr lang="it-IT" smtClean="0"/>
              <a:t>Disease symptoms</a:t>
            </a:r>
            <a:endParaRPr lang="it-IT"/>
          </a:p>
        </p:txBody>
      </p:sp>
    </p:spTree>
    <p:extLst>
      <p:ext uri="{BB962C8B-B14F-4D97-AF65-F5344CB8AC3E}">
        <p14:creationId xmlns:p14="http://schemas.microsoft.com/office/powerpoint/2010/main" xmlns="" val="197277031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124488" y="2062052"/>
            <a:ext cx="4118477" cy="4352995"/>
          </a:xfrm>
        </p:spPr>
        <p:txBody>
          <a:bodyPr>
            <a:normAutofit/>
          </a:bodyPr>
          <a:lstStyle/>
          <a:p>
            <a:pPr algn="just"/>
            <a:r>
              <a:rPr lang="en-US" sz="1600" dirty="0">
                <a:solidFill>
                  <a:schemeClr val="tx1"/>
                </a:solidFill>
              </a:rPr>
              <a:t>Both the insect and the fungus were introduced to the US in the early 2000s from Southeast Asia, probably through the timber trade.</a:t>
            </a:r>
            <a:endParaRPr lang="it-IT" sz="1600" dirty="0">
              <a:solidFill>
                <a:schemeClr val="tx1"/>
              </a:solidFill>
            </a:endParaRPr>
          </a:p>
          <a:p>
            <a:pPr algn="just"/>
            <a:endParaRPr lang="it-IT" sz="1600" i="1" dirty="0">
              <a:solidFill>
                <a:schemeClr val="tx1"/>
              </a:solidFill>
            </a:endParaRPr>
          </a:p>
          <a:p>
            <a:pPr algn="just"/>
            <a:r>
              <a:rPr lang="it-IT" sz="1600" i="1" dirty="0" err="1">
                <a:solidFill>
                  <a:schemeClr val="tx1"/>
                </a:solidFill>
              </a:rPr>
              <a:t>Raffaelea</a:t>
            </a:r>
            <a:r>
              <a:rPr lang="it-IT" sz="1600" i="1" dirty="0">
                <a:solidFill>
                  <a:schemeClr val="tx1"/>
                </a:solidFill>
              </a:rPr>
              <a:t> </a:t>
            </a:r>
            <a:r>
              <a:rPr lang="it-IT" sz="1600" i="1" dirty="0" err="1">
                <a:solidFill>
                  <a:schemeClr val="tx1"/>
                </a:solidFill>
              </a:rPr>
              <a:t>lauricola</a:t>
            </a:r>
            <a:r>
              <a:rPr lang="it-IT" sz="1600" dirty="0">
                <a:solidFill>
                  <a:schemeClr val="tx1"/>
                </a:solidFill>
              </a:rPr>
              <a:t> </a:t>
            </a:r>
            <a:r>
              <a:rPr lang="it-IT" sz="1600" dirty="0" err="1">
                <a:solidFill>
                  <a:schemeClr val="tx1"/>
                </a:solidFill>
              </a:rPr>
              <a:t>is</a:t>
            </a:r>
            <a:r>
              <a:rPr lang="it-IT" sz="1600" dirty="0">
                <a:solidFill>
                  <a:schemeClr val="tx1"/>
                </a:solidFill>
              </a:rPr>
              <a:t> </a:t>
            </a:r>
            <a:r>
              <a:rPr lang="it-IT" sz="1600" dirty="0" err="1">
                <a:solidFill>
                  <a:schemeClr val="tx1"/>
                </a:solidFill>
              </a:rPr>
              <a:t>lethal</a:t>
            </a:r>
            <a:r>
              <a:rPr lang="it-IT" sz="1600" dirty="0">
                <a:solidFill>
                  <a:schemeClr val="tx1"/>
                </a:solidFill>
              </a:rPr>
              <a:t> to </a:t>
            </a:r>
            <a:r>
              <a:rPr lang="it-IT" sz="1600" dirty="0" err="1">
                <a:solidFill>
                  <a:schemeClr val="tx1"/>
                </a:solidFill>
              </a:rPr>
              <a:t>Lauraceous</a:t>
            </a:r>
            <a:r>
              <a:rPr lang="it-IT" sz="1600" dirty="0">
                <a:solidFill>
                  <a:schemeClr val="tx1"/>
                </a:solidFill>
              </a:rPr>
              <a:t> </a:t>
            </a:r>
            <a:r>
              <a:rPr lang="it-IT" sz="1600" dirty="0" err="1">
                <a:solidFill>
                  <a:schemeClr val="tx1"/>
                </a:solidFill>
              </a:rPr>
              <a:t>species</a:t>
            </a:r>
            <a:r>
              <a:rPr lang="it-IT" sz="1600" dirty="0">
                <a:solidFill>
                  <a:schemeClr val="tx1"/>
                </a:solidFill>
              </a:rPr>
              <a:t>:</a:t>
            </a:r>
          </a:p>
          <a:p>
            <a:pPr marL="505206" lvl="1" indent="-285750">
              <a:buFont typeface="Arial" panose="020B0604020202020204" pitchFamily="34" charset="0"/>
              <a:buChar char="•"/>
            </a:pPr>
            <a:r>
              <a:rPr lang="es-ES" sz="1600" i="1" dirty="0">
                <a:solidFill>
                  <a:schemeClr val="tx1"/>
                </a:solidFill>
              </a:rPr>
              <a:t>Persea borbonia </a:t>
            </a:r>
            <a:r>
              <a:rPr lang="es-ES" sz="1600" dirty="0">
                <a:solidFill>
                  <a:schemeClr val="tx1"/>
                </a:solidFill>
              </a:rPr>
              <a:t>( Laurel/redbay)</a:t>
            </a:r>
          </a:p>
          <a:p>
            <a:pPr marL="505206" lvl="1" indent="-285750">
              <a:buFont typeface="Arial" panose="020B0604020202020204" pitchFamily="34" charset="0"/>
              <a:buChar char="•"/>
            </a:pPr>
            <a:r>
              <a:rPr lang="es-ES" sz="1600" i="1" dirty="0">
                <a:solidFill>
                  <a:schemeClr val="tx1"/>
                </a:solidFill>
              </a:rPr>
              <a:t>Persea palustris </a:t>
            </a:r>
            <a:r>
              <a:rPr lang="es-ES" sz="1600" dirty="0">
                <a:solidFill>
                  <a:schemeClr val="tx1"/>
                </a:solidFill>
              </a:rPr>
              <a:t>(Swamp Bay)</a:t>
            </a:r>
          </a:p>
          <a:p>
            <a:pPr marL="505206" lvl="1" indent="-285750">
              <a:buFont typeface="Arial" panose="020B0604020202020204" pitchFamily="34" charset="0"/>
              <a:buChar char="•"/>
            </a:pPr>
            <a:r>
              <a:rPr lang="es-ES" sz="1600" i="1" dirty="0">
                <a:solidFill>
                  <a:schemeClr val="tx1"/>
                </a:solidFill>
              </a:rPr>
              <a:t>Persea americana </a:t>
            </a:r>
            <a:r>
              <a:rPr lang="es-ES" sz="1600" dirty="0">
                <a:solidFill>
                  <a:schemeClr val="tx1"/>
                </a:solidFill>
              </a:rPr>
              <a:t>(Avocado)</a:t>
            </a:r>
            <a:endParaRPr lang="it-IT" sz="1600" dirty="0">
              <a:solidFill>
                <a:schemeClr val="tx1"/>
              </a:solidFill>
            </a:endParaRPr>
          </a:p>
          <a:p>
            <a:pPr algn="just"/>
            <a:endParaRPr lang="it-IT" sz="1600" dirty="0">
              <a:solidFill>
                <a:schemeClr val="tx1"/>
              </a:solidFill>
            </a:endParaRPr>
          </a:p>
          <a:p>
            <a:pPr algn="just"/>
            <a:r>
              <a:rPr lang="en-US" sz="1600" dirty="0">
                <a:solidFill>
                  <a:schemeClr val="tx1"/>
                </a:solidFill>
              </a:rPr>
              <a:t>In a very short time, they spread from Georgia to North Carolina, Texas and Florida, killing hundreds of thousands of trees.</a:t>
            </a:r>
          </a:p>
        </p:txBody>
      </p:sp>
      <p:sp>
        <p:nvSpPr>
          <p:cNvPr id="9" name="Titolo 1">
            <a:extLst>
              <a:ext uri="{FF2B5EF4-FFF2-40B4-BE49-F238E27FC236}">
                <a16:creationId xmlns:a16="http://schemas.microsoft.com/office/drawing/2014/main" xmlns="" id="{FF1B928F-8DFD-4652-ABD0-7DF9CA6B38FA}"/>
              </a:ext>
            </a:extLst>
          </p:cNvPr>
          <p:cNvSpPr>
            <a:spLocks noGrp="1"/>
          </p:cNvSpPr>
          <p:nvPr>
            <p:ph type="title"/>
          </p:nvPr>
        </p:nvSpPr>
        <p:spPr>
          <a:xfrm>
            <a:off x="2407062" y="786915"/>
            <a:ext cx="5222931" cy="814680"/>
          </a:xfrm>
        </p:spPr>
        <p:txBody>
          <a:bodyPr>
            <a:normAutofit fontScale="90000"/>
          </a:bodyPr>
          <a:lstStyle/>
          <a:p>
            <a:r>
              <a:rPr lang="it-IT" sz="2400" i="1" dirty="0" err="1">
                <a:solidFill>
                  <a:schemeClr val="tx1"/>
                </a:solidFill>
              </a:rPr>
              <a:t>Xyleborus</a:t>
            </a:r>
            <a:r>
              <a:rPr lang="it-IT" sz="2400" i="1" dirty="0">
                <a:solidFill>
                  <a:schemeClr val="tx1"/>
                </a:solidFill>
              </a:rPr>
              <a:t> </a:t>
            </a:r>
            <a:r>
              <a:rPr lang="it-IT" sz="2400" i="1" dirty="0" err="1">
                <a:solidFill>
                  <a:schemeClr val="tx1"/>
                </a:solidFill>
              </a:rPr>
              <a:t>glabratus</a:t>
            </a:r>
            <a:r>
              <a:rPr lang="it-IT" sz="2400" i="1" dirty="0">
                <a:solidFill>
                  <a:schemeClr val="tx1"/>
                </a:solidFill>
              </a:rPr>
              <a:t> </a:t>
            </a:r>
            <a:r>
              <a:rPr lang="it-IT" sz="2400" dirty="0">
                <a:solidFill>
                  <a:schemeClr val="tx1"/>
                </a:solidFill>
              </a:rPr>
              <a:t>and </a:t>
            </a:r>
            <a:r>
              <a:rPr lang="it-IT" sz="2400" i="1" dirty="0" err="1">
                <a:solidFill>
                  <a:schemeClr val="tx1"/>
                </a:solidFill>
              </a:rPr>
              <a:t>Raffaelea</a:t>
            </a:r>
            <a:r>
              <a:rPr lang="it-IT" sz="2400" i="1" dirty="0">
                <a:solidFill>
                  <a:schemeClr val="tx1"/>
                </a:solidFill>
              </a:rPr>
              <a:t> </a:t>
            </a:r>
            <a:r>
              <a:rPr lang="it-IT" sz="2400" i="1" dirty="0" err="1">
                <a:solidFill>
                  <a:schemeClr val="tx1"/>
                </a:solidFill>
              </a:rPr>
              <a:t>lauricola</a:t>
            </a:r>
            <a:endParaRPr lang="it-IT" sz="2400" dirty="0">
              <a:solidFill>
                <a:schemeClr val="tx1"/>
              </a:solidFill>
            </a:endParaRPr>
          </a:p>
        </p:txBody>
      </p:sp>
      <p:grpSp>
        <p:nvGrpSpPr>
          <p:cNvPr id="2" name="Gruppo 1">
            <a:extLst>
              <a:ext uri="{FF2B5EF4-FFF2-40B4-BE49-F238E27FC236}">
                <a16:creationId xmlns:a16="http://schemas.microsoft.com/office/drawing/2014/main" xmlns="" id="{D2D22059-E985-CB05-24AE-E27BA94C56AC}"/>
              </a:ext>
            </a:extLst>
          </p:cNvPr>
          <p:cNvGrpSpPr/>
          <p:nvPr/>
        </p:nvGrpSpPr>
        <p:grpSpPr>
          <a:xfrm>
            <a:off x="4422098" y="2057852"/>
            <a:ext cx="4392868" cy="3648753"/>
            <a:chOff x="3815468" y="1828180"/>
            <a:chExt cx="4999498" cy="3878426"/>
          </a:xfrm>
        </p:grpSpPr>
        <p:pic>
          <p:nvPicPr>
            <p:cNvPr id="5" name="Immagine 4">
              <a:extLst>
                <a:ext uri="{FF2B5EF4-FFF2-40B4-BE49-F238E27FC236}">
                  <a16:creationId xmlns:a16="http://schemas.microsoft.com/office/drawing/2014/main" xmlns="" id="{E69F37C2-8C96-495A-9831-E6CBAA871A40}"/>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815494" y="1828180"/>
              <a:ext cx="3151814" cy="2237975"/>
            </a:xfrm>
            <a:prstGeom prst="rect">
              <a:avLst/>
            </a:prstGeom>
          </p:spPr>
        </p:pic>
        <p:pic>
          <p:nvPicPr>
            <p:cNvPr id="10" name="Immagine 9">
              <a:extLst>
                <a:ext uri="{FF2B5EF4-FFF2-40B4-BE49-F238E27FC236}">
                  <a16:creationId xmlns:a16="http://schemas.microsoft.com/office/drawing/2014/main" xmlns="" id="{DC38206C-8472-4CFD-83FD-8F81F973EA95}"/>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967309" y="1828180"/>
              <a:ext cx="1847631" cy="2237975"/>
            </a:xfrm>
            <a:prstGeom prst="rect">
              <a:avLst/>
            </a:prstGeom>
          </p:spPr>
        </p:pic>
        <p:pic>
          <p:nvPicPr>
            <p:cNvPr id="11" name="Immagine 10">
              <a:extLst>
                <a:ext uri="{FF2B5EF4-FFF2-40B4-BE49-F238E27FC236}">
                  <a16:creationId xmlns:a16="http://schemas.microsoft.com/office/drawing/2014/main" xmlns="" id="{E5ABF63E-C21A-4B5B-AF5F-DEEAC3EB64A4}"/>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3815468" y="4068079"/>
              <a:ext cx="2457790" cy="1638527"/>
            </a:xfrm>
            <a:prstGeom prst="rect">
              <a:avLst/>
            </a:prstGeom>
          </p:spPr>
        </p:pic>
        <p:pic>
          <p:nvPicPr>
            <p:cNvPr id="12" name="Immagine 11">
              <a:extLst>
                <a:ext uri="{FF2B5EF4-FFF2-40B4-BE49-F238E27FC236}">
                  <a16:creationId xmlns:a16="http://schemas.microsoft.com/office/drawing/2014/main" xmlns="" id="{01345EAF-196B-4E54-A64D-18FE7A2F16CC}"/>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6239842" y="4066155"/>
              <a:ext cx="2575124" cy="1638527"/>
            </a:xfrm>
            <a:prstGeom prst="rect">
              <a:avLst/>
            </a:prstGeom>
          </p:spPr>
        </p:pic>
      </p:grpSp>
      <p:sp>
        <p:nvSpPr>
          <p:cNvPr id="13" name="Rettangolo 12">
            <a:extLst>
              <a:ext uri="{FF2B5EF4-FFF2-40B4-BE49-F238E27FC236}">
                <a16:creationId xmlns:a16="http://schemas.microsoft.com/office/drawing/2014/main" xmlns="" id="{EB230711-8E82-4703-B857-8FE09113B74D}"/>
              </a:ext>
            </a:extLst>
          </p:cNvPr>
          <p:cNvSpPr/>
          <p:nvPr/>
        </p:nvSpPr>
        <p:spPr>
          <a:xfrm>
            <a:off x="4770722" y="5704795"/>
            <a:ext cx="4572000" cy="253916"/>
          </a:xfrm>
          <a:prstGeom prst="rect">
            <a:avLst/>
          </a:prstGeom>
        </p:spPr>
        <p:txBody>
          <a:bodyPr>
            <a:spAutoFit/>
          </a:bodyPr>
          <a:lstStyle/>
          <a:p>
            <a:r>
              <a:rPr lang="en-GB" sz="1050" dirty="0"/>
              <a:t>©Stephen W. Fraedrich/United States Forest Service (USFS)</a:t>
            </a:r>
          </a:p>
        </p:txBody>
      </p:sp>
      <p:pic>
        <p:nvPicPr>
          <p:cNvPr id="14" name="Immagine 13">
            <a:extLst>
              <a:ext uri="{FF2B5EF4-FFF2-40B4-BE49-F238E27FC236}">
                <a16:creationId xmlns:a16="http://schemas.microsoft.com/office/drawing/2014/main" xmlns="" id="{25B7DC7A-3EBA-406E-9144-31BA78A3194A}"/>
              </a:ext>
            </a:extLst>
          </p:cNvPr>
          <p:cNvPicPr>
            <a:picLocks noChangeAspect="1"/>
          </p:cNvPicPr>
          <p:nvPr/>
        </p:nvPicPr>
        <p:blipFill>
          <a:blip r:embed="rId7" cstate="print"/>
          <a:stretch>
            <a:fillRect/>
          </a:stretch>
        </p:blipFill>
        <p:spPr>
          <a:xfrm>
            <a:off x="170822" y="538064"/>
            <a:ext cx="1608992" cy="814680"/>
          </a:xfrm>
          <a:prstGeom prst="rect">
            <a:avLst/>
          </a:prstGeom>
        </p:spPr>
      </p:pic>
    </p:spTree>
    <p:extLst>
      <p:ext uri="{BB962C8B-B14F-4D97-AF65-F5344CB8AC3E}">
        <p14:creationId xmlns:p14="http://schemas.microsoft.com/office/powerpoint/2010/main" xmlns="" val="257899893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A84AFD0A-E159-48CA-BFE9-34449E3BE102}"/>
              </a:ext>
            </a:extLst>
          </p:cNvPr>
          <p:cNvSpPr>
            <a:spLocks noGrp="1"/>
          </p:cNvSpPr>
          <p:nvPr>
            <p:ph idx="1"/>
          </p:nvPr>
        </p:nvSpPr>
        <p:spPr>
          <a:xfrm>
            <a:off x="1969425" y="4900997"/>
            <a:ext cx="5434592" cy="1478958"/>
          </a:xfrm>
        </p:spPr>
        <p:style>
          <a:lnRef idx="2">
            <a:schemeClr val="accent2"/>
          </a:lnRef>
          <a:fillRef idx="1">
            <a:schemeClr val="lt1"/>
          </a:fillRef>
          <a:effectRef idx="0">
            <a:schemeClr val="accent2"/>
          </a:effectRef>
          <a:fontRef idx="minor">
            <a:schemeClr val="dk1"/>
          </a:fontRef>
        </p:style>
        <p:txBody>
          <a:bodyPr>
            <a:normAutofit fontScale="92500"/>
          </a:bodyPr>
          <a:lstStyle/>
          <a:p>
            <a:pPr>
              <a:lnSpc>
                <a:spcPct val="150000"/>
              </a:lnSpc>
            </a:pPr>
            <a:r>
              <a:rPr lang="en-US" sz="2000" dirty="0">
                <a:solidFill>
                  <a:schemeClr val="tx1"/>
                </a:solidFill>
                <a:latin typeface="+mj-lt"/>
              </a:rPr>
              <a:t>Ability to act as a vector (</a:t>
            </a:r>
            <a:r>
              <a:rPr lang="en-US" sz="2000" dirty="0" err="1">
                <a:solidFill>
                  <a:schemeClr val="tx1"/>
                </a:solidFill>
                <a:latin typeface="+mj-lt"/>
              </a:rPr>
              <a:t>sensu</a:t>
            </a:r>
            <a:r>
              <a:rPr lang="en-US" sz="2000" dirty="0">
                <a:solidFill>
                  <a:schemeClr val="tx1"/>
                </a:solidFill>
                <a:latin typeface="+mj-lt"/>
              </a:rPr>
              <a:t> </a:t>
            </a:r>
            <a:r>
              <a:rPr lang="en-US" sz="2000" dirty="0" err="1">
                <a:solidFill>
                  <a:schemeClr val="tx1"/>
                </a:solidFill>
                <a:latin typeface="+mj-lt"/>
              </a:rPr>
              <a:t>stricto</a:t>
            </a:r>
            <a:r>
              <a:rPr lang="en-US" sz="2000" dirty="0">
                <a:solidFill>
                  <a:schemeClr val="tx1"/>
                </a:solidFill>
                <a:latin typeface="+mj-lt"/>
              </a:rPr>
              <a:t>, </a:t>
            </a:r>
            <a:r>
              <a:rPr lang="en-US" sz="2000" dirty="0" err="1">
                <a:solidFill>
                  <a:schemeClr val="tx1"/>
                </a:solidFill>
                <a:latin typeface="+mj-lt"/>
              </a:rPr>
              <a:t>sensu</a:t>
            </a:r>
            <a:r>
              <a:rPr lang="en-US" sz="2000" dirty="0">
                <a:solidFill>
                  <a:schemeClr val="tx1"/>
                </a:solidFill>
                <a:latin typeface="+mj-lt"/>
              </a:rPr>
              <a:t> </a:t>
            </a:r>
            <a:r>
              <a:rPr lang="en-US" sz="2000" dirty="0" err="1">
                <a:solidFill>
                  <a:schemeClr val="tx1"/>
                </a:solidFill>
                <a:latin typeface="+mj-lt"/>
              </a:rPr>
              <a:t>lato</a:t>
            </a:r>
            <a:r>
              <a:rPr lang="en-US" sz="2000" dirty="0">
                <a:solidFill>
                  <a:schemeClr val="tx1"/>
                </a:solidFill>
                <a:latin typeface="+mj-lt"/>
              </a:rPr>
              <a:t>)</a:t>
            </a:r>
          </a:p>
          <a:p>
            <a:pPr>
              <a:lnSpc>
                <a:spcPct val="150000"/>
              </a:lnSpc>
            </a:pPr>
            <a:r>
              <a:rPr lang="en-US" sz="2000" dirty="0">
                <a:solidFill>
                  <a:schemeClr val="tx1"/>
                </a:solidFill>
                <a:latin typeface="+mj-lt"/>
              </a:rPr>
              <a:t>Ability to facilitate inoculation.</a:t>
            </a:r>
          </a:p>
          <a:p>
            <a:pPr>
              <a:lnSpc>
                <a:spcPct val="150000"/>
              </a:lnSpc>
            </a:pPr>
            <a:r>
              <a:rPr lang="en-US" sz="2000" dirty="0">
                <a:solidFill>
                  <a:schemeClr val="tx1"/>
                </a:solidFill>
                <a:latin typeface="+mj-lt"/>
              </a:rPr>
              <a:t>Ability to facilitate penetration / colonization</a:t>
            </a:r>
            <a:endParaRPr lang="it-IT" sz="2000" dirty="0">
              <a:solidFill>
                <a:schemeClr val="tx1"/>
              </a:solidFill>
              <a:latin typeface="+mj-lt"/>
            </a:endParaRPr>
          </a:p>
        </p:txBody>
      </p:sp>
      <p:pic>
        <p:nvPicPr>
          <p:cNvPr id="4" name="Immagine 3">
            <a:extLst>
              <a:ext uri="{FF2B5EF4-FFF2-40B4-BE49-F238E27FC236}">
                <a16:creationId xmlns:a16="http://schemas.microsoft.com/office/drawing/2014/main" xmlns="" id="{49FB1F00-1394-4795-A467-EE58D2898995}"/>
              </a:ext>
            </a:extLst>
          </p:cNvPr>
          <p:cNvPicPr>
            <a:picLocks noChangeAspect="1"/>
          </p:cNvPicPr>
          <p:nvPr/>
        </p:nvPicPr>
        <p:blipFill>
          <a:blip r:embed="rId3" cstate="print"/>
          <a:stretch>
            <a:fillRect/>
          </a:stretch>
        </p:blipFill>
        <p:spPr>
          <a:xfrm>
            <a:off x="344879" y="560444"/>
            <a:ext cx="1264268" cy="640136"/>
          </a:xfrm>
          <a:prstGeom prst="rect">
            <a:avLst/>
          </a:prstGeom>
        </p:spPr>
      </p:pic>
      <p:pic>
        <p:nvPicPr>
          <p:cNvPr id="5" name="Immagine 4">
            <a:extLst>
              <a:ext uri="{FF2B5EF4-FFF2-40B4-BE49-F238E27FC236}">
                <a16:creationId xmlns:a16="http://schemas.microsoft.com/office/drawing/2014/main" xmlns="" id="{93C526F5-93D0-44F4-AADF-0686F006FDA3}"/>
              </a:ext>
            </a:extLst>
          </p:cNvPr>
          <p:cNvPicPr>
            <a:picLocks noChangeAspect="1"/>
          </p:cNvPicPr>
          <p:nvPr/>
        </p:nvPicPr>
        <p:blipFill rotWithShape="1">
          <a:blip r:embed="rId4" cstate="print"/>
          <a:srcRect l="37852" t="30656" r="19883" b="23733"/>
          <a:stretch/>
        </p:blipFill>
        <p:spPr>
          <a:xfrm>
            <a:off x="1838590" y="1217524"/>
            <a:ext cx="5696263" cy="3329758"/>
          </a:xfrm>
          <a:prstGeom prst="rect">
            <a:avLst/>
          </a:prstGeom>
        </p:spPr>
      </p:pic>
    </p:spTree>
    <p:extLst>
      <p:ext uri="{BB962C8B-B14F-4D97-AF65-F5344CB8AC3E}">
        <p14:creationId xmlns:p14="http://schemas.microsoft.com/office/powerpoint/2010/main" xmlns="" val="147164905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Presentazione</a:t>
            </a:r>
          </a:p>
        </p:txBody>
      </p:sp>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3029" y="769635"/>
            <a:ext cx="1708106" cy="866859"/>
          </a:xfrm>
          <a:prstGeom prst="rect">
            <a:avLst/>
          </a:prstGeom>
        </p:spPr>
      </p:pic>
      <p:sp>
        <p:nvSpPr>
          <p:cNvPr id="12" name="Segnaposto contenuto 11">
            <a:extLst>
              <a:ext uri="{FF2B5EF4-FFF2-40B4-BE49-F238E27FC236}">
                <a16:creationId xmlns:a16="http://schemas.microsoft.com/office/drawing/2014/main" xmlns="" id="{9110814A-10E6-4DF7-A2DB-3EB96A9A0E2A}"/>
              </a:ext>
            </a:extLst>
          </p:cNvPr>
          <p:cNvSpPr>
            <a:spLocks noGrp="1"/>
          </p:cNvSpPr>
          <p:nvPr>
            <p:ph idx="1"/>
          </p:nvPr>
        </p:nvSpPr>
        <p:spPr>
          <a:xfrm>
            <a:off x="243312" y="2514600"/>
            <a:ext cx="6315959" cy="2215629"/>
          </a:xfrm>
        </p:spPr>
        <p:txBody>
          <a:bodyPr>
            <a:normAutofit fontScale="92500" lnSpcReduction="10000"/>
          </a:bodyPr>
          <a:lstStyle/>
          <a:p>
            <a:pPr>
              <a:lnSpc>
                <a:spcPct val="150000"/>
              </a:lnSpc>
            </a:pPr>
            <a:r>
              <a:rPr lang="es-ES" dirty="0">
                <a:solidFill>
                  <a:schemeClr val="tx1">
                    <a:lumMod val="65000"/>
                    <a:lumOff val="35000"/>
                  </a:schemeClr>
                </a:solidFill>
              </a:rPr>
              <a:t>Fungal isolation protocol from insect galleries</a:t>
            </a:r>
          </a:p>
          <a:p>
            <a:pPr>
              <a:lnSpc>
                <a:spcPct val="150000"/>
              </a:lnSpc>
            </a:pPr>
            <a:r>
              <a:rPr lang="es-ES" dirty="0">
                <a:solidFill>
                  <a:schemeClr val="tx1">
                    <a:lumMod val="65000"/>
                    <a:lumOff val="35000"/>
                  </a:schemeClr>
                </a:solidFill>
              </a:rPr>
              <a:t>Isolation of fungi in insects.</a:t>
            </a:r>
          </a:p>
          <a:p>
            <a:pPr>
              <a:lnSpc>
                <a:spcPct val="150000"/>
              </a:lnSpc>
            </a:pPr>
            <a:r>
              <a:rPr lang="es-ES" dirty="0">
                <a:solidFill>
                  <a:schemeClr val="tx1">
                    <a:lumMod val="65000"/>
                    <a:lumOff val="35000"/>
                  </a:schemeClr>
                </a:solidFill>
              </a:rPr>
              <a:t>Molecular identification of fungi</a:t>
            </a:r>
          </a:p>
          <a:p>
            <a:pPr>
              <a:lnSpc>
                <a:spcPct val="150000"/>
              </a:lnSpc>
            </a:pPr>
            <a:r>
              <a:rPr lang="es-ES" dirty="0">
                <a:solidFill>
                  <a:schemeClr val="tx1">
                    <a:lumMod val="65000"/>
                    <a:lumOff val="35000"/>
                  </a:schemeClr>
                </a:solidFill>
              </a:rPr>
              <a:t>High-throughput sequencing (HTS) protocol for the detection of symbiotic fungi from insect and plant tissues</a:t>
            </a:r>
          </a:p>
        </p:txBody>
      </p:sp>
      <p:pic>
        <p:nvPicPr>
          <p:cNvPr id="13" name="Immagine 12">
            <a:extLst>
              <a:ext uri="{FF2B5EF4-FFF2-40B4-BE49-F238E27FC236}">
                <a16:creationId xmlns:a16="http://schemas.microsoft.com/office/drawing/2014/main" xmlns="" id="{DD79135C-CA65-4DB8-8C27-743B073E1F68}"/>
              </a:ext>
            </a:extLst>
          </p:cNvPr>
          <p:cNvPicPr>
            <a:picLocks noChangeAspect="1"/>
          </p:cNvPicPr>
          <p:nvPr/>
        </p:nvPicPr>
        <p:blipFill>
          <a:blip r:embed="rId4" cstate="print"/>
          <a:stretch>
            <a:fillRect/>
          </a:stretch>
        </p:blipFill>
        <p:spPr>
          <a:xfrm>
            <a:off x="6340642" y="1625639"/>
            <a:ext cx="2460329" cy="3176984"/>
          </a:xfrm>
          <a:prstGeom prst="rect">
            <a:avLst/>
          </a:prstGeom>
        </p:spPr>
      </p:pic>
      <p:grpSp>
        <p:nvGrpSpPr>
          <p:cNvPr id="4" name="Gruppo 3">
            <a:extLst>
              <a:ext uri="{FF2B5EF4-FFF2-40B4-BE49-F238E27FC236}">
                <a16:creationId xmlns:a16="http://schemas.microsoft.com/office/drawing/2014/main" xmlns="" id="{A19C37D3-E01D-BE05-DA39-8334B2995EF4}"/>
              </a:ext>
            </a:extLst>
          </p:cNvPr>
          <p:cNvGrpSpPr/>
          <p:nvPr/>
        </p:nvGrpSpPr>
        <p:grpSpPr>
          <a:xfrm>
            <a:off x="5023548" y="5608335"/>
            <a:ext cx="3985846" cy="834275"/>
            <a:chOff x="5787313" y="5554802"/>
            <a:chExt cx="3356687" cy="510623"/>
          </a:xfrm>
        </p:grpSpPr>
        <p:grpSp>
          <p:nvGrpSpPr>
            <p:cNvPr id="6" name="Gruppo 5">
              <a:extLst>
                <a:ext uri="{FF2B5EF4-FFF2-40B4-BE49-F238E27FC236}">
                  <a16:creationId xmlns:a16="http://schemas.microsoft.com/office/drawing/2014/main" xmlns="" id="{DF306C0A-8931-4168-9737-0C0F21855DC7}"/>
                </a:ext>
              </a:extLst>
            </p:cNvPr>
            <p:cNvGrpSpPr/>
            <p:nvPr/>
          </p:nvGrpSpPr>
          <p:grpSpPr>
            <a:xfrm>
              <a:off x="5787313" y="5608335"/>
              <a:ext cx="3356687" cy="392415"/>
              <a:chOff x="6482942" y="6086571"/>
              <a:chExt cx="5709057" cy="771429"/>
            </a:xfrm>
          </p:grpSpPr>
          <p:pic>
            <p:nvPicPr>
              <p:cNvPr id="7" name="Immagine 6">
                <a:extLst>
                  <a:ext uri="{FF2B5EF4-FFF2-40B4-BE49-F238E27FC236}">
                    <a16:creationId xmlns:a16="http://schemas.microsoft.com/office/drawing/2014/main" xmlns="" id="{C7C3B21F-3053-4A55-81EE-CC2A7DAC472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295964" y="6108244"/>
                <a:ext cx="1896035" cy="749756"/>
              </a:xfrm>
              <a:prstGeom prst="rect">
                <a:avLst/>
              </a:prstGeom>
            </p:spPr>
          </p:pic>
          <p:pic>
            <p:nvPicPr>
              <p:cNvPr id="8" name="Immagine 7">
                <a:extLst>
                  <a:ext uri="{FF2B5EF4-FFF2-40B4-BE49-F238E27FC236}">
                    <a16:creationId xmlns:a16="http://schemas.microsoft.com/office/drawing/2014/main" xmlns="" id="{E4C13615-B6FA-4887-8301-FA28932DC197}"/>
                  </a:ext>
                </a:extLst>
              </p:cNvPr>
              <p:cNvPicPr>
                <a:picLocks noChangeAspect="1"/>
              </p:cNvPicPr>
              <p:nvPr/>
            </p:nvPicPr>
            <p:blipFill>
              <a:blip r:embed="rId6" cstate="print"/>
              <a:stretch>
                <a:fillRect/>
              </a:stretch>
            </p:blipFill>
            <p:spPr>
              <a:xfrm>
                <a:off x="6482942" y="6086571"/>
                <a:ext cx="2266667" cy="771429"/>
              </a:xfrm>
              <a:prstGeom prst="rect">
                <a:avLst/>
              </a:prstGeom>
            </p:spPr>
          </p:pic>
        </p:grpSp>
        <p:pic>
          <p:nvPicPr>
            <p:cNvPr id="3" name="Immagine 2">
              <a:extLst>
                <a:ext uri="{FF2B5EF4-FFF2-40B4-BE49-F238E27FC236}">
                  <a16:creationId xmlns:a16="http://schemas.microsoft.com/office/drawing/2014/main" xmlns="" id="{A00EE3CA-BAAD-2CDB-3CBF-AFB0D490B135}"/>
                </a:ext>
              </a:extLst>
            </p:cNvPr>
            <p:cNvPicPr>
              <a:picLocks noChangeAspect="1"/>
            </p:cNvPicPr>
            <p:nvPr/>
          </p:nvPicPr>
          <p:blipFill>
            <a:blip r:embed="rId7" cstate="print"/>
            <a:stretch>
              <a:fillRect/>
            </a:stretch>
          </p:blipFill>
          <p:spPr>
            <a:xfrm>
              <a:off x="7060058" y="5554802"/>
              <a:ext cx="920344" cy="510623"/>
            </a:xfrm>
            <a:prstGeom prst="rect">
              <a:avLst/>
            </a:prstGeom>
          </p:spPr>
        </p:pic>
      </p:grpSp>
    </p:spTree>
    <p:extLst>
      <p:ext uri="{BB962C8B-B14F-4D97-AF65-F5344CB8AC3E}">
        <p14:creationId xmlns:p14="http://schemas.microsoft.com/office/powerpoint/2010/main" xmlns="" val="243176014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Presentazione</a:t>
            </a:r>
          </a:p>
        </p:txBody>
      </p:sp>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3269" y="659475"/>
            <a:ext cx="1235020" cy="626769"/>
          </a:xfrm>
          <a:prstGeom prst="rect">
            <a:avLst/>
          </a:prstGeom>
        </p:spPr>
      </p:pic>
      <p:pic>
        <p:nvPicPr>
          <p:cNvPr id="13" name="Immagine 12">
            <a:extLst>
              <a:ext uri="{FF2B5EF4-FFF2-40B4-BE49-F238E27FC236}">
                <a16:creationId xmlns:a16="http://schemas.microsoft.com/office/drawing/2014/main" xmlns="" id="{DD79135C-CA65-4DB8-8C27-743B073E1F68}"/>
              </a:ext>
            </a:extLst>
          </p:cNvPr>
          <p:cNvPicPr>
            <a:picLocks noChangeAspect="1"/>
          </p:cNvPicPr>
          <p:nvPr/>
        </p:nvPicPr>
        <p:blipFill>
          <a:blip r:embed="rId4" cstate="print"/>
          <a:stretch>
            <a:fillRect/>
          </a:stretch>
        </p:blipFill>
        <p:spPr>
          <a:xfrm>
            <a:off x="6469114" y="2055377"/>
            <a:ext cx="2434136" cy="3143161"/>
          </a:xfrm>
          <a:prstGeom prst="rect">
            <a:avLst/>
          </a:prstGeom>
        </p:spPr>
      </p:pic>
      <p:sp>
        <p:nvSpPr>
          <p:cNvPr id="4" name="Segnaposto contenuto 3">
            <a:extLst>
              <a:ext uri="{FF2B5EF4-FFF2-40B4-BE49-F238E27FC236}">
                <a16:creationId xmlns:a16="http://schemas.microsoft.com/office/drawing/2014/main" xmlns="" id="{EE5B5ACB-580B-450C-A1DC-60D2F2C3B657}"/>
              </a:ext>
            </a:extLst>
          </p:cNvPr>
          <p:cNvSpPr>
            <a:spLocks noGrp="1"/>
          </p:cNvSpPr>
          <p:nvPr>
            <p:ph idx="1"/>
          </p:nvPr>
        </p:nvSpPr>
        <p:spPr>
          <a:xfrm>
            <a:off x="12173" y="1620474"/>
            <a:ext cx="6211277" cy="3243834"/>
          </a:xfrm>
        </p:spPr>
        <p:txBody>
          <a:bodyPr>
            <a:normAutofit/>
          </a:bodyPr>
          <a:lstStyle/>
          <a:p>
            <a:pPr algn="just">
              <a:lnSpc>
                <a:spcPct val="150000"/>
              </a:lnSpc>
            </a:pPr>
            <a:r>
              <a:rPr lang="en-US" sz="1500" dirty="0">
                <a:solidFill>
                  <a:schemeClr val="tx1"/>
                </a:solidFill>
                <a:latin typeface="+mj-lt"/>
              </a:rPr>
              <a:t>The high-throughput sequencing (HTS) protocol offers us a large amount of data, it has a high sensitivity. We are able to detect a large number of fungi avoiding the problems of classical isolation. The limitation of the technique is that sometimes it is not possible to reach the species level...</a:t>
            </a:r>
          </a:p>
          <a:p>
            <a:pPr algn="just">
              <a:lnSpc>
                <a:spcPct val="150000"/>
              </a:lnSpc>
            </a:pPr>
            <a:endParaRPr lang="es-ES" sz="1500" dirty="0">
              <a:solidFill>
                <a:schemeClr val="tx1"/>
              </a:solidFill>
              <a:latin typeface="+mj-lt"/>
            </a:endParaRPr>
          </a:p>
          <a:p>
            <a:pPr algn="just">
              <a:lnSpc>
                <a:spcPct val="150000"/>
              </a:lnSpc>
            </a:pPr>
            <a:r>
              <a:rPr lang="en-US" sz="1500" dirty="0">
                <a:solidFill>
                  <a:schemeClr val="tx1"/>
                </a:solidFill>
                <a:latin typeface="+mj-lt"/>
              </a:rPr>
              <a:t>The isolation of fungi in culture media is important, we will need the fungi to carry out inoculation tests. In addition, they present a high specificity, the fact that pure cultivation allows us to reach the species level.</a:t>
            </a:r>
            <a:endParaRPr lang="es-ES" sz="1500" dirty="0"/>
          </a:p>
        </p:txBody>
      </p:sp>
      <p:pic>
        <p:nvPicPr>
          <p:cNvPr id="9" name="Immagine 8">
            <a:extLst>
              <a:ext uri="{FF2B5EF4-FFF2-40B4-BE49-F238E27FC236}">
                <a16:creationId xmlns:a16="http://schemas.microsoft.com/office/drawing/2014/main" xmlns="" id="{3E3B8B44-1F90-4E2E-AA37-61F7C70365F8}"/>
              </a:ext>
            </a:extLst>
          </p:cNvPr>
          <p:cNvPicPr>
            <a:picLocks noChangeAspect="1"/>
          </p:cNvPicPr>
          <p:nvPr/>
        </p:nvPicPr>
        <p:blipFill rotWithShape="1">
          <a:blip r:embed="rId5" cstate="print"/>
          <a:srcRect l="18506" t="7905" r="13566"/>
          <a:stretch/>
        </p:blipFill>
        <p:spPr>
          <a:xfrm>
            <a:off x="3528661" y="5198538"/>
            <a:ext cx="1604687" cy="1057582"/>
          </a:xfrm>
          <a:prstGeom prst="rect">
            <a:avLst/>
          </a:prstGeom>
        </p:spPr>
      </p:pic>
      <p:pic>
        <p:nvPicPr>
          <p:cNvPr id="14" name="Immagine 13">
            <a:extLst>
              <a:ext uri="{FF2B5EF4-FFF2-40B4-BE49-F238E27FC236}">
                <a16:creationId xmlns:a16="http://schemas.microsoft.com/office/drawing/2014/main" xmlns="" id="{A47FDB4B-7028-480E-B48E-3BA89696DC8D}"/>
              </a:ext>
            </a:extLst>
          </p:cNvPr>
          <p:cNvPicPr>
            <a:picLocks noChangeAspect="1"/>
          </p:cNvPicPr>
          <p:nvPr/>
        </p:nvPicPr>
        <p:blipFill>
          <a:blip r:embed="rId6" cstate="print"/>
          <a:stretch>
            <a:fillRect/>
          </a:stretch>
        </p:blipFill>
        <p:spPr>
          <a:xfrm>
            <a:off x="883955" y="5226241"/>
            <a:ext cx="2052882" cy="977517"/>
          </a:xfrm>
          <a:prstGeom prst="rect">
            <a:avLst/>
          </a:prstGeom>
        </p:spPr>
      </p:pic>
      <p:grpSp>
        <p:nvGrpSpPr>
          <p:cNvPr id="12" name="Gruppo 11">
            <a:extLst>
              <a:ext uri="{FF2B5EF4-FFF2-40B4-BE49-F238E27FC236}">
                <a16:creationId xmlns:a16="http://schemas.microsoft.com/office/drawing/2014/main" xmlns="" id="{D8EB5306-2A0E-7D09-F7EA-4E99F583A20E}"/>
              </a:ext>
            </a:extLst>
          </p:cNvPr>
          <p:cNvGrpSpPr/>
          <p:nvPr/>
        </p:nvGrpSpPr>
        <p:grpSpPr>
          <a:xfrm>
            <a:off x="5725172" y="6064467"/>
            <a:ext cx="3356687" cy="510623"/>
            <a:chOff x="5787313" y="5554802"/>
            <a:chExt cx="3356687" cy="510623"/>
          </a:xfrm>
        </p:grpSpPr>
        <p:grpSp>
          <p:nvGrpSpPr>
            <p:cNvPr id="15" name="Gruppo 14">
              <a:extLst>
                <a:ext uri="{FF2B5EF4-FFF2-40B4-BE49-F238E27FC236}">
                  <a16:creationId xmlns:a16="http://schemas.microsoft.com/office/drawing/2014/main" xmlns="" id="{0A9B2017-9CAC-583D-EBA9-FB43A90A1A96}"/>
                </a:ext>
              </a:extLst>
            </p:cNvPr>
            <p:cNvGrpSpPr/>
            <p:nvPr/>
          </p:nvGrpSpPr>
          <p:grpSpPr>
            <a:xfrm>
              <a:off x="5787313" y="5608335"/>
              <a:ext cx="3356687" cy="392415"/>
              <a:chOff x="6482942" y="6086571"/>
              <a:chExt cx="5709057" cy="771429"/>
            </a:xfrm>
          </p:grpSpPr>
          <p:pic>
            <p:nvPicPr>
              <p:cNvPr id="17" name="Immagine 16">
                <a:extLst>
                  <a:ext uri="{FF2B5EF4-FFF2-40B4-BE49-F238E27FC236}">
                    <a16:creationId xmlns:a16="http://schemas.microsoft.com/office/drawing/2014/main" xmlns="" id="{A9D6769D-F422-2EB0-64B1-FCF72C8E67C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295964" y="6108244"/>
                <a:ext cx="1896035" cy="749756"/>
              </a:xfrm>
              <a:prstGeom prst="rect">
                <a:avLst/>
              </a:prstGeom>
            </p:spPr>
          </p:pic>
          <p:pic>
            <p:nvPicPr>
              <p:cNvPr id="18" name="Immagine 17">
                <a:extLst>
                  <a:ext uri="{FF2B5EF4-FFF2-40B4-BE49-F238E27FC236}">
                    <a16:creationId xmlns:a16="http://schemas.microsoft.com/office/drawing/2014/main" xmlns="" id="{4F6CCFD8-1894-2DA3-E558-F69EA0AD09D7}"/>
                  </a:ext>
                </a:extLst>
              </p:cNvPr>
              <p:cNvPicPr>
                <a:picLocks noChangeAspect="1"/>
              </p:cNvPicPr>
              <p:nvPr/>
            </p:nvPicPr>
            <p:blipFill>
              <a:blip r:embed="rId8" cstate="print"/>
              <a:stretch>
                <a:fillRect/>
              </a:stretch>
            </p:blipFill>
            <p:spPr>
              <a:xfrm>
                <a:off x="6482942" y="6086571"/>
                <a:ext cx="2266667" cy="771429"/>
              </a:xfrm>
              <a:prstGeom prst="rect">
                <a:avLst/>
              </a:prstGeom>
            </p:spPr>
          </p:pic>
        </p:grpSp>
        <p:pic>
          <p:nvPicPr>
            <p:cNvPr id="16" name="Immagine 15">
              <a:extLst>
                <a:ext uri="{FF2B5EF4-FFF2-40B4-BE49-F238E27FC236}">
                  <a16:creationId xmlns:a16="http://schemas.microsoft.com/office/drawing/2014/main" xmlns="" id="{5EB07CBA-C8D9-FE72-434E-39010DECA1DE}"/>
                </a:ext>
              </a:extLst>
            </p:cNvPr>
            <p:cNvPicPr>
              <a:picLocks noChangeAspect="1"/>
            </p:cNvPicPr>
            <p:nvPr/>
          </p:nvPicPr>
          <p:blipFill>
            <a:blip r:embed="rId9" cstate="print"/>
            <a:stretch>
              <a:fillRect/>
            </a:stretch>
          </p:blipFill>
          <p:spPr>
            <a:xfrm>
              <a:off x="7060058" y="5554802"/>
              <a:ext cx="920344" cy="510623"/>
            </a:xfrm>
            <a:prstGeom prst="rect">
              <a:avLst/>
            </a:prstGeom>
          </p:spPr>
        </p:pic>
      </p:grpSp>
    </p:spTree>
    <p:extLst>
      <p:ext uri="{BB962C8B-B14F-4D97-AF65-F5344CB8AC3E}">
        <p14:creationId xmlns:p14="http://schemas.microsoft.com/office/powerpoint/2010/main" xmlns="" val="143867595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49FB1F00-1394-4795-A467-EE58D2898995}"/>
              </a:ext>
            </a:extLst>
          </p:cNvPr>
          <p:cNvPicPr>
            <a:picLocks noChangeAspect="1"/>
          </p:cNvPicPr>
          <p:nvPr/>
        </p:nvPicPr>
        <p:blipFill>
          <a:blip r:embed="rId3" cstate="print"/>
          <a:stretch>
            <a:fillRect/>
          </a:stretch>
        </p:blipFill>
        <p:spPr>
          <a:xfrm>
            <a:off x="98337" y="596387"/>
            <a:ext cx="1264268" cy="640136"/>
          </a:xfrm>
          <a:prstGeom prst="rect">
            <a:avLst/>
          </a:prstGeom>
        </p:spPr>
      </p:pic>
      <p:sp>
        <p:nvSpPr>
          <p:cNvPr id="24" name="Titolo 1">
            <a:extLst>
              <a:ext uri="{FF2B5EF4-FFF2-40B4-BE49-F238E27FC236}">
                <a16:creationId xmlns:a16="http://schemas.microsoft.com/office/drawing/2014/main" xmlns="" id="{53983AAA-85B2-4C3F-B121-75CEA46A43CA}"/>
              </a:ext>
            </a:extLst>
          </p:cNvPr>
          <p:cNvSpPr>
            <a:spLocks noGrp="1"/>
          </p:cNvSpPr>
          <p:nvPr>
            <p:ph type="title"/>
          </p:nvPr>
        </p:nvSpPr>
        <p:spPr>
          <a:xfrm>
            <a:off x="2117129" y="806497"/>
            <a:ext cx="3799848" cy="960668"/>
          </a:xfrm>
          <a:ln>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it-IT" sz="3200" i="1" dirty="0" err="1">
                <a:solidFill>
                  <a:schemeClr val="tx1"/>
                </a:solidFill>
              </a:rPr>
              <a:t>Xylosandus</a:t>
            </a:r>
            <a:r>
              <a:rPr lang="it-IT" sz="3200" i="1" dirty="0">
                <a:solidFill>
                  <a:schemeClr val="tx1"/>
                </a:solidFill>
              </a:rPr>
              <a:t> </a:t>
            </a:r>
            <a:r>
              <a:rPr lang="it-IT" sz="3200" i="1" dirty="0" err="1">
                <a:solidFill>
                  <a:schemeClr val="tx1"/>
                </a:solidFill>
              </a:rPr>
              <a:t>compactus</a:t>
            </a:r>
            <a:endParaRPr lang="it-IT" sz="3200" dirty="0">
              <a:solidFill>
                <a:schemeClr val="tx1"/>
              </a:solidFill>
            </a:endParaRPr>
          </a:p>
        </p:txBody>
      </p:sp>
      <p:sp>
        <p:nvSpPr>
          <p:cNvPr id="25" name="Segnaposto contenuto 2">
            <a:extLst>
              <a:ext uri="{FF2B5EF4-FFF2-40B4-BE49-F238E27FC236}">
                <a16:creationId xmlns:a16="http://schemas.microsoft.com/office/drawing/2014/main" xmlns="" id="{58B0B726-2BF7-46EE-BDE5-1155D99FB5B4}"/>
              </a:ext>
            </a:extLst>
          </p:cNvPr>
          <p:cNvSpPr>
            <a:spLocks noGrp="1"/>
          </p:cNvSpPr>
          <p:nvPr>
            <p:ph sz="half" idx="1"/>
          </p:nvPr>
        </p:nvSpPr>
        <p:spPr>
          <a:xfrm>
            <a:off x="318999" y="4323069"/>
            <a:ext cx="6993398" cy="1813349"/>
          </a:xfrm>
        </p:spPr>
        <p:txBody>
          <a:bodyPr>
            <a:normAutofit/>
          </a:bodyPr>
          <a:lstStyle/>
          <a:p>
            <a:r>
              <a:rPr lang="it-IT" sz="1800" dirty="0" err="1">
                <a:solidFill>
                  <a:schemeClr val="tx1"/>
                </a:solidFill>
              </a:rPr>
              <a:t>Among</a:t>
            </a:r>
            <a:r>
              <a:rPr lang="it-IT" sz="1800" dirty="0">
                <a:solidFill>
                  <a:schemeClr val="tx1"/>
                </a:solidFill>
              </a:rPr>
              <a:t> </a:t>
            </a:r>
            <a:r>
              <a:rPr lang="it-IT" sz="1800" dirty="0" err="1">
                <a:solidFill>
                  <a:schemeClr val="tx1"/>
                </a:solidFill>
              </a:rPr>
              <a:t>these</a:t>
            </a:r>
            <a:r>
              <a:rPr lang="it-IT" sz="1800" dirty="0">
                <a:solidFill>
                  <a:schemeClr val="tx1"/>
                </a:solidFill>
              </a:rPr>
              <a:t>: </a:t>
            </a:r>
            <a:r>
              <a:rPr lang="it-IT" sz="1800" i="1" dirty="0" err="1">
                <a:solidFill>
                  <a:schemeClr val="tx1"/>
                </a:solidFill>
              </a:rPr>
              <a:t>Ambrosiella</a:t>
            </a:r>
            <a:r>
              <a:rPr lang="it-IT" sz="1800" i="1" dirty="0">
                <a:solidFill>
                  <a:schemeClr val="tx1"/>
                </a:solidFill>
              </a:rPr>
              <a:t> </a:t>
            </a:r>
            <a:r>
              <a:rPr lang="it-IT" sz="1800" i="1" dirty="0" err="1">
                <a:solidFill>
                  <a:schemeClr val="tx1"/>
                </a:solidFill>
              </a:rPr>
              <a:t>xylebori</a:t>
            </a:r>
            <a:r>
              <a:rPr lang="it-IT" sz="1800" i="1" dirty="0">
                <a:solidFill>
                  <a:schemeClr val="tx1"/>
                </a:solidFill>
              </a:rPr>
              <a:t> </a:t>
            </a:r>
            <a:r>
              <a:rPr lang="it-IT" sz="1800" dirty="0">
                <a:solidFill>
                  <a:schemeClr val="tx1"/>
                </a:solidFill>
              </a:rPr>
              <a:t>and </a:t>
            </a:r>
            <a:r>
              <a:rPr lang="it-IT" sz="1800" i="1" dirty="0">
                <a:solidFill>
                  <a:schemeClr val="tx1"/>
                </a:solidFill>
              </a:rPr>
              <a:t>Fusarium solani </a:t>
            </a:r>
            <a:r>
              <a:rPr lang="it-IT" sz="1800" dirty="0" err="1">
                <a:solidFill>
                  <a:schemeClr val="tx1"/>
                </a:solidFill>
              </a:rPr>
              <a:t>reported</a:t>
            </a:r>
            <a:r>
              <a:rPr lang="it-IT" sz="1800" dirty="0">
                <a:solidFill>
                  <a:schemeClr val="tx1"/>
                </a:solidFill>
              </a:rPr>
              <a:t> </a:t>
            </a:r>
            <a:r>
              <a:rPr lang="it-IT" sz="1800" dirty="0" err="1">
                <a:solidFill>
                  <a:schemeClr val="tx1"/>
                </a:solidFill>
              </a:rPr>
              <a:t>as</a:t>
            </a:r>
            <a:r>
              <a:rPr lang="it-IT" sz="1800" dirty="0">
                <a:solidFill>
                  <a:schemeClr val="tx1"/>
                </a:solidFill>
              </a:rPr>
              <a:t> the </a:t>
            </a:r>
            <a:r>
              <a:rPr lang="it-IT" sz="1800" dirty="0" err="1">
                <a:solidFill>
                  <a:schemeClr val="tx1"/>
                </a:solidFill>
              </a:rPr>
              <a:t>most</a:t>
            </a:r>
            <a:r>
              <a:rPr lang="it-IT" sz="1800" dirty="0">
                <a:solidFill>
                  <a:schemeClr val="tx1"/>
                </a:solidFill>
              </a:rPr>
              <a:t> </a:t>
            </a:r>
            <a:r>
              <a:rPr lang="it-IT" sz="1800" dirty="0" err="1">
                <a:solidFill>
                  <a:schemeClr val="tx1"/>
                </a:solidFill>
              </a:rPr>
              <a:t>frequent</a:t>
            </a:r>
            <a:r>
              <a:rPr lang="it-IT" sz="1800" dirty="0">
                <a:solidFill>
                  <a:schemeClr val="tx1"/>
                </a:solidFill>
              </a:rPr>
              <a:t> taxa </a:t>
            </a:r>
            <a:r>
              <a:rPr lang="it-IT" sz="1800" dirty="0" err="1">
                <a:solidFill>
                  <a:schemeClr val="tx1"/>
                </a:solidFill>
              </a:rPr>
              <a:t>associated</a:t>
            </a:r>
            <a:r>
              <a:rPr lang="it-IT" sz="1800" dirty="0">
                <a:solidFill>
                  <a:schemeClr val="tx1"/>
                </a:solidFill>
              </a:rPr>
              <a:t> with </a:t>
            </a:r>
            <a:r>
              <a:rPr lang="it-IT" sz="1800" i="1" dirty="0" err="1">
                <a:solidFill>
                  <a:schemeClr val="tx1"/>
                </a:solidFill>
              </a:rPr>
              <a:t>Xylosandrus</a:t>
            </a:r>
            <a:r>
              <a:rPr lang="it-IT" sz="1800" dirty="0">
                <a:solidFill>
                  <a:schemeClr val="tx1"/>
                </a:solidFill>
              </a:rPr>
              <a:t> spp. and </a:t>
            </a:r>
            <a:r>
              <a:rPr lang="it-IT" sz="1800" dirty="0" err="1">
                <a:solidFill>
                  <a:schemeClr val="tx1"/>
                </a:solidFill>
              </a:rPr>
              <a:t>other</a:t>
            </a:r>
            <a:r>
              <a:rPr lang="it-IT" sz="1800" dirty="0">
                <a:solidFill>
                  <a:schemeClr val="tx1"/>
                </a:solidFill>
              </a:rPr>
              <a:t> Ambrosia </a:t>
            </a:r>
            <a:r>
              <a:rPr lang="it-IT" sz="1800" dirty="0" err="1">
                <a:solidFill>
                  <a:schemeClr val="tx1"/>
                </a:solidFill>
              </a:rPr>
              <a:t>beetles</a:t>
            </a:r>
            <a:endParaRPr lang="it-IT" sz="1800" dirty="0">
              <a:solidFill>
                <a:schemeClr val="tx1"/>
              </a:solidFill>
            </a:endParaRPr>
          </a:p>
          <a:p>
            <a:r>
              <a:rPr lang="it-IT" sz="1800" dirty="0" err="1">
                <a:solidFill>
                  <a:schemeClr val="tx1"/>
                </a:solidFill>
              </a:rPr>
              <a:t>Also</a:t>
            </a:r>
            <a:r>
              <a:rPr lang="it-IT" sz="1800" dirty="0">
                <a:solidFill>
                  <a:schemeClr val="tx1"/>
                </a:solidFill>
              </a:rPr>
              <a:t>: </a:t>
            </a:r>
            <a:r>
              <a:rPr lang="it-IT" sz="1800" i="1" dirty="0">
                <a:solidFill>
                  <a:schemeClr val="tx1"/>
                </a:solidFill>
              </a:rPr>
              <a:t>Fusarium </a:t>
            </a:r>
            <a:r>
              <a:rPr lang="it-IT" sz="1800" i="1" dirty="0" err="1">
                <a:solidFill>
                  <a:schemeClr val="tx1"/>
                </a:solidFill>
              </a:rPr>
              <a:t>proliferatum</a:t>
            </a:r>
            <a:r>
              <a:rPr lang="it-IT" sz="1800" dirty="0">
                <a:solidFill>
                  <a:schemeClr val="tx1"/>
                </a:solidFill>
              </a:rPr>
              <a:t>, </a:t>
            </a:r>
            <a:r>
              <a:rPr lang="it-IT" sz="1800" i="1" dirty="0" err="1">
                <a:solidFill>
                  <a:schemeClr val="tx1"/>
                </a:solidFill>
              </a:rPr>
              <a:t>Geosmithia</a:t>
            </a:r>
            <a:r>
              <a:rPr lang="it-IT" sz="1800" i="1" dirty="0">
                <a:solidFill>
                  <a:schemeClr val="tx1"/>
                </a:solidFill>
              </a:rPr>
              <a:t> pallida</a:t>
            </a:r>
            <a:r>
              <a:rPr lang="it-IT" sz="1800" dirty="0">
                <a:solidFill>
                  <a:schemeClr val="tx1"/>
                </a:solidFill>
              </a:rPr>
              <a:t>, </a:t>
            </a:r>
            <a:r>
              <a:rPr lang="it-IT" sz="1800" i="1" dirty="0">
                <a:solidFill>
                  <a:schemeClr val="tx1"/>
                </a:solidFill>
              </a:rPr>
              <a:t>Nectria </a:t>
            </a:r>
            <a:r>
              <a:rPr lang="it-IT" sz="1800" i="1" dirty="0" err="1">
                <a:solidFill>
                  <a:schemeClr val="tx1"/>
                </a:solidFill>
              </a:rPr>
              <a:t>haematococca</a:t>
            </a:r>
            <a:r>
              <a:rPr lang="it-IT" sz="1800" dirty="0">
                <a:solidFill>
                  <a:schemeClr val="tx1"/>
                </a:solidFill>
              </a:rPr>
              <a:t>, </a:t>
            </a:r>
            <a:r>
              <a:rPr lang="it-IT" sz="1800" i="1" dirty="0" err="1">
                <a:solidFill>
                  <a:schemeClr val="tx1"/>
                </a:solidFill>
              </a:rPr>
              <a:t>Epicoccum</a:t>
            </a:r>
            <a:r>
              <a:rPr lang="it-IT" sz="1800" i="1" dirty="0">
                <a:solidFill>
                  <a:schemeClr val="tx1"/>
                </a:solidFill>
              </a:rPr>
              <a:t> </a:t>
            </a:r>
            <a:r>
              <a:rPr lang="it-IT" sz="1800" i="1" dirty="0" err="1">
                <a:solidFill>
                  <a:schemeClr val="tx1"/>
                </a:solidFill>
              </a:rPr>
              <a:t>nigrum</a:t>
            </a:r>
            <a:endParaRPr lang="it-IT" sz="1800" i="1" dirty="0">
              <a:solidFill>
                <a:schemeClr val="tx1"/>
              </a:solidFill>
            </a:endParaRPr>
          </a:p>
          <a:p>
            <a:r>
              <a:rPr lang="it-IT" sz="1800" i="1" dirty="0" err="1">
                <a:solidFill>
                  <a:schemeClr val="tx1"/>
                </a:solidFill>
              </a:rPr>
              <a:t>Clonostachys</a:t>
            </a:r>
            <a:r>
              <a:rPr lang="it-IT" sz="1800" i="1" dirty="0">
                <a:solidFill>
                  <a:schemeClr val="tx1"/>
                </a:solidFill>
              </a:rPr>
              <a:t> </a:t>
            </a:r>
            <a:r>
              <a:rPr lang="it-IT" sz="1800" i="1" dirty="0" err="1">
                <a:solidFill>
                  <a:schemeClr val="tx1"/>
                </a:solidFill>
              </a:rPr>
              <a:t>agrawalii</a:t>
            </a:r>
            <a:r>
              <a:rPr lang="it-IT" sz="1800" i="1" dirty="0">
                <a:solidFill>
                  <a:schemeClr val="tx1"/>
                </a:solidFill>
              </a:rPr>
              <a:t> </a:t>
            </a:r>
            <a:r>
              <a:rPr lang="it-IT" sz="1800" dirty="0">
                <a:solidFill>
                  <a:schemeClr val="tx1"/>
                </a:solidFill>
              </a:rPr>
              <a:t>an </a:t>
            </a:r>
            <a:r>
              <a:rPr lang="it-IT" sz="1800" dirty="0" err="1">
                <a:solidFill>
                  <a:schemeClr val="tx1"/>
                </a:solidFill>
              </a:rPr>
              <a:t>unexpected</a:t>
            </a:r>
            <a:r>
              <a:rPr lang="it-IT" sz="1800" dirty="0">
                <a:solidFill>
                  <a:schemeClr val="tx1"/>
                </a:solidFill>
              </a:rPr>
              <a:t> Asian </a:t>
            </a:r>
            <a:r>
              <a:rPr lang="it-IT" sz="1800" dirty="0" err="1">
                <a:solidFill>
                  <a:schemeClr val="tx1"/>
                </a:solidFill>
              </a:rPr>
              <a:t>species</a:t>
            </a:r>
            <a:r>
              <a:rPr lang="it-IT" sz="1800" dirty="0">
                <a:solidFill>
                  <a:schemeClr val="tx1"/>
                </a:solidFill>
              </a:rPr>
              <a:t> </a:t>
            </a:r>
          </a:p>
          <a:p>
            <a:endParaRPr lang="it-IT" sz="1800" dirty="0">
              <a:solidFill>
                <a:schemeClr val="tx1"/>
              </a:solidFill>
            </a:endParaRPr>
          </a:p>
          <a:p>
            <a:endParaRPr lang="en-US" sz="1800" dirty="0">
              <a:solidFill>
                <a:schemeClr val="tx1"/>
              </a:solidFill>
            </a:endParaRPr>
          </a:p>
        </p:txBody>
      </p:sp>
      <p:pic>
        <p:nvPicPr>
          <p:cNvPr id="27" name="Immagine 26">
            <a:extLst>
              <a:ext uri="{FF2B5EF4-FFF2-40B4-BE49-F238E27FC236}">
                <a16:creationId xmlns:a16="http://schemas.microsoft.com/office/drawing/2014/main" xmlns="" id="{1B28F2C9-2E52-4A20-BFCD-0EE532D743D4}"/>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7677256" y="4800047"/>
            <a:ext cx="1147745" cy="1184511"/>
          </a:xfrm>
          <a:prstGeom prst="rect">
            <a:avLst/>
          </a:prstGeom>
        </p:spPr>
      </p:pic>
      <p:pic>
        <p:nvPicPr>
          <p:cNvPr id="28" name="Immagine 27">
            <a:extLst>
              <a:ext uri="{FF2B5EF4-FFF2-40B4-BE49-F238E27FC236}">
                <a16:creationId xmlns:a16="http://schemas.microsoft.com/office/drawing/2014/main" xmlns="" id="{4DB00470-6E82-44C0-8727-927980B959CA}"/>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7677256" y="2248502"/>
            <a:ext cx="1147744" cy="1132773"/>
          </a:xfrm>
          <a:prstGeom prst="rect">
            <a:avLst/>
          </a:prstGeom>
        </p:spPr>
      </p:pic>
      <p:pic>
        <p:nvPicPr>
          <p:cNvPr id="29" name="Immagine 28">
            <a:extLst>
              <a:ext uri="{FF2B5EF4-FFF2-40B4-BE49-F238E27FC236}">
                <a16:creationId xmlns:a16="http://schemas.microsoft.com/office/drawing/2014/main" xmlns="" id="{0EEF9497-9E13-42FB-BF0D-1F32A7D99D38}"/>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7678046" y="3640832"/>
            <a:ext cx="1146954" cy="1059145"/>
          </a:xfrm>
          <a:prstGeom prst="rect">
            <a:avLst/>
          </a:prstGeom>
        </p:spPr>
      </p:pic>
      <p:pic>
        <p:nvPicPr>
          <p:cNvPr id="5" name="Immagine 4">
            <a:extLst>
              <a:ext uri="{FF2B5EF4-FFF2-40B4-BE49-F238E27FC236}">
                <a16:creationId xmlns:a16="http://schemas.microsoft.com/office/drawing/2014/main" xmlns="" id="{FC3A9763-691C-4507-897B-32168E74C304}"/>
              </a:ext>
            </a:extLst>
          </p:cNvPr>
          <p:cNvPicPr>
            <a:picLocks noChangeAspect="1"/>
          </p:cNvPicPr>
          <p:nvPr/>
        </p:nvPicPr>
        <p:blipFill rotWithShape="1">
          <a:blip r:embed="rId7" cstate="print"/>
          <a:srcRect r="11622"/>
          <a:stretch/>
        </p:blipFill>
        <p:spPr>
          <a:xfrm>
            <a:off x="174730" y="2303409"/>
            <a:ext cx="2005115" cy="1606448"/>
          </a:xfrm>
          <a:prstGeom prst="rect">
            <a:avLst/>
          </a:prstGeom>
        </p:spPr>
      </p:pic>
      <p:sp>
        <p:nvSpPr>
          <p:cNvPr id="6" name="Ovale 5">
            <a:extLst>
              <a:ext uri="{FF2B5EF4-FFF2-40B4-BE49-F238E27FC236}">
                <a16:creationId xmlns:a16="http://schemas.microsoft.com/office/drawing/2014/main" xmlns="" id="{9169BAEA-9B80-4501-AE86-2B600CBE33EC}"/>
              </a:ext>
            </a:extLst>
          </p:cNvPr>
          <p:cNvSpPr/>
          <p:nvPr/>
        </p:nvSpPr>
        <p:spPr>
          <a:xfrm>
            <a:off x="1457082" y="3153801"/>
            <a:ext cx="187408" cy="18128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CasellaDiTesto 11">
            <a:extLst>
              <a:ext uri="{FF2B5EF4-FFF2-40B4-BE49-F238E27FC236}">
                <a16:creationId xmlns:a16="http://schemas.microsoft.com/office/drawing/2014/main" xmlns="" id="{D4576691-B694-4C2B-AFB4-514C623E37D0}"/>
              </a:ext>
            </a:extLst>
          </p:cNvPr>
          <p:cNvSpPr txBox="1"/>
          <p:nvPr/>
        </p:nvSpPr>
        <p:spPr>
          <a:xfrm>
            <a:off x="2291676" y="2590155"/>
            <a:ext cx="5333906" cy="923330"/>
          </a:xfrm>
          <a:prstGeom prst="rect">
            <a:avLst/>
          </a:prstGeom>
          <a:noFill/>
        </p:spPr>
        <p:txBody>
          <a:bodyPr wrap="square">
            <a:spAutoFit/>
          </a:bodyPr>
          <a:lstStyle/>
          <a:p>
            <a:r>
              <a:rPr lang="en-US" dirty="0"/>
              <a:t>From insects trapped during the </a:t>
            </a:r>
            <a:r>
              <a:rPr lang="en-US" dirty="0" err="1"/>
              <a:t>proyect</a:t>
            </a:r>
            <a:r>
              <a:rPr lang="en-US" dirty="0"/>
              <a:t>, we identified more than 300 isolates that were grouped across 114 morphotypes.</a:t>
            </a:r>
            <a:endParaRPr lang="it-IT" dirty="0"/>
          </a:p>
        </p:txBody>
      </p:sp>
      <p:pic>
        <p:nvPicPr>
          <p:cNvPr id="7" name="Immagine 6">
            <a:extLst>
              <a:ext uri="{FF2B5EF4-FFF2-40B4-BE49-F238E27FC236}">
                <a16:creationId xmlns:a16="http://schemas.microsoft.com/office/drawing/2014/main" xmlns="" id="{DBB9828C-44DC-AC9A-40D4-277664FB6A85}"/>
              </a:ext>
            </a:extLst>
          </p:cNvPr>
          <p:cNvPicPr>
            <a:picLocks noChangeAspect="1"/>
          </p:cNvPicPr>
          <p:nvPr/>
        </p:nvPicPr>
        <p:blipFill rotWithShape="1">
          <a:blip r:embed="rId8" cstate="print"/>
          <a:srcRect t="32622" r="50000" b="39381"/>
          <a:stretch/>
        </p:blipFill>
        <p:spPr>
          <a:xfrm>
            <a:off x="6100011" y="692474"/>
            <a:ext cx="1888958" cy="1088097"/>
          </a:xfrm>
          <a:prstGeom prst="rect">
            <a:avLst/>
          </a:prstGeom>
        </p:spPr>
      </p:pic>
    </p:spTree>
    <p:extLst>
      <p:ext uri="{BB962C8B-B14F-4D97-AF65-F5344CB8AC3E}">
        <p14:creationId xmlns:p14="http://schemas.microsoft.com/office/powerpoint/2010/main" xmlns="" val="41037552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49FB1F00-1394-4795-A467-EE58D2898995}"/>
              </a:ext>
            </a:extLst>
          </p:cNvPr>
          <p:cNvPicPr>
            <a:picLocks noChangeAspect="1"/>
          </p:cNvPicPr>
          <p:nvPr/>
        </p:nvPicPr>
        <p:blipFill>
          <a:blip r:embed="rId3" cstate="print"/>
          <a:stretch>
            <a:fillRect/>
          </a:stretch>
        </p:blipFill>
        <p:spPr>
          <a:xfrm>
            <a:off x="281355" y="701619"/>
            <a:ext cx="1264268" cy="640136"/>
          </a:xfrm>
          <a:prstGeom prst="rect">
            <a:avLst/>
          </a:prstGeom>
        </p:spPr>
      </p:pic>
      <p:sp>
        <p:nvSpPr>
          <p:cNvPr id="3" name="Segnaposto contenuto 2">
            <a:extLst>
              <a:ext uri="{FF2B5EF4-FFF2-40B4-BE49-F238E27FC236}">
                <a16:creationId xmlns:a16="http://schemas.microsoft.com/office/drawing/2014/main" xmlns="" id="{0C6AF536-AD2C-4F61-AF01-362FD67AAFA0}"/>
              </a:ext>
            </a:extLst>
          </p:cNvPr>
          <p:cNvSpPr>
            <a:spLocks noGrp="1"/>
          </p:cNvSpPr>
          <p:nvPr>
            <p:ph sz="half" idx="1"/>
          </p:nvPr>
        </p:nvSpPr>
        <p:spPr>
          <a:xfrm>
            <a:off x="208040" y="1493806"/>
            <a:ext cx="5345722" cy="2270577"/>
          </a:xfrm>
        </p:spPr>
        <p:txBody>
          <a:bodyPr>
            <a:normAutofit/>
          </a:bodyPr>
          <a:lstStyle/>
          <a:p>
            <a:pPr>
              <a:lnSpc>
                <a:spcPct val="150000"/>
              </a:lnSpc>
            </a:pPr>
            <a:r>
              <a:rPr lang="en-US" sz="1800" i="1" dirty="0">
                <a:solidFill>
                  <a:schemeClr val="tx1"/>
                </a:solidFill>
              </a:rPr>
              <a:t>F. </a:t>
            </a:r>
            <a:r>
              <a:rPr lang="en-US" sz="1800" i="1" dirty="0" err="1">
                <a:solidFill>
                  <a:schemeClr val="tx1"/>
                </a:solidFill>
              </a:rPr>
              <a:t>solani</a:t>
            </a:r>
            <a:r>
              <a:rPr lang="en-US" sz="1800" i="1" dirty="0">
                <a:solidFill>
                  <a:schemeClr val="tx1"/>
                </a:solidFill>
              </a:rPr>
              <a:t>, F. </a:t>
            </a:r>
            <a:r>
              <a:rPr lang="en-US" sz="1800" i="1" dirty="0" err="1">
                <a:solidFill>
                  <a:schemeClr val="tx1"/>
                </a:solidFill>
              </a:rPr>
              <a:t>proliferatum</a:t>
            </a:r>
            <a:r>
              <a:rPr lang="en-US" sz="1800" i="1" dirty="0">
                <a:solidFill>
                  <a:schemeClr val="tx1"/>
                </a:solidFill>
              </a:rPr>
              <a:t> </a:t>
            </a:r>
            <a:r>
              <a:rPr lang="en-US" sz="1800" dirty="0">
                <a:solidFill>
                  <a:schemeClr val="tx1"/>
                </a:solidFill>
              </a:rPr>
              <a:t>and </a:t>
            </a:r>
            <a:r>
              <a:rPr lang="en-US" sz="1800" i="1" dirty="0">
                <a:solidFill>
                  <a:schemeClr val="tx1"/>
                </a:solidFill>
              </a:rPr>
              <a:t>N. </a:t>
            </a:r>
            <a:r>
              <a:rPr lang="en-US" sz="1800" i="1" dirty="0" err="1">
                <a:solidFill>
                  <a:schemeClr val="tx1"/>
                </a:solidFill>
              </a:rPr>
              <a:t>haematococca</a:t>
            </a:r>
            <a:r>
              <a:rPr lang="en-US" sz="1800" i="1" dirty="0">
                <a:solidFill>
                  <a:schemeClr val="tx1"/>
                </a:solidFill>
              </a:rPr>
              <a:t> </a:t>
            </a:r>
            <a:r>
              <a:rPr lang="en-US" sz="1800" dirty="0">
                <a:solidFill>
                  <a:schemeClr val="tx1"/>
                </a:solidFill>
              </a:rPr>
              <a:t>were the most aggressive, causing necrosis of several cm in the wood</a:t>
            </a:r>
          </a:p>
          <a:p>
            <a:pPr>
              <a:lnSpc>
                <a:spcPct val="150000"/>
              </a:lnSpc>
            </a:pPr>
            <a:r>
              <a:rPr lang="en-US" sz="1800" dirty="0">
                <a:solidFill>
                  <a:schemeClr val="tx1"/>
                </a:solidFill>
              </a:rPr>
              <a:t>All the fungi colonized the tissues very slowly</a:t>
            </a:r>
          </a:p>
          <a:p>
            <a:pPr>
              <a:lnSpc>
                <a:spcPct val="150000"/>
              </a:lnSpc>
            </a:pPr>
            <a:r>
              <a:rPr lang="en-US" sz="1800" dirty="0">
                <a:solidFill>
                  <a:schemeClr val="tx1"/>
                </a:solidFill>
              </a:rPr>
              <a:t>Fungi were always re-isolated from the lesions</a:t>
            </a:r>
          </a:p>
        </p:txBody>
      </p:sp>
      <p:pic>
        <p:nvPicPr>
          <p:cNvPr id="5" name="Immagine 4">
            <a:extLst>
              <a:ext uri="{FF2B5EF4-FFF2-40B4-BE49-F238E27FC236}">
                <a16:creationId xmlns:a16="http://schemas.microsoft.com/office/drawing/2014/main" xmlns="" id="{D3A81FFB-4C72-4EF1-8687-45488F180A11}"/>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5918480" y="1155107"/>
            <a:ext cx="508655" cy="2996742"/>
          </a:xfrm>
          <a:prstGeom prst="rect">
            <a:avLst/>
          </a:prstGeom>
        </p:spPr>
      </p:pic>
      <p:pic>
        <p:nvPicPr>
          <p:cNvPr id="6" name="Immagine 5">
            <a:extLst>
              <a:ext uri="{FF2B5EF4-FFF2-40B4-BE49-F238E27FC236}">
                <a16:creationId xmlns:a16="http://schemas.microsoft.com/office/drawing/2014/main" xmlns="" id="{203D0138-EC19-42F3-9435-D6743A106536}"/>
              </a:ext>
            </a:extLst>
          </p:cNvPr>
          <p:cNvPicPr>
            <a:picLocks noChangeAspect="1"/>
          </p:cNvPicPr>
          <p:nvPr/>
        </p:nvPicPr>
        <p:blipFill>
          <a:blip r:embed="rId5" cstate="print"/>
          <a:stretch>
            <a:fillRect/>
          </a:stretch>
        </p:blipFill>
        <p:spPr>
          <a:xfrm>
            <a:off x="6865866" y="1104139"/>
            <a:ext cx="1743005" cy="3098677"/>
          </a:xfrm>
          <a:prstGeom prst="rect">
            <a:avLst/>
          </a:prstGeom>
        </p:spPr>
      </p:pic>
      <p:pic>
        <p:nvPicPr>
          <p:cNvPr id="10" name="Immagine 9">
            <a:extLst>
              <a:ext uri="{FF2B5EF4-FFF2-40B4-BE49-F238E27FC236}">
                <a16:creationId xmlns:a16="http://schemas.microsoft.com/office/drawing/2014/main" xmlns="" id="{81F39CD7-A085-4E1F-A825-02D38E6B14CF}"/>
              </a:ext>
            </a:extLst>
          </p:cNvPr>
          <p:cNvPicPr>
            <a:picLocks noChangeAspect="1"/>
          </p:cNvPicPr>
          <p:nvPr/>
        </p:nvPicPr>
        <p:blipFill rotWithShape="1">
          <a:blip r:embed="rId6" cstate="print"/>
          <a:srcRect t="-271" r="3408" b="11583"/>
          <a:stretch/>
        </p:blipFill>
        <p:spPr>
          <a:xfrm>
            <a:off x="5287692" y="4303900"/>
            <a:ext cx="3441759" cy="2270577"/>
          </a:xfrm>
          <a:prstGeom prst="rect">
            <a:avLst/>
          </a:prstGeom>
        </p:spPr>
      </p:pic>
      <p:pic>
        <p:nvPicPr>
          <p:cNvPr id="2" name="Immagine 1">
            <a:extLst>
              <a:ext uri="{FF2B5EF4-FFF2-40B4-BE49-F238E27FC236}">
                <a16:creationId xmlns:a16="http://schemas.microsoft.com/office/drawing/2014/main" xmlns="" id="{37A4648A-BF36-5DA0-7808-BB60CEF9A35C}"/>
              </a:ext>
            </a:extLst>
          </p:cNvPr>
          <p:cNvPicPr>
            <a:picLocks noChangeAspect="1"/>
          </p:cNvPicPr>
          <p:nvPr/>
        </p:nvPicPr>
        <p:blipFill>
          <a:blip r:embed="rId7" cstate="print"/>
          <a:stretch>
            <a:fillRect/>
          </a:stretch>
        </p:blipFill>
        <p:spPr>
          <a:xfrm>
            <a:off x="667788" y="3916434"/>
            <a:ext cx="3980799" cy="2731385"/>
          </a:xfrm>
          <a:prstGeom prst="rect">
            <a:avLst/>
          </a:prstGeom>
        </p:spPr>
      </p:pic>
    </p:spTree>
    <p:extLst>
      <p:ext uri="{BB962C8B-B14F-4D97-AF65-F5344CB8AC3E}">
        <p14:creationId xmlns:p14="http://schemas.microsoft.com/office/powerpoint/2010/main" xmlns="" val="14275248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FE1D61B6-B905-4D54-86EC-89679AECE901}"/>
              </a:ext>
            </a:extLst>
          </p:cNvPr>
          <p:cNvSpPr>
            <a:spLocks noGrp="1"/>
          </p:cNvSpPr>
          <p:nvPr>
            <p:ph idx="1"/>
          </p:nvPr>
        </p:nvSpPr>
        <p:spPr>
          <a:xfrm>
            <a:off x="0" y="2410869"/>
            <a:ext cx="2587845" cy="1447360"/>
          </a:xfrm>
        </p:spPr>
        <p:txBody>
          <a:bodyPr>
            <a:normAutofit/>
          </a:bodyPr>
          <a:lstStyle/>
          <a:p>
            <a:r>
              <a:rPr lang="bs-Latn-BA" sz="1600" i="1" dirty="0">
                <a:solidFill>
                  <a:srgbClr val="000000"/>
                </a:solidFill>
                <a:latin typeface="Times New Roman" panose="02020603050405020304" pitchFamily="18" charset="0"/>
                <a:ea typeface="Calibri" panose="020F0502020204030204" pitchFamily="34" charset="0"/>
              </a:rPr>
              <a:t>Ambrosiella xyleborii</a:t>
            </a:r>
            <a:endParaRPr lang="es-ES" sz="1600" i="1" dirty="0">
              <a:solidFill>
                <a:srgbClr val="000000"/>
              </a:solidFill>
              <a:latin typeface="Times New Roman" panose="02020603050405020304" pitchFamily="18" charset="0"/>
              <a:ea typeface="Calibri" panose="020F0502020204030204" pitchFamily="34" charset="0"/>
            </a:endParaRPr>
          </a:p>
          <a:p>
            <a:r>
              <a:rPr lang="es-ES" sz="1600" i="1" dirty="0">
                <a:solidFill>
                  <a:srgbClr val="000000"/>
                </a:solidFill>
                <a:latin typeface="Times New Roman" panose="02020603050405020304" pitchFamily="18" charset="0"/>
                <a:ea typeface="Calibri" panose="020F0502020204030204" pitchFamily="34" charset="0"/>
              </a:rPr>
              <a:t>Penicillium glabrum</a:t>
            </a:r>
          </a:p>
          <a:p>
            <a:r>
              <a:rPr lang="es-ES" sz="1600" i="1" dirty="0">
                <a:solidFill>
                  <a:srgbClr val="000000"/>
                </a:solidFill>
                <a:latin typeface="Times New Roman" panose="02020603050405020304" pitchFamily="18" charset="0"/>
                <a:ea typeface="Calibri" panose="020F0502020204030204" pitchFamily="34" charset="0"/>
              </a:rPr>
              <a:t>Alternaria alternata</a:t>
            </a:r>
          </a:p>
          <a:p>
            <a:r>
              <a:rPr lang="es-ES" sz="1600" i="1" dirty="0">
                <a:solidFill>
                  <a:srgbClr val="000000"/>
                </a:solidFill>
                <a:latin typeface="Times New Roman" panose="02020603050405020304" pitchFamily="18" charset="0"/>
                <a:ea typeface="Calibri" panose="020F0502020204030204" pitchFamily="34" charset="0"/>
              </a:rPr>
              <a:t>Geosmithia pallida</a:t>
            </a:r>
          </a:p>
          <a:p>
            <a:r>
              <a:rPr lang="es-ES" sz="1600" i="1" dirty="0">
                <a:solidFill>
                  <a:srgbClr val="000000"/>
                </a:solidFill>
                <a:latin typeface="Times New Roman" panose="02020603050405020304" pitchFamily="18" charset="0"/>
                <a:ea typeface="Calibri" panose="020F0502020204030204" pitchFamily="34" charset="0"/>
              </a:rPr>
              <a:t>Cladosporium sp. </a:t>
            </a:r>
          </a:p>
          <a:p>
            <a:endParaRPr lang="it-IT" sz="2800" dirty="0"/>
          </a:p>
        </p:txBody>
      </p:sp>
      <p:pic>
        <p:nvPicPr>
          <p:cNvPr id="4" name="Immagine 3">
            <a:extLst>
              <a:ext uri="{FF2B5EF4-FFF2-40B4-BE49-F238E27FC236}">
                <a16:creationId xmlns:a16="http://schemas.microsoft.com/office/drawing/2014/main" xmlns="" id="{A375C1C8-01D8-45F6-838C-8D2B05DEB55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68" y="483980"/>
            <a:ext cx="1235020" cy="626769"/>
          </a:xfrm>
          <a:prstGeom prst="rect">
            <a:avLst/>
          </a:prstGeom>
        </p:spPr>
      </p:pic>
      <p:pic>
        <p:nvPicPr>
          <p:cNvPr id="5" name="Immagine 4">
            <a:extLst>
              <a:ext uri="{FF2B5EF4-FFF2-40B4-BE49-F238E27FC236}">
                <a16:creationId xmlns:a16="http://schemas.microsoft.com/office/drawing/2014/main" xmlns="" id="{433A6758-597A-466B-9E45-AC69C23721E8}"/>
              </a:ext>
            </a:extLst>
          </p:cNvPr>
          <p:cNvPicPr>
            <a:picLocks noChangeAspect="1"/>
          </p:cNvPicPr>
          <p:nvPr/>
        </p:nvPicPr>
        <p:blipFill>
          <a:blip r:embed="rId4" cstate="print"/>
          <a:stretch>
            <a:fillRect/>
          </a:stretch>
        </p:blipFill>
        <p:spPr>
          <a:xfrm>
            <a:off x="1110276" y="4385757"/>
            <a:ext cx="2038662" cy="2021385"/>
          </a:xfrm>
          <a:prstGeom prst="rect">
            <a:avLst/>
          </a:prstGeom>
        </p:spPr>
      </p:pic>
      <p:pic>
        <p:nvPicPr>
          <p:cNvPr id="2" name="Immagine 1">
            <a:extLst>
              <a:ext uri="{FF2B5EF4-FFF2-40B4-BE49-F238E27FC236}">
                <a16:creationId xmlns:a16="http://schemas.microsoft.com/office/drawing/2014/main" xmlns="" id="{CE561CEA-1007-4CEF-8CAC-4578EF249E71}"/>
              </a:ext>
            </a:extLst>
          </p:cNvPr>
          <p:cNvPicPr>
            <a:picLocks noChangeAspect="1"/>
          </p:cNvPicPr>
          <p:nvPr/>
        </p:nvPicPr>
        <p:blipFill>
          <a:blip r:embed="rId5" cstate="print"/>
          <a:stretch>
            <a:fillRect/>
          </a:stretch>
        </p:blipFill>
        <p:spPr>
          <a:xfrm>
            <a:off x="2401240" y="2099016"/>
            <a:ext cx="1563554" cy="1677961"/>
          </a:xfrm>
          <a:prstGeom prst="rect">
            <a:avLst/>
          </a:prstGeom>
        </p:spPr>
      </p:pic>
      <p:sp>
        <p:nvSpPr>
          <p:cNvPr id="11" name="CasellaDiTesto 10">
            <a:extLst>
              <a:ext uri="{FF2B5EF4-FFF2-40B4-BE49-F238E27FC236}">
                <a16:creationId xmlns:a16="http://schemas.microsoft.com/office/drawing/2014/main" xmlns="" id="{E56AF942-EE5F-5CDE-5EAA-28D6313F582A}"/>
              </a:ext>
            </a:extLst>
          </p:cNvPr>
          <p:cNvSpPr txBox="1"/>
          <p:nvPr/>
        </p:nvSpPr>
        <p:spPr>
          <a:xfrm>
            <a:off x="731774" y="1453611"/>
            <a:ext cx="279566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Different parts of the body</a:t>
            </a:r>
          </a:p>
        </p:txBody>
      </p:sp>
      <p:sp>
        <p:nvSpPr>
          <p:cNvPr id="12" name="CasellaDiTesto 11">
            <a:extLst>
              <a:ext uri="{FF2B5EF4-FFF2-40B4-BE49-F238E27FC236}">
                <a16:creationId xmlns:a16="http://schemas.microsoft.com/office/drawing/2014/main" xmlns="" id="{6A2CCDC2-BEB2-6B70-33E5-975D50786C6C}"/>
              </a:ext>
            </a:extLst>
          </p:cNvPr>
          <p:cNvSpPr txBox="1"/>
          <p:nvPr/>
        </p:nvSpPr>
        <p:spPr>
          <a:xfrm>
            <a:off x="6041549" y="1379028"/>
            <a:ext cx="162303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Different host</a:t>
            </a:r>
          </a:p>
        </p:txBody>
      </p:sp>
      <p:sp>
        <p:nvSpPr>
          <p:cNvPr id="14" name="Segnaposto contenuto 2">
            <a:extLst>
              <a:ext uri="{FF2B5EF4-FFF2-40B4-BE49-F238E27FC236}">
                <a16:creationId xmlns:a16="http://schemas.microsoft.com/office/drawing/2014/main" xmlns="" id="{6182DEA0-144E-CA2F-2B12-4F6BD1CC5CD5}"/>
              </a:ext>
            </a:extLst>
          </p:cNvPr>
          <p:cNvSpPr txBox="1">
            <a:spLocks/>
          </p:cNvSpPr>
          <p:nvPr/>
        </p:nvSpPr>
        <p:spPr>
          <a:xfrm>
            <a:off x="4235790" y="2174453"/>
            <a:ext cx="4908210" cy="1664825"/>
          </a:xfrm>
          <a:prstGeom prst="rect">
            <a:avLst/>
          </a:prstGeom>
        </p:spPr>
        <p:txBody>
          <a:bodyPr vert="horz" rtlCol="0">
            <a:noAutofit/>
          </a:bodyPr>
          <a:lstStyle>
            <a:lvl1pPr marL="274320" indent="-192024" algn="l" rtl="0" eaLnBrk="1" latinLnBrk="0" hangingPunct="1">
              <a:spcBef>
                <a:spcPts val="225"/>
              </a:spcBef>
              <a:buClr>
                <a:schemeClr val="accent3">
                  <a:lumMod val="75000"/>
                </a:schemeClr>
              </a:buClr>
              <a:buFont typeface="Georgia"/>
              <a:buChar char="•"/>
              <a:defRPr kumimoji="0" sz="2100" kern="1200">
                <a:solidFill>
                  <a:schemeClr val="tx2"/>
                </a:solidFill>
                <a:latin typeface="+mn-lt"/>
                <a:ea typeface="+mn-ea"/>
                <a:cs typeface="+mn-cs"/>
              </a:defRPr>
            </a:lvl1pPr>
            <a:lvl2pPr marL="493776" indent="-185166" algn="l" rtl="0" eaLnBrk="1" latinLnBrk="0" hangingPunct="1">
              <a:spcBef>
                <a:spcPts val="225"/>
              </a:spcBef>
              <a:buClr>
                <a:schemeClr val="accent2">
                  <a:lumMod val="75000"/>
                </a:schemeClr>
              </a:buClr>
              <a:buFont typeface="Georgia"/>
              <a:buChar char="▫"/>
              <a:defRPr kumimoji="0" sz="1950" kern="1200">
                <a:solidFill>
                  <a:schemeClr val="tx2"/>
                </a:solidFill>
                <a:latin typeface="+mn-lt"/>
                <a:ea typeface="+mn-ea"/>
                <a:cs typeface="+mn-cs"/>
              </a:defRPr>
            </a:lvl2pPr>
            <a:lvl3pPr marL="692658" indent="-164592" algn="l" rtl="0" eaLnBrk="1" latinLnBrk="0" hangingPunct="1">
              <a:spcBef>
                <a:spcPts val="225"/>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3pPr>
            <a:lvl4pPr marL="884682" indent="-150876" algn="l" rtl="0" eaLnBrk="1" latinLnBrk="0" hangingPunct="1">
              <a:spcBef>
                <a:spcPts val="225"/>
              </a:spcBef>
              <a:buClr>
                <a:schemeClr val="accent1">
                  <a:lumMod val="50000"/>
                </a:schemeClr>
              </a:buClr>
              <a:buFont typeface="Wingdings 2" panose="05020102010507070707" pitchFamily="18" charset="2"/>
              <a:buChar char=""/>
              <a:defRPr kumimoji="0" sz="1650" kern="1200">
                <a:solidFill>
                  <a:schemeClr val="tx2"/>
                </a:solidFill>
                <a:latin typeface="+mn-lt"/>
                <a:ea typeface="+mn-ea"/>
                <a:cs typeface="+mn-cs"/>
              </a:defRPr>
            </a:lvl4pPr>
            <a:lvl5pPr marL="1042416" indent="-137160" algn="l" rtl="0" eaLnBrk="1" latinLnBrk="0" hangingPunct="1">
              <a:spcBef>
                <a:spcPts val="225"/>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5pPr>
            <a:lvl6pPr marL="1207008" indent="-137160" algn="l" rtl="0" eaLnBrk="1" latinLnBrk="0" hangingPunct="1">
              <a:spcBef>
                <a:spcPts val="225"/>
              </a:spcBef>
              <a:buClr>
                <a:schemeClr val="accent1">
                  <a:lumMod val="50000"/>
                </a:schemeClr>
              </a:buClr>
              <a:buFont typeface="Wingdings 2" panose="05020102010507070707" pitchFamily="18" charset="2"/>
              <a:buChar char=""/>
              <a:defRPr kumimoji="0" sz="1350" kern="1200">
                <a:solidFill>
                  <a:schemeClr val="tx2"/>
                </a:solidFill>
                <a:latin typeface="+mn-lt"/>
                <a:ea typeface="+mn-ea"/>
                <a:cs typeface="+mn-cs"/>
              </a:defRPr>
            </a:lvl6pPr>
            <a:lvl7pPr marL="1371600" indent="-137160" algn="l" rtl="0" eaLnBrk="1" latinLnBrk="0" hangingPunct="1">
              <a:spcBef>
                <a:spcPts val="225"/>
              </a:spcBef>
              <a:buClr>
                <a:schemeClr val="accent1">
                  <a:lumMod val="50000"/>
                </a:schemeClr>
              </a:buClr>
              <a:buFont typeface="Wingdings 2" panose="05020102010507070707" pitchFamily="18" charset="2"/>
              <a:buChar char=""/>
              <a:defRPr kumimoji="0" sz="1200" kern="1200">
                <a:solidFill>
                  <a:schemeClr val="tx2"/>
                </a:solidFill>
                <a:latin typeface="+mn-lt"/>
                <a:ea typeface="+mn-ea"/>
                <a:cs typeface="+mn-cs"/>
              </a:defRPr>
            </a:lvl7pPr>
            <a:lvl8pPr marL="1522476" indent="-137160" algn="l" rtl="0" eaLnBrk="1" latinLnBrk="0" hangingPunct="1">
              <a:spcBef>
                <a:spcPts val="225"/>
              </a:spcBef>
              <a:buClr>
                <a:schemeClr val="accent1">
                  <a:lumMod val="50000"/>
                </a:schemeClr>
              </a:buClr>
              <a:buFont typeface="Wingdings 2" panose="05020102010507070707" pitchFamily="18" charset="2"/>
              <a:buChar char=""/>
              <a:defRPr kumimoji="0" sz="1125" kern="1200">
                <a:solidFill>
                  <a:schemeClr val="tx2"/>
                </a:solidFill>
                <a:latin typeface="+mn-lt"/>
                <a:ea typeface="+mn-ea"/>
                <a:cs typeface="+mn-cs"/>
              </a:defRPr>
            </a:lvl8pPr>
            <a:lvl9pPr marL="1680210" indent="-137160" algn="l" rtl="0" eaLnBrk="1" latinLnBrk="0" hangingPunct="1">
              <a:spcBef>
                <a:spcPts val="225"/>
              </a:spcBef>
              <a:buClr>
                <a:schemeClr val="accent1">
                  <a:lumMod val="50000"/>
                </a:schemeClr>
              </a:buClr>
              <a:buFont typeface="Wingdings 2" panose="05020102010507070707" pitchFamily="18" charset="2"/>
              <a:buChar char=""/>
              <a:defRPr kumimoji="0" sz="1050" kern="1200" baseline="0">
                <a:solidFill>
                  <a:schemeClr val="tx2"/>
                </a:solidFill>
                <a:latin typeface="+mn-lt"/>
                <a:ea typeface="+mn-ea"/>
                <a:cs typeface="+mn-cs"/>
              </a:defRPr>
            </a:lvl9pPr>
          </a:lstStyle>
          <a:p>
            <a:r>
              <a:rPr lang="es-ES" sz="2000" dirty="0">
                <a:solidFill>
                  <a:schemeClr val="tx1"/>
                </a:solidFill>
              </a:rPr>
              <a:t>Fungal population associated to differents host</a:t>
            </a:r>
          </a:p>
          <a:p>
            <a:endParaRPr lang="es-ES" sz="600" dirty="0">
              <a:solidFill>
                <a:schemeClr val="tx1"/>
              </a:solidFill>
            </a:endParaRPr>
          </a:p>
          <a:p>
            <a:r>
              <a:rPr lang="en-US" sz="2000" dirty="0">
                <a:solidFill>
                  <a:schemeClr val="tx1"/>
                </a:solidFill>
              </a:rPr>
              <a:t>The analysis of the species of fungi found in insects can give us an idea of their origin or their passage</a:t>
            </a:r>
            <a:endParaRPr lang="it-IT" sz="2000" dirty="0">
              <a:solidFill>
                <a:schemeClr val="tx1"/>
              </a:solidFill>
            </a:endParaRPr>
          </a:p>
        </p:txBody>
      </p:sp>
      <p:cxnSp>
        <p:nvCxnSpPr>
          <p:cNvPr id="17" name="Connettore diritto 16">
            <a:extLst>
              <a:ext uri="{FF2B5EF4-FFF2-40B4-BE49-F238E27FC236}">
                <a16:creationId xmlns:a16="http://schemas.microsoft.com/office/drawing/2014/main" xmlns="" id="{DADF4146-84F0-A23B-C0E4-248C34B7B9C2}"/>
              </a:ext>
            </a:extLst>
          </p:cNvPr>
          <p:cNvCxnSpPr>
            <a:cxnSpLocks/>
          </p:cNvCxnSpPr>
          <p:nvPr/>
        </p:nvCxnSpPr>
        <p:spPr>
          <a:xfrm>
            <a:off x="4235790" y="1334125"/>
            <a:ext cx="0" cy="4706911"/>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Immagine 18">
            <a:extLst>
              <a:ext uri="{FF2B5EF4-FFF2-40B4-BE49-F238E27FC236}">
                <a16:creationId xmlns:a16="http://schemas.microsoft.com/office/drawing/2014/main" xmlns="" id="{4A02D164-D57A-17D7-59A5-8CD266C5FC79}"/>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5883736" y="4284490"/>
            <a:ext cx="2205957" cy="2223917"/>
          </a:xfrm>
          <a:prstGeom prst="rect">
            <a:avLst/>
          </a:prstGeom>
        </p:spPr>
      </p:pic>
    </p:spTree>
    <p:extLst>
      <p:ext uri="{BB962C8B-B14F-4D97-AF65-F5344CB8AC3E}">
        <p14:creationId xmlns:p14="http://schemas.microsoft.com/office/powerpoint/2010/main" xmlns="" val="134598005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FE1D61B6-B905-4D54-86EC-89679AECE901}"/>
              </a:ext>
            </a:extLst>
          </p:cNvPr>
          <p:cNvSpPr>
            <a:spLocks noGrp="1"/>
          </p:cNvSpPr>
          <p:nvPr>
            <p:ph idx="1"/>
          </p:nvPr>
        </p:nvSpPr>
        <p:spPr>
          <a:xfrm>
            <a:off x="745995" y="1408933"/>
            <a:ext cx="8749359" cy="884682"/>
          </a:xfrm>
        </p:spPr>
        <p:txBody>
          <a:bodyPr>
            <a:normAutofit/>
          </a:bodyPr>
          <a:lstStyle/>
          <a:p>
            <a:r>
              <a:rPr lang="es-ES" dirty="0">
                <a:solidFill>
                  <a:schemeClr val="tx1"/>
                </a:solidFill>
              </a:rPr>
              <a:t> 38% of fungi isolated are plant pathogens</a:t>
            </a:r>
            <a:endParaRPr lang="it-IT" dirty="0">
              <a:solidFill>
                <a:schemeClr val="tx1"/>
              </a:solidFill>
            </a:endParaRPr>
          </a:p>
        </p:txBody>
      </p:sp>
      <p:pic>
        <p:nvPicPr>
          <p:cNvPr id="4" name="Immagine 3">
            <a:extLst>
              <a:ext uri="{FF2B5EF4-FFF2-40B4-BE49-F238E27FC236}">
                <a16:creationId xmlns:a16="http://schemas.microsoft.com/office/drawing/2014/main" xmlns="" id="{A375C1C8-01D8-45F6-838C-8D2B05DEB55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8485" y="518133"/>
            <a:ext cx="1235020" cy="626769"/>
          </a:xfrm>
          <a:prstGeom prst="rect">
            <a:avLst/>
          </a:prstGeom>
        </p:spPr>
      </p:pic>
      <p:pic>
        <p:nvPicPr>
          <p:cNvPr id="2" name="Immagine 1">
            <a:extLst>
              <a:ext uri="{FF2B5EF4-FFF2-40B4-BE49-F238E27FC236}">
                <a16:creationId xmlns:a16="http://schemas.microsoft.com/office/drawing/2014/main" xmlns="" id="{09A949E3-648C-4A57-AE1C-ED31A421FB7B}"/>
              </a:ext>
            </a:extLst>
          </p:cNvPr>
          <p:cNvPicPr>
            <a:picLocks noChangeAspect="1"/>
          </p:cNvPicPr>
          <p:nvPr/>
        </p:nvPicPr>
        <p:blipFill>
          <a:blip r:embed="rId4" cstate="print"/>
          <a:stretch>
            <a:fillRect/>
          </a:stretch>
        </p:blipFill>
        <p:spPr>
          <a:xfrm>
            <a:off x="3770299" y="2557646"/>
            <a:ext cx="4977095" cy="2703902"/>
          </a:xfrm>
          <a:prstGeom prst="rect">
            <a:avLst/>
          </a:prstGeom>
        </p:spPr>
      </p:pic>
      <p:graphicFrame>
        <p:nvGraphicFramePr>
          <p:cNvPr id="7" name="Tabella 6">
            <a:extLst>
              <a:ext uri="{FF2B5EF4-FFF2-40B4-BE49-F238E27FC236}">
                <a16:creationId xmlns:a16="http://schemas.microsoft.com/office/drawing/2014/main" xmlns="" id="{5B49699D-4E5D-4F6E-B50C-C0F399B2C5B2}"/>
              </a:ext>
            </a:extLst>
          </p:cNvPr>
          <p:cNvGraphicFramePr>
            <a:graphicFrameLocks noGrp="1"/>
          </p:cNvGraphicFramePr>
          <p:nvPr>
            <p:extLst>
              <p:ext uri="{D42A27DB-BD31-4B8C-83A1-F6EECF244321}">
                <p14:modId xmlns:p14="http://schemas.microsoft.com/office/powerpoint/2010/main" xmlns="" val="954669629"/>
              </p:ext>
            </p:extLst>
          </p:nvPr>
        </p:nvGraphicFramePr>
        <p:xfrm>
          <a:off x="476172" y="2182892"/>
          <a:ext cx="3106477" cy="4206240"/>
        </p:xfrm>
        <a:graphic>
          <a:graphicData uri="http://schemas.openxmlformats.org/drawingml/2006/table">
            <a:tbl>
              <a:tblPr firstRow="1" firstCol="1" bandRow="1">
                <a:tableStyleId>{3B4B98B0-60AC-42C2-AFA5-B58CD77FA1E5}</a:tableStyleId>
              </a:tblPr>
              <a:tblGrid>
                <a:gridCol w="3106477">
                  <a:extLst>
                    <a:ext uri="{9D8B030D-6E8A-4147-A177-3AD203B41FA5}">
                      <a16:colId xmlns:a16="http://schemas.microsoft.com/office/drawing/2014/main" xmlns="" val="310615365"/>
                    </a:ext>
                  </a:extLst>
                </a:gridCol>
              </a:tblGrid>
              <a:tr h="274476">
                <a:tc>
                  <a:txBody>
                    <a:bodyPr/>
                    <a:lstStyle/>
                    <a:p>
                      <a:pPr indent="450215" algn="l">
                        <a:lnSpc>
                          <a:spcPct val="150000"/>
                        </a:lnSpc>
                        <a:spcBef>
                          <a:spcPts val="600"/>
                        </a:spcBef>
                      </a:pPr>
                      <a:r>
                        <a:rPr lang="it-IT" sz="1600" dirty="0">
                          <a:effectLst/>
                        </a:rPr>
                        <a:t>Specie</a:t>
                      </a:r>
                      <a:endParaRPr lang="it-IT"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1814591579"/>
                  </a:ext>
                </a:extLst>
              </a:tr>
              <a:tr h="199668">
                <a:tc>
                  <a:txBody>
                    <a:bodyPr/>
                    <a:lstStyle/>
                    <a:p>
                      <a:pPr indent="450215" algn="l">
                        <a:lnSpc>
                          <a:spcPct val="150000"/>
                        </a:lnSpc>
                        <a:spcBef>
                          <a:spcPts val="600"/>
                        </a:spcBef>
                      </a:pPr>
                      <a:r>
                        <a:rPr lang="it-IT" sz="1050" i="1" dirty="0">
                          <a:effectLst/>
                        </a:rPr>
                        <a:t>Fusarium solani</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3046230211"/>
                  </a:ext>
                </a:extLst>
              </a:tr>
              <a:tr h="199668">
                <a:tc>
                  <a:txBody>
                    <a:bodyPr/>
                    <a:lstStyle/>
                    <a:p>
                      <a:pPr indent="450215" algn="l">
                        <a:lnSpc>
                          <a:spcPct val="150000"/>
                        </a:lnSpc>
                        <a:spcBef>
                          <a:spcPts val="600"/>
                        </a:spcBef>
                      </a:pPr>
                      <a:r>
                        <a:rPr lang="it-IT" sz="1050" i="1" dirty="0">
                          <a:effectLst/>
                        </a:rPr>
                        <a:t>Fusarium </a:t>
                      </a:r>
                      <a:r>
                        <a:rPr lang="it-IT" sz="1050" i="1" dirty="0" err="1">
                          <a:effectLst/>
                        </a:rPr>
                        <a:t>acuminatum</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1222002643"/>
                  </a:ext>
                </a:extLst>
              </a:tr>
              <a:tr h="199668">
                <a:tc>
                  <a:txBody>
                    <a:bodyPr/>
                    <a:lstStyle/>
                    <a:p>
                      <a:pPr indent="450215" algn="l">
                        <a:lnSpc>
                          <a:spcPct val="150000"/>
                        </a:lnSpc>
                        <a:spcBef>
                          <a:spcPts val="600"/>
                        </a:spcBef>
                      </a:pPr>
                      <a:r>
                        <a:rPr lang="it-IT" sz="1050" i="1" dirty="0" err="1">
                          <a:effectLst/>
                        </a:rPr>
                        <a:t>Clonostachys</a:t>
                      </a:r>
                      <a:r>
                        <a:rPr lang="it-IT" sz="1050" i="1" dirty="0">
                          <a:effectLst/>
                        </a:rPr>
                        <a:t> rosea</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1328780975"/>
                  </a:ext>
                </a:extLst>
              </a:tr>
              <a:tr h="199668">
                <a:tc>
                  <a:txBody>
                    <a:bodyPr/>
                    <a:lstStyle/>
                    <a:p>
                      <a:pPr indent="450215" algn="l">
                        <a:lnSpc>
                          <a:spcPct val="150000"/>
                        </a:lnSpc>
                        <a:spcBef>
                          <a:spcPts val="600"/>
                        </a:spcBef>
                      </a:pPr>
                      <a:r>
                        <a:rPr lang="it-IT" sz="1050" i="1" dirty="0">
                          <a:effectLst/>
                        </a:rPr>
                        <a:t>Fusarium </a:t>
                      </a:r>
                      <a:r>
                        <a:rPr lang="it-IT" sz="1050" i="1" dirty="0" err="1">
                          <a:effectLst/>
                        </a:rPr>
                        <a:t>merismoides</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3042875440"/>
                  </a:ext>
                </a:extLst>
              </a:tr>
              <a:tr h="199668">
                <a:tc>
                  <a:txBody>
                    <a:bodyPr/>
                    <a:lstStyle/>
                    <a:p>
                      <a:pPr indent="450215" algn="l">
                        <a:lnSpc>
                          <a:spcPct val="150000"/>
                        </a:lnSpc>
                        <a:spcBef>
                          <a:spcPts val="600"/>
                        </a:spcBef>
                      </a:pPr>
                      <a:r>
                        <a:rPr lang="it-IT" sz="1050" i="1" dirty="0" err="1">
                          <a:effectLst/>
                        </a:rPr>
                        <a:t>Phaeoacremonium</a:t>
                      </a:r>
                      <a:r>
                        <a:rPr lang="it-IT" sz="1050" i="1" dirty="0">
                          <a:effectLst/>
                        </a:rPr>
                        <a:t> </a:t>
                      </a:r>
                      <a:r>
                        <a:rPr lang="it-IT" sz="1050" i="1" dirty="0" err="1">
                          <a:effectLst/>
                        </a:rPr>
                        <a:t>prunicola</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1947087360"/>
                  </a:ext>
                </a:extLst>
              </a:tr>
              <a:tr h="199668">
                <a:tc>
                  <a:txBody>
                    <a:bodyPr/>
                    <a:lstStyle/>
                    <a:p>
                      <a:pPr indent="450215" algn="l">
                        <a:lnSpc>
                          <a:spcPct val="150000"/>
                        </a:lnSpc>
                        <a:spcBef>
                          <a:spcPts val="600"/>
                        </a:spcBef>
                      </a:pPr>
                      <a:r>
                        <a:rPr lang="it-IT" sz="1050" i="1" dirty="0" err="1">
                          <a:effectLst/>
                        </a:rPr>
                        <a:t>Devriesia</a:t>
                      </a:r>
                      <a:r>
                        <a:rPr lang="it-IT" sz="1050" i="1" dirty="0">
                          <a:effectLst/>
                        </a:rPr>
                        <a:t> </a:t>
                      </a:r>
                      <a:r>
                        <a:rPr lang="it-IT" sz="1050" i="1" dirty="0" err="1">
                          <a:effectLst/>
                        </a:rPr>
                        <a:t>sardiniae</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4191941919"/>
                  </a:ext>
                </a:extLst>
              </a:tr>
              <a:tr h="199668">
                <a:tc>
                  <a:txBody>
                    <a:bodyPr/>
                    <a:lstStyle/>
                    <a:p>
                      <a:pPr indent="450215" algn="l">
                        <a:lnSpc>
                          <a:spcPct val="150000"/>
                        </a:lnSpc>
                        <a:spcBef>
                          <a:spcPts val="600"/>
                        </a:spcBef>
                      </a:pPr>
                      <a:r>
                        <a:rPr lang="it-IT" sz="1050" i="1" dirty="0" err="1">
                          <a:effectLst/>
                        </a:rPr>
                        <a:t>Ambrosiella</a:t>
                      </a:r>
                      <a:r>
                        <a:rPr lang="it-IT" sz="1050" i="1" dirty="0">
                          <a:effectLst/>
                        </a:rPr>
                        <a:t> </a:t>
                      </a:r>
                      <a:r>
                        <a:rPr lang="it-IT" sz="1050" i="1" dirty="0" err="1">
                          <a:effectLst/>
                        </a:rPr>
                        <a:t>xylebori</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1874209878"/>
                  </a:ext>
                </a:extLst>
              </a:tr>
              <a:tr h="199668">
                <a:tc>
                  <a:txBody>
                    <a:bodyPr/>
                    <a:lstStyle/>
                    <a:p>
                      <a:pPr indent="450215" algn="l">
                        <a:lnSpc>
                          <a:spcPct val="150000"/>
                        </a:lnSpc>
                        <a:spcBef>
                          <a:spcPts val="600"/>
                        </a:spcBef>
                      </a:pPr>
                      <a:r>
                        <a:rPr lang="it-IT" sz="1050" i="1" dirty="0" err="1">
                          <a:effectLst/>
                        </a:rPr>
                        <a:t>Ramularia</a:t>
                      </a:r>
                      <a:r>
                        <a:rPr lang="it-IT" sz="1050" i="1" dirty="0">
                          <a:effectLst/>
                        </a:rPr>
                        <a:t> </a:t>
                      </a:r>
                      <a:r>
                        <a:rPr lang="it-IT" sz="1050" i="1" dirty="0" err="1">
                          <a:effectLst/>
                        </a:rPr>
                        <a:t>eucalypti</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662752790"/>
                  </a:ext>
                </a:extLst>
              </a:tr>
              <a:tr h="199668">
                <a:tc>
                  <a:txBody>
                    <a:bodyPr/>
                    <a:lstStyle/>
                    <a:p>
                      <a:pPr indent="450215" algn="l">
                        <a:lnSpc>
                          <a:spcPct val="150000"/>
                        </a:lnSpc>
                        <a:spcBef>
                          <a:spcPts val="600"/>
                        </a:spcBef>
                      </a:pPr>
                      <a:r>
                        <a:rPr lang="it-IT" sz="1050" i="1" dirty="0" err="1">
                          <a:effectLst/>
                        </a:rPr>
                        <a:t>Pestalotiopsis</a:t>
                      </a:r>
                      <a:r>
                        <a:rPr lang="it-IT" sz="1050" i="1" dirty="0">
                          <a:effectLst/>
                        </a:rPr>
                        <a:t> </a:t>
                      </a:r>
                      <a:r>
                        <a:rPr lang="it-IT" sz="1050" i="1" dirty="0" err="1">
                          <a:effectLst/>
                        </a:rPr>
                        <a:t>biciliata</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4102100797"/>
                  </a:ext>
                </a:extLst>
              </a:tr>
              <a:tr h="199668">
                <a:tc>
                  <a:txBody>
                    <a:bodyPr/>
                    <a:lstStyle/>
                    <a:p>
                      <a:pPr indent="450215" algn="l">
                        <a:lnSpc>
                          <a:spcPct val="150000"/>
                        </a:lnSpc>
                        <a:spcBef>
                          <a:spcPts val="600"/>
                        </a:spcBef>
                      </a:pPr>
                      <a:r>
                        <a:rPr lang="it-IT" sz="1050" i="1" dirty="0" err="1">
                          <a:effectLst/>
                        </a:rPr>
                        <a:t>Hortaea</a:t>
                      </a:r>
                      <a:r>
                        <a:rPr lang="it-IT" sz="1050" i="1" dirty="0">
                          <a:effectLst/>
                        </a:rPr>
                        <a:t> </a:t>
                      </a:r>
                      <a:r>
                        <a:rPr lang="it-IT" sz="1050" i="1" dirty="0" err="1">
                          <a:effectLst/>
                        </a:rPr>
                        <a:t>thailandica</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1356501121"/>
                  </a:ext>
                </a:extLst>
              </a:tr>
              <a:tr h="233882">
                <a:tc>
                  <a:txBody>
                    <a:bodyPr/>
                    <a:lstStyle/>
                    <a:p>
                      <a:pPr indent="450215" algn="l">
                        <a:lnSpc>
                          <a:spcPct val="150000"/>
                        </a:lnSpc>
                        <a:spcBef>
                          <a:spcPts val="600"/>
                        </a:spcBef>
                      </a:pPr>
                      <a:r>
                        <a:rPr lang="it-IT" sz="1050" i="1" dirty="0" err="1">
                          <a:effectLst/>
                        </a:rPr>
                        <a:t>Phaeoacremonium</a:t>
                      </a:r>
                      <a:r>
                        <a:rPr lang="it-IT" sz="1050" i="1" dirty="0">
                          <a:effectLst/>
                        </a:rPr>
                        <a:t> </a:t>
                      </a:r>
                      <a:r>
                        <a:rPr lang="it-IT" sz="1050" i="1" dirty="0" err="1">
                          <a:effectLst/>
                        </a:rPr>
                        <a:t>fraxinopennsylvanicum</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4169311507"/>
                  </a:ext>
                </a:extLst>
              </a:tr>
              <a:tr h="199668">
                <a:tc>
                  <a:txBody>
                    <a:bodyPr/>
                    <a:lstStyle/>
                    <a:p>
                      <a:pPr indent="450215" algn="l">
                        <a:lnSpc>
                          <a:spcPct val="150000"/>
                        </a:lnSpc>
                        <a:spcBef>
                          <a:spcPts val="600"/>
                        </a:spcBef>
                      </a:pPr>
                      <a:r>
                        <a:rPr lang="it-IT" sz="1050" i="1" dirty="0" err="1">
                          <a:effectLst/>
                        </a:rPr>
                        <a:t>Eutypa</a:t>
                      </a:r>
                      <a:r>
                        <a:rPr lang="it-IT" sz="1050" i="1" dirty="0">
                          <a:effectLst/>
                        </a:rPr>
                        <a:t> </a:t>
                      </a:r>
                      <a:r>
                        <a:rPr lang="it-IT" sz="1050" i="1" dirty="0" err="1">
                          <a:effectLst/>
                        </a:rPr>
                        <a:t>leptoplaca</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2923711404"/>
                  </a:ext>
                </a:extLst>
              </a:tr>
              <a:tr h="199668">
                <a:tc>
                  <a:txBody>
                    <a:bodyPr/>
                    <a:lstStyle/>
                    <a:p>
                      <a:pPr indent="450215" algn="l">
                        <a:lnSpc>
                          <a:spcPct val="150000"/>
                        </a:lnSpc>
                        <a:spcBef>
                          <a:spcPts val="600"/>
                        </a:spcBef>
                      </a:pPr>
                      <a:r>
                        <a:rPr lang="it-IT" sz="1050" i="1" dirty="0" err="1">
                          <a:effectLst/>
                        </a:rPr>
                        <a:t>Ramularia</a:t>
                      </a:r>
                      <a:r>
                        <a:rPr lang="it-IT" sz="1050" i="1" dirty="0">
                          <a:effectLst/>
                        </a:rPr>
                        <a:t> </a:t>
                      </a:r>
                      <a:r>
                        <a:rPr lang="it-IT" sz="1050" i="1" dirty="0" err="1">
                          <a:effectLst/>
                        </a:rPr>
                        <a:t>hydrangeae</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4153921460"/>
                  </a:ext>
                </a:extLst>
              </a:tr>
              <a:tr h="199668">
                <a:tc>
                  <a:txBody>
                    <a:bodyPr/>
                    <a:lstStyle/>
                    <a:p>
                      <a:pPr indent="450215" algn="l">
                        <a:lnSpc>
                          <a:spcPct val="150000"/>
                        </a:lnSpc>
                        <a:spcBef>
                          <a:spcPts val="600"/>
                        </a:spcBef>
                      </a:pPr>
                      <a:r>
                        <a:rPr lang="it-IT" sz="1050" i="1" dirty="0" err="1">
                          <a:effectLst/>
                        </a:rPr>
                        <a:t>Neofusicoccum</a:t>
                      </a:r>
                      <a:r>
                        <a:rPr lang="it-IT" sz="1050" i="1" dirty="0">
                          <a:effectLst/>
                        </a:rPr>
                        <a:t> </a:t>
                      </a:r>
                      <a:r>
                        <a:rPr lang="it-IT" sz="1050" i="1" dirty="0" err="1">
                          <a:effectLst/>
                        </a:rPr>
                        <a:t>luteum</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2348497476"/>
                  </a:ext>
                </a:extLst>
              </a:tr>
              <a:tr h="199668">
                <a:tc>
                  <a:txBody>
                    <a:bodyPr/>
                    <a:lstStyle/>
                    <a:p>
                      <a:pPr indent="450215" algn="l">
                        <a:lnSpc>
                          <a:spcPct val="150000"/>
                        </a:lnSpc>
                        <a:spcBef>
                          <a:spcPts val="600"/>
                        </a:spcBef>
                      </a:pPr>
                      <a:r>
                        <a:rPr lang="it-IT" sz="1050" i="1" dirty="0" err="1">
                          <a:effectLst/>
                        </a:rPr>
                        <a:t>Geosmithia</a:t>
                      </a:r>
                      <a:r>
                        <a:rPr lang="it-IT" sz="1050" i="1" dirty="0">
                          <a:effectLst/>
                        </a:rPr>
                        <a:t> pallida</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2841905081"/>
                  </a:ext>
                </a:extLst>
              </a:tr>
              <a:tr h="199668">
                <a:tc>
                  <a:txBody>
                    <a:bodyPr/>
                    <a:lstStyle/>
                    <a:p>
                      <a:pPr indent="450215" algn="l">
                        <a:lnSpc>
                          <a:spcPct val="150000"/>
                        </a:lnSpc>
                        <a:spcBef>
                          <a:spcPts val="600"/>
                        </a:spcBef>
                      </a:pPr>
                      <a:r>
                        <a:rPr lang="it-IT" sz="1050" i="1" dirty="0" err="1">
                          <a:effectLst/>
                        </a:rPr>
                        <a:t>Acrodontium</a:t>
                      </a:r>
                      <a:r>
                        <a:rPr lang="it-IT" sz="1050" i="1" dirty="0">
                          <a:effectLst/>
                        </a:rPr>
                        <a:t> crateriforme</a:t>
                      </a:r>
                      <a:endParaRPr lang="it-IT" sz="11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338" marR="33338" marT="0" marB="0" anchor="b"/>
                </a:tc>
                <a:extLst>
                  <a:ext uri="{0D108BD9-81ED-4DB2-BD59-A6C34878D82A}">
                    <a16:rowId xmlns:a16="http://schemas.microsoft.com/office/drawing/2014/main" xmlns="" val="1043197069"/>
                  </a:ext>
                </a:extLst>
              </a:tr>
            </a:tbl>
          </a:graphicData>
        </a:graphic>
      </p:graphicFrame>
    </p:spTree>
    <p:extLst>
      <p:ext uri="{BB962C8B-B14F-4D97-AF65-F5344CB8AC3E}">
        <p14:creationId xmlns:p14="http://schemas.microsoft.com/office/powerpoint/2010/main" xmlns="" val="134648394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39552" y="2132856"/>
            <a:ext cx="7956376" cy="4295328"/>
          </a:xfrm>
        </p:spPr>
        <p:txBody>
          <a:bodyPr>
            <a:noAutofit/>
          </a:bodyPr>
          <a:lstStyle/>
          <a:p>
            <a:pPr algn="l"/>
            <a:r>
              <a:rPr lang="it-IT" sz="2400" b="1" smtClean="0">
                <a:solidFill>
                  <a:schemeClr val="accent2">
                    <a:lumMod val="50000"/>
                  </a:schemeClr>
                </a:solidFill>
              </a:rPr>
              <a:t>Authors:</a:t>
            </a:r>
          </a:p>
          <a:p>
            <a:pPr algn="l"/>
            <a:endParaRPr lang="it-IT" sz="2400" b="1" smtClean="0">
              <a:solidFill>
                <a:schemeClr val="accent2">
                  <a:lumMod val="50000"/>
                </a:schemeClr>
              </a:solidFill>
            </a:endParaRPr>
          </a:p>
          <a:p>
            <a:pPr algn="l"/>
            <a:r>
              <a:rPr lang="it-IT" sz="2000" b="1" smtClean="0">
                <a:solidFill>
                  <a:schemeClr val="accent2">
                    <a:lumMod val="50000"/>
                  </a:schemeClr>
                </a:solidFill>
              </a:rPr>
              <a:t>Module 1: 	Massimo Faccoli, University of Padua</a:t>
            </a:r>
          </a:p>
          <a:p>
            <a:pPr algn="l"/>
            <a:r>
              <a:rPr lang="it-IT" sz="2000" b="1" smtClean="0">
                <a:solidFill>
                  <a:schemeClr val="accent2">
                    <a:lumMod val="50000"/>
                  </a:schemeClr>
                </a:solidFill>
              </a:rPr>
              <a:t>Module 2:	Carmen Morales Rodriguez, University of Tuscia</a:t>
            </a:r>
          </a:p>
          <a:p>
            <a:pPr algn="l"/>
            <a:r>
              <a:rPr lang="it-IT" sz="2000" b="1" smtClean="0">
                <a:solidFill>
                  <a:schemeClr val="accent2">
                    <a:lumMod val="50000"/>
                  </a:schemeClr>
                </a:solidFill>
              </a:rPr>
              <a:t>Module 3:	Teddy Urvois, INRAe</a:t>
            </a:r>
          </a:p>
          <a:p>
            <a:pPr algn="l"/>
            <a:r>
              <a:rPr lang="it-IT" sz="2000" b="1" smtClean="0">
                <a:solidFill>
                  <a:schemeClr val="accent2">
                    <a:lumMod val="50000"/>
                  </a:schemeClr>
                </a:solidFill>
              </a:rPr>
              <a:t>Module 4:	Paolo de Angelis, University of Tuscia</a:t>
            </a:r>
          </a:p>
          <a:p>
            <a:pPr algn="l"/>
            <a:r>
              <a:rPr lang="it-IT" sz="2000" b="1" smtClean="0">
                <a:solidFill>
                  <a:schemeClr val="accent2">
                    <a:lumMod val="50000"/>
                  </a:schemeClr>
                </a:solidFill>
              </a:rPr>
              <a:t>Module 5:	Stefano Speranza, University of Tuscia</a:t>
            </a:r>
          </a:p>
          <a:p>
            <a:pPr algn="l"/>
            <a:r>
              <a:rPr lang="it-IT" sz="2000" b="1" smtClean="0">
                <a:solidFill>
                  <a:schemeClr val="accent2">
                    <a:lumMod val="50000"/>
                  </a:schemeClr>
                </a:solidFill>
              </a:rPr>
              <a:t>Module 6:	Alain Roques, INRAe</a:t>
            </a:r>
          </a:p>
          <a:p>
            <a:pPr algn="l"/>
            <a:r>
              <a:rPr lang="it-IT" sz="2000" b="1" smtClean="0">
                <a:solidFill>
                  <a:schemeClr val="accent2">
                    <a:lumMod val="50000"/>
                  </a:schemeClr>
                </a:solidFill>
              </a:rPr>
              <a:t>Module 7:	Claudio Belli, Terrasystem Srl</a:t>
            </a:r>
          </a:p>
          <a:p>
            <a:pPr algn="l"/>
            <a:r>
              <a:rPr lang="it-IT" sz="2000" b="1" smtClean="0">
                <a:solidFill>
                  <a:schemeClr val="accent2">
                    <a:lumMod val="50000"/>
                  </a:schemeClr>
                </a:solidFill>
              </a:rPr>
              <a:t>Editing: 		Gertruud van Leijen, on behalf of Circeo National Park</a:t>
            </a:r>
          </a:p>
          <a:p>
            <a:endParaRPr lang="it-IT" b="1" smtClean="0">
              <a:solidFill>
                <a:srgbClr val="FF0000"/>
              </a:solidFill>
            </a:endParaRPr>
          </a:p>
          <a:p>
            <a:endParaRPr lang="it-IT" b="1" smtClean="0">
              <a:solidFill>
                <a:srgbClr val="FF0000"/>
              </a:solidFill>
            </a:endParaRPr>
          </a:p>
        </p:txBody>
      </p:sp>
      <p:pic>
        <p:nvPicPr>
          <p:cNvPr id="8" name="Google Shape;115;p13"/>
          <p:cNvPicPr preferRelativeResize="0">
            <a:picLocks noChangeAspect="1"/>
          </p:cNvPicPr>
          <p:nvPr/>
        </p:nvPicPr>
        <p:blipFill rotWithShape="1">
          <a:blip r:embed="rId2" cstate="print">
            <a:alphaModFix/>
          </a:blip>
          <a:srcRect/>
          <a:stretch/>
        </p:blipFill>
        <p:spPr>
          <a:xfrm>
            <a:off x="35496" y="44624"/>
            <a:ext cx="3544557" cy="1798853"/>
          </a:xfrm>
          <a:prstGeom prst="rect">
            <a:avLst/>
          </a:prstGeom>
          <a:noFill/>
          <a:ln>
            <a:noFill/>
          </a:ln>
        </p:spPr>
      </p:pic>
      <p:pic>
        <p:nvPicPr>
          <p:cNvPr id="12" name="Google Shape;116;p13"/>
          <p:cNvPicPr preferRelativeResize="0">
            <a:picLocks noChangeAspect="1"/>
          </p:cNvPicPr>
          <p:nvPr/>
        </p:nvPicPr>
        <p:blipFill rotWithShape="1">
          <a:blip r:embed="rId3" cstate="print">
            <a:alphaModFix/>
          </a:blip>
          <a:srcRect/>
          <a:stretch/>
        </p:blipFill>
        <p:spPr>
          <a:xfrm>
            <a:off x="6337065" y="28823"/>
            <a:ext cx="2771439" cy="1095921"/>
          </a:xfrm>
          <a:prstGeom prst="rect">
            <a:avLst/>
          </a:prstGeom>
          <a:noFill/>
          <a:ln>
            <a:noFill/>
          </a:ln>
        </p:spPr>
      </p:pic>
      <p:sp>
        <p:nvSpPr>
          <p:cNvPr id="5" name="Sottotitolo 2"/>
          <p:cNvSpPr txBox="1">
            <a:spLocks/>
          </p:cNvSpPr>
          <p:nvPr/>
        </p:nvSpPr>
        <p:spPr>
          <a:xfrm>
            <a:off x="-23812" y="4678288"/>
            <a:ext cx="9144000" cy="9109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b="1" dirty="0" smtClean="0">
              <a:solidFill>
                <a:srgbClr val="FF0000"/>
              </a:solidFill>
            </a:endParaRPr>
          </a:p>
        </p:txBody>
      </p:sp>
    </p:spTree>
    <p:extLst>
      <p:ext uri="{BB962C8B-B14F-4D97-AF65-F5344CB8AC3E}">
        <p14:creationId xmlns:p14="http://schemas.microsoft.com/office/powerpoint/2010/main" xmlns="" val="82469130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49FB1F00-1394-4795-A467-EE58D2898995}"/>
              </a:ext>
            </a:extLst>
          </p:cNvPr>
          <p:cNvPicPr>
            <a:picLocks noChangeAspect="1"/>
          </p:cNvPicPr>
          <p:nvPr/>
        </p:nvPicPr>
        <p:blipFill>
          <a:blip r:embed="rId3" cstate="print"/>
          <a:stretch>
            <a:fillRect/>
          </a:stretch>
        </p:blipFill>
        <p:spPr>
          <a:xfrm>
            <a:off x="265482" y="550894"/>
            <a:ext cx="1264268" cy="640136"/>
          </a:xfrm>
          <a:prstGeom prst="rect">
            <a:avLst/>
          </a:prstGeom>
        </p:spPr>
      </p:pic>
      <p:sp>
        <p:nvSpPr>
          <p:cNvPr id="2" name="CasellaDiTesto 1">
            <a:extLst>
              <a:ext uri="{FF2B5EF4-FFF2-40B4-BE49-F238E27FC236}">
                <a16:creationId xmlns:a16="http://schemas.microsoft.com/office/drawing/2014/main" xmlns="" id="{470AD271-5E46-4E54-8B76-6BCFA579502A}"/>
              </a:ext>
            </a:extLst>
          </p:cNvPr>
          <p:cNvSpPr txBox="1"/>
          <p:nvPr/>
        </p:nvSpPr>
        <p:spPr>
          <a:xfrm>
            <a:off x="265481" y="1519371"/>
            <a:ext cx="8578715"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The analysis of the fungal population associated with </a:t>
            </a:r>
            <a:r>
              <a:rPr lang="en-US" sz="1600" i="1" dirty="0"/>
              <a:t>X. compactus </a:t>
            </a:r>
            <a:r>
              <a:rPr lang="en-US" sz="1600" dirty="0"/>
              <a:t>also allows us to hypothesize the movement of the insect population on a local, regional and global scale, also providing new information on plant hosts</a:t>
            </a:r>
            <a:endParaRPr lang="it-IT" sz="1600" dirty="0"/>
          </a:p>
        </p:txBody>
      </p:sp>
      <p:sp>
        <p:nvSpPr>
          <p:cNvPr id="3" name="CasellaDiTesto 2">
            <a:extLst>
              <a:ext uri="{FF2B5EF4-FFF2-40B4-BE49-F238E27FC236}">
                <a16:creationId xmlns:a16="http://schemas.microsoft.com/office/drawing/2014/main" xmlns="" id="{97AEEB3D-DC02-4643-BE42-234FAB92BD6C}"/>
              </a:ext>
            </a:extLst>
          </p:cNvPr>
          <p:cNvSpPr txBox="1"/>
          <p:nvPr/>
        </p:nvSpPr>
        <p:spPr>
          <a:xfrm>
            <a:off x="265481" y="2755915"/>
            <a:ext cx="5845062" cy="461665"/>
          </a:xfrm>
          <a:prstGeom prst="rect">
            <a:avLst/>
          </a:prstGeom>
          <a:noFill/>
        </p:spPr>
        <p:txBody>
          <a:bodyPr wrap="none" rtlCol="0">
            <a:spAutoFit/>
          </a:bodyPr>
          <a:lstStyle/>
          <a:p>
            <a:r>
              <a:rPr lang="it-IT" sz="2400" dirty="0" err="1"/>
              <a:t>Example</a:t>
            </a:r>
            <a:r>
              <a:rPr lang="it-IT" sz="2400" dirty="0"/>
              <a:t> 1. Local scale: </a:t>
            </a:r>
            <a:r>
              <a:rPr lang="it-IT" sz="2400" i="1" dirty="0" err="1"/>
              <a:t>Pestalotiopsis</a:t>
            </a:r>
            <a:r>
              <a:rPr lang="it-IT" sz="2400" i="1" dirty="0"/>
              <a:t> </a:t>
            </a:r>
            <a:r>
              <a:rPr lang="it-IT" sz="2400" i="1" dirty="0" err="1"/>
              <a:t>biciliata</a:t>
            </a:r>
            <a:endParaRPr lang="it-IT" sz="2400" i="1" dirty="0"/>
          </a:p>
        </p:txBody>
      </p:sp>
      <p:pic>
        <p:nvPicPr>
          <p:cNvPr id="5" name="Immagine 4">
            <a:extLst>
              <a:ext uri="{FF2B5EF4-FFF2-40B4-BE49-F238E27FC236}">
                <a16:creationId xmlns:a16="http://schemas.microsoft.com/office/drawing/2014/main" xmlns="" id="{BE727739-05BD-432D-9B81-1C3B0E28D0C8}"/>
              </a:ext>
            </a:extLst>
          </p:cNvPr>
          <p:cNvPicPr>
            <a:picLocks noChangeAspect="1"/>
          </p:cNvPicPr>
          <p:nvPr/>
        </p:nvPicPr>
        <p:blipFill>
          <a:blip r:embed="rId4" cstate="print"/>
          <a:stretch>
            <a:fillRect/>
          </a:stretch>
        </p:blipFill>
        <p:spPr>
          <a:xfrm>
            <a:off x="265481" y="3447496"/>
            <a:ext cx="4306519" cy="2312315"/>
          </a:xfrm>
          <a:prstGeom prst="rect">
            <a:avLst/>
          </a:prstGeom>
        </p:spPr>
      </p:pic>
      <p:pic>
        <p:nvPicPr>
          <p:cNvPr id="7" name="Immagine 6">
            <a:extLst>
              <a:ext uri="{FF2B5EF4-FFF2-40B4-BE49-F238E27FC236}">
                <a16:creationId xmlns:a16="http://schemas.microsoft.com/office/drawing/2014/main" xmlns="" id="{D629E0BE-46EB-471B-B0EC-DA978EE43E40}"/>
              </a:ext>
            </a:extLst>
          </p:cNvPr>
          <p:cNvPicPr>
            <a:picLocks noChangeAspect="1"/>
          </p:cNvPicPr>
          <p:nvPr/>
        </p:nvPicPr>
        <p:blipFill>
          <a:blip r:embed="rId5" cstate="print"/>
          <a:stretch>
            <a:fillRect/>
          </a:stretch>
        </p:blipFill>
        <p:spPr>
          <a:xfrm>
            <a:off x="4597561" y="3720880"/>
            <a:ext cx="4546439" cy="1573505"/>
          </a:xfrm>
          <a:prstGeom prst="rect">
            <a:avLst/>
          </a:prstGeom>
        </p:spPr>
      </p:pic>
    </p:spTree>
    <p:extLst>
      <p:ext uri="{BB962C8B-B14F-4D97-AF65-F5344CB8AC3E}">
        <p14:creationId xmlns:p14="http://schemas.microsoft.com/office/powerpoint/2010/main" xmlns="" val="202971294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49FB1F00-1394-4795-A467-EE58D2898995}"/>
              </a:ext>
            </a:extLst>
          </p:cNvPr>
          <p:cNvPicPr>
            <a:picLocks noChangeAspect="1"/>
          </p:cNvPicPr>
          <p:nvPr/>
        </p:nvPicPr>
        <p:blipFill>
          <a:blip r:embed="rId3" cstate="print"/>
          <a:stretch>
            <a:fillRect/>
          </a:stretch>
        </p:blipFill>
        <p:spPr>
          <a:xfrm>
            <a:off x="123545" y="531893"/>
            <a:ext cx="1264268" cy="640136"/>
          </a:xfrm>
          <a:prstGeom prst="rect">
            <a:avLst/>
          </a:prstGeom>
        </p:spPr>
      </p:pic>
      <p:sp>
        <p:nvSpPr>
          <p:cNvPr id="3" name="CasellaDiTesto 2">
            <a:extLst>
              <a:ext uri="{FF2B5EF4-FFF2-40B4-BE49-F238E27FC236}">
                <a16:creationId xmlns:a16="http://schemas.microsoft.com/office/drawing/2014/main" xmlns="" id="{97AEEB3D-DC02-4643-BE42-234FAB92BD6C}"/>
              </a:ext>
            </a:extLst>
          </p:cNvPr>
          <p:cNvSpPr txBox="1"/>
          <p:nvPr/>
        </p:nvSpPr>
        <p:spPr>
          <a:xfrm>
            <a:off x="228356" y="1564681"/>
            <a:ext cx="8687287" cy="830997"/>
          </a:xfrm>
          <a:prstGeom prst="rect">
            <a:avLst/>
          </a:prstGeom>
          <a:noFill/>
        </p:spPr>
        <p:txBody>
          <a:bodyPr wrap="square" rtlCol="0">
            <a:spAutoFit/>
          </a:bodyPr>
          <a:lstStyle/>
          <a:p>
            <a:r>
              <a:rPr lang="it-IT" sz="2400" dirty="0" err="1"/>
              <a:t>Example</a:t>
            </a:r>
            <a:r>
              <a:rPr lang="it-IT" sz="2400" dirty="0"/>
              <a:t> 2. </a:t>
            </a:r>
            <a:r>
              <a:rPr lang="it-IT" sz="2400" dirty="0" err="1"/>
              <a:t>Regional</a:t>
            </a:r>
            <a:r>
              <a:rPr lang="it-IT" sz="2400" dirty="0"/>
              <a:t> scale: </a:t>
            </a:r>
            <a:r>
              <a:rPr lang="it-IT" sz="2400" i="1" dirty="0" err="1"/>
              <a:t>Gnomoniopsis</a:t>
            </a:r>
            <a:r>
              <a:rPr lang="it-IT" sz="2400" i="1" dirty="0"/>
              <a:t> </a:t>
            </a:r>
            <a:r>
              <a:rPr lang="it-IT" sz="2400" i="1" dirty="0" err="1"/>
              <a:t>castanea</a:t>
            </a:r>
            <a:r>
              <a:rPr lang="it-IT" sz="2400" i="1" dirty="0"/>
              <a:t> </a:t>
            </a:r>
            <a:r>
              <a:rPr lang="it-IT" sz="2400" dirty="0"/>
              <a:t>and</a:t>
            </a:r>
            <a:r>
              <a:rPr lang="it-IT" sz="2400" i="1" dirty="0"/>
              <a:t> </a:t>
            </a:r>
            <a:r>
              <a:rPr lang="it-IT" sz="2400" i="1" dirty="0" err="1"/>
              <a:t>Cryphonectria</a:t>
            </a:r>
            <a:r>
              <a:rPr lang="it-IT" sz="2400" i="1" dirty="0"/>
              <a:t> </a:t>
            </a:r>
            <a:r>
              <a:rPr lang="it-IT" sz="2400" i="1" dirty="0" err="1"/>
              <a:t>parasitica</a:t>
            </a:r>
            <a:r>
              <a:rPr lang="it-IT" sz="2400" i="1" dirty="0"/>
              <a:t> </a:t>
            </a:r>
            <a:r>
              <a:rPr lang="it-IT" sz="1350" i="1" dirty="0"/>
              <a:t>(new to science)</a:t>
            </a:r>
            <a:endParaRPr lang="it-IT" sz="2400" i="1" dirty="0"/>
          </a:p>
        </p:txBody>
      </p:sp>
      <p:graphicFrame>
        <p:nvGraphicFramePr>
          <p:cNvPr id="8" name="Segnaposto contenuto 3">
            <a:extLst>
              <a:ext uri="{FF2B5EF4-FFF2-40B4-BE49-F238E27FC236}">
                <a16:creationId xmlns:a16="http://schemas.microsoft.com/office/drawing/2014/main" xmlns="" id="{6951141E-9F75-456D-88DB-E310F5748CBE}"/>
              </a:ext>
            </a:extLst>
          </p:cNvPr>
          <p:cNvGraphicFramePr>
            <a:graphicFrameLocks noGrp="1"/>
          </p:cNvGraphicFramePr>
          <p:nvPr>
            <p:ph idx="1"/>
            <p:extLst>
              <p:ext uri="{D42A27DB-BD31-4B8C-83A1-F6EECF244321}">
                <p14:modId xmlns:p14="http://schemas.microsoft.com/office/powerpoint/2010/main" xmlns="" val="3189954342"/>
              </p:ext>
            </p:extLst>
          </p:nvPr>
        </p:nvGraphicFramePr>
        <p:xfrm>
          <a:off x="258605" y="3378828"/>
          <a:ext cx="6322262" cy="1582094"/>
        </p:xfrm>
        <a:graphic>
          <a:graphicData uri="http://schemas.openxmlformats.org/drawingml/2006/table">
            <a:tbl>
              <a:tblPr firstRow="1" bandRow="1">
                <a:tableStyleId>{5C22544A-7EE6-4342-B048-85BDC9FD1C3A}</a:tableStyleId>
              </a:tblPr>
              <a:tblGrid>
                <a:gridCol w="885104">
                  <a:extLst>
                    <a:ext uri="{9D8B030D-6E8A-4147-A177-3AD203B41FA5}">
                      <a16:colId xmlns:a16="http://schemas.microsoft.com/office/drawing/2014/main" xmlns="" val="20000"/>
                    </a:ext>
                  </a:extLst>
                </a:gridCol>
                <a:gridCol w="1548933">
                  <a:extLst>
                    <a:ext uri="{9D8B030D-6E8A-4147-A177-3AD203B41FA5}">
                      <a16:colId xmlns:a16="http://schemas.microsoft.com/office/drawing/2014/main" xmlns="" val="20001"/>
                    </a:ext>
                  </a:extLst>
                </a:gridCol>
                <a:gridCol w="1161700">
                  <a:extLst>
                    <a:ext uri="{9D8B030D-6E8A-4147-A177-3AD203B41FA5}">
                      <a16:colId xmlns:a16="http://schemas.microsoft.com/office/drawing/2014/main" xmlns="" val="20002"/>
                    </a:ext>
                  </a:extLst>
                </a:gridCol>
                <a:gridCol w="1205352">
                  <a:extLst>
                    <a:ext uri="{9D8B030D-6E8A-4147-A177-3AD203B41FA5}">
                      <a16:colId xmlns:a16="http://schemas.microsoft.com/office/drawing/2014/main" xmlns="" val="20003"/>
                    </a:ext>
                  </a:extLst>
                </a:gridCol>
                <a:gridCol w="1521173">
                  <a:extLst>
                    <a:ext uri="{9D8B030D-6E8A-4147-A177-3AD203B41FA5}">
                      <a16:colId xmlns:a16="http://schemas.microsoft.com/office/drawing/2014/main" xmlns="" val="20004"/>
                    </a:ext>
                  </a:extLst>
                </a:gridCol>
              </a:tblGrid>
              <a:tr h="530534">
                <a:tc>
                  <a:txBody>
                    <a:bodyPr/>
                    <a:lstStyle/>
                    <a:p>
                      <a:pPr algn="ctr"/>
                      <a:r>
                        <a:rPr lang="en-US" sz="1200" dirty="0">
                          <a:latin typeface="Times New Roman" pitchFamily="18" charset="0"/>
                          <a:cs typeface="Times New Roman" pitchFamily="18" charset="0"/>
                        </a:rPr>
                        <a:t>OTUs</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Times New Roman" pitchFamily="18" charset="0"/>
                          <a:cs typeface="Times New Roman" pitchFamily="18" charset="0"/>
                        </a:rPr>
                        <a:t>SPECIES (obtained by HTS)</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Times New Roman" pitchFamily="18" charset="0"/>
                          <a:cs typeface="Times New Roman" pitchFamily="18" charset="0"/>
                        </a:rPr>
                        <a:t>N° of reads/HEAD</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Times New Roman" pitchFamily="18" charset="0"/>
                          <a:cs typeface="Times New Roman" pitchFamily="18" charset="0"/>
                        </a:rPr>
                        <a:t>N° of reads/ MYCANGIUM</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Times New Roman" pitchFamily="18" charset="0"/>
                          <a:cs typeface="Times New Roman" pitchFamily="18" charset="0"/>
                        </a:rPr>
                        <a:t>N° of reads/ABDOMEN</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34340">
                <a:tc>
                  <a:txBody>
                    <a:bodyPr/>
                    <a:lstStyle/>
                    <a:p>
                      <a:pPr algn="ctr"/>
                      <a:r>
                        <a:rPr lang="en-US" sz="1200" b="1" dirty="0">
                          <a:latin typeface="Times New Roman" pitchFamily="18" charset="0"/>
                          <a:cs typeface="Times New Roman" pitchFamily="18" charset="0"/>
                        </a:rPr>
                        <a:t>11</a:t>
                      </a:r>
                      <a:endParaRPr lang="it-IT" sz="1200" b="1"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i="1" dirty="0" err="1">
                          <a:latin typeface="Times New Roman" pitchFamily="18" charset="0"/>
                          <a:cs typeface="Times New Roman" pitchFamily="18" charset="0"/>
                        </a:rPr>
                        <a:t>Gnomoniopsis</a:t>
                      </a:r>
                      <a:r>
                        <a:rPr lang="en-US" sz="1200" b="1" i="1" dirty="0">
                          <a:latin typeface="Times New Roman" pitchFamily="18" charset="0"/>
                          <a:cs typeface="Times New Roman" pitchFamily="18" charset="0"/>
                        </a:rPr>
                        <a:t> </a:t>
                      </a:r>
                      <a:r>
                        <a:rPr lang="en-US" sz="1200" b="1" i="1" dirty="0" err="1">
                          <a:latin typeface="Times New Roman" pitchFamily="18" charset="0"/>
                          <a:cs typeface="Times New Roman" pitchFamily="18" charset="0"/>
                        </a:rPr>
                        <a:t>castanea</a:t>
                      </a:r>
                      <a:endParaRPr lang="it-IT" sz="1200" b="1" i="1"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Times New Roman" pitchFamily="18" charset="0"/>
                          <a:cs typeface="Times New Roman" pitchFamily="18" charset="0"/>
                        </a:rPr>
                        <a:t>1519</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Times New Roman" pitchFamily="18" charset="0"/>
                          <a:cs typeface="Times New Roman" pitchFamily="18" charset="0"/>
                        </a:rPr>
                        <a:t>487</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Times New Roman" pitchFamily="18" charset="0"/>
                          <a:cs typeface="Times New Roman" pitchFamily="18" charset="0"/>
                        </a:rPr>
                        <a:t>15833</a:t>
                      </a:r>
                      <a:endParaRPr lang="it-IT" sz="1200"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172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1" dirty="0">
                          <a:latin typeface="Times New Roman" pitchFamily="18" charset="0"/>
                          <a:cs typeface="Times New Roman" pitchFamily="18" charset="0"/>
                        </a:rPr>
                        <a:t>204</a:t>
                      </a:r>
                    </a:p>
                    <a:p>
                      <a:pPr algn="ctr"/>
                      <a:endParaRPr lang="it-IT" sz="1200" b="1"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1" i="1" dirty="0" err="1">
                          <a:latin typeface="Times New Roman" pitchFamily="18" charset="0"/>
                          <a:cs typeface="Times New Roman" pitchFamily="18" charset="0"/>
                        </a:rPr>
                        <a:t>Cryphonectria</a:t>
                      </a:r>
                      <a:r>
                        <a:rPr lang="it-IT" sz="1200" b="1" i="1" dirty="0">
                          <a:latin typeface="Times New Roman" pitchFamily="18" charset="0"/>
                          <a:cs typeface="Times New Roman" pitchFamily="18" charset="0"/>
                        </a:rPr>
                        <a:t> </a:t>
                      </a:r>
                      <a:r>
                        <a:rPr lang="it-IT" sz="1200" b="1" i="1" dirty="0" err="1">
                          <a:latin typeface="Times New Roman" pitchFamily="18" charset="0"/>
                          <a:cs typeface="Times New Roman" pitchFamily="18" charset="0"/>
                        </a:rPr>
                        <a:t>parasitica</a:t>
                      </a:r>
                      <a:endParaRPr lang="it-IT" sz="1200" b="1" i="1" dirty="0">
                        <a:latin typeface="Times New Roman" pitchFamily="18" charset="0"/>
                        <a:cs typeface="Times New Roman" pitchFamily="18" charset="0"/>
                      </a:endParaRPr>
                    </a:p>
                    <a:p>
                      <a:pPr algn="ctr"/>
                      <a:endParaRPr lang="it-IT" sz="1200" b="1" i="1" dirty="0">
                        <a:latin typeface="Times New Roman" pitchFamily="18" charset="0"/>
                        <a:cs typeface="Times New Roman"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200" dirty="0">
                          <a:latin typeface="Times New Roman" pitchFamily="18" charset="0"/>
                          <a:cs typeface="Times New Roman" pitchFamily="18" charset="0"/>
                        </a:rPr>
                        <a:t>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200" dirty="0">
                          <a:latin typeface="Times New Roman" pitchFamily="18" charset="0"/>
                          <a:cs typeface="Times New Roman" pitchFamily="18" charset="0"/>
                        </a:rPr>
                        <a:t>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200" dirty="0">
                          <a:latin typeface="Times New Roman" pitchFamily="18" charset="0"/>
                          <a:cs typeface="Times New Roman" pitchFamily="18" charset="0"/>
                        </a:rPr>
                        <a:t>173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9" name="Immagine 8">
            <a:extLst>
              <a:ext uri="{FF2B5EF4-FFF2-40B4-BE49-F238E27FC236}">
                <a16:creationId xmlns:a16="http://schemas.microsoft.com/office/drawing/2014/main" xmlns="" id="{C6533352-FA43-4CDA-9738-74DBA031AE29}"/>
              </a:ext>
            </a:extLst>
          </p:cNvPr>
          <p:cNvPicPr>
            <a:picLocks noChangeAspect="1"/>
          </p:cNvPicPr>
          <p:nvPr/>
        </p:nvPicPr>
        <p:blipFill rotWithShape="1">
          <a:blip r:embed="rId4" cstate="print"/>
          <a:srcRect l="25147" r="41518"/>
          <a:stretch/>
        </p:blipFill>
        <p:spPr>
          <a:xfrm>
            <a:off x="6743681" y="2507241"/>
            <a:ext cx="1863476" cy="3520690"/>
          </a:xfrm>
          <a:prstGeom prst="rect">
            <a:avLst/>
          </a:prstGeom>
        </p:spPr>
      </p:pic>
      <p:sp>
        <p:nvSpPr>
          <p:cNvPr id="10" name="Ovale 9">
            <a:extLst>
              <a:ext uri="{FF2B5EF4-FFF2-40B4-BE49-F238E27FC236}">
                <a16:creationId xmlns:a16="http://schemas.microsoft.com/office/drawing/2014/main" xmlns="" id="{4C5EAC89-6191-4FBD-9299-DDDEAB3DAD25}"/>
              </a:ext>
            </a:extLst>
          </p:cNvPr>
          <p:cNvSpPr/>
          <p:nvPr/>
        </p:nvSpPr>
        <p:spPr>
          <a:xfrm>
            <a:off x="7217974" y="5427261"/>
            <a:ext cx="457445" cy="40870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Ovale 10">
            <a:extLst>
              <a:ext uri="{FF2B5EF4-FFF2-40B4-BE49-F238E27FC236}">
                <a16:creationId xmlns:a16="http://schemas.microsoft.com/office/drawing/2014/main" xmlns="" id="{C44990E2-6EA2-4F4C-BDB0-AF2A29EF7D1A}"/>
              </a:ext>
            </a:extLst>
          </p:cNvPr>
          <p:cNvSpPr/>
          <p:nvPr/>
        </p:nvSpPr>
        <p:spPr>
          <a:xfrm>
            <a:off x="7283884" y="2809453"/>
            <a:ext cx="457445" cy="40870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3" name="Connettore 2 12">
            <a:extLst>
              <a:ext uri="{FF2B5EF4-FFF2-40B4-BE49-F238E27FC236}">
                <a16:creationId xmlns:a16="http://schemas.microsoft.com/office/drawing/2014/main" xmlns="" id="{16B2ED71-2138-49A8-949A-558A41E111D9}"/>
              </a:ext>
            </a:extLst>
          </p:cNvPr>
          <p:cNvCxnSpPr/>
          <p:nvPr/>
        </p:nvCxnSpPr>
        <p:spPr>
          <a:xfrm flipV="1">
            <a:off x="7446695" y="3073977"/>
            <a:ext cx="65910" cy="2557638"/>
          </a:xfrm>
          <a:prstGeom prst="straightConnector1">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4" name="CasellaDiTesto 13">
            <a:extLst>
              <a:ext uri="{FF2B5EF4-FFF2-40B4-BE49-F238E27FC236}">
                <a16:creationId xmlns:a16="http://schemas.microsoft.com/office/drawing/2014/main" xmlns="" id="{232FEEEA-857B-4C40-9DA2-145861023586}"/>
              </a:ext>
            </a:extLst>
          </p:cNvPr>
          <p:cNvSpPr txBox="1"/>
          <p:nvPr/>
        </p:nvSpPr>
        <p:spPr>
          <a:xfrm>
            <a:off x="7516006" y="4045712"/>
            <a:ext cx="623889" cy="300082"/>
          </a:xfrm>
          <a:prstGeom prst="rect">
            <a:avLst/>
          </a:prstGeom>
          <a:noFill/>
        </p:spPr>
        <p:txBody>
          <a:bodyPr wrap="none" rtlCol="0">
            <a:spAutoFit/>
          </a:bodyPr>
          <a:lstStyle/>
          <a:p>
            <a:r>
              <a:rPr lang="it-IT" sz="1350" b="1" dirty="0">
                <a:solidFill>
                  <a:srgbClr val="FFC000"/>
                </a:solidFill>
              </a:rPr>
              <a:t>30 km</a:t>
            </a:r>
          </a:p>
        </p:txBody>
      </p:sp>
    </p:spTree>
    <p:extLst>
      <p:ext uri="{BB962C8B-B14F-4D97-AF65-F5344CB8AC3E}">
        <p14:creationId xmlns:p14="http://schemas.microsoft.com/office/powerpoint/2010/main" xmlns="" val="57873016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49FB1F00-1394-4795-A467-EE58D2898995}"/>
              </a:ext>
            </a:extLst>
          </p:cNvPr>
          <p:cNvPicPr>
            <a:picLocks noChangeAspect="1"/>
          </p:cNvPicPr>
          <p:nvPr/>
        </p:nvPicPr>
        <p:blipFill>
          <a:blip r:embed="rId3" cstate="print"/>
          <a:stretch>
            <a:fillRect/>
          </a:stretch>
        </p:blipFill>
        <p:spPr>
          <a:xfrm>
            <a:off x="165766" y="591087"/>
            <a:ext cx="1264268" cy="640136"/>
          </a:xfrm>
          <a:prstGeom prst="rect">
            <a:avLst/>
          </a:prstGeom>
        </p:spPr>
      </p:pic>
      <p:sp>
        <p:nvSpPr>
          <p:cNvPr id="3" name="CasellaDiTesto 2">
            <a:extLst>
              <a:ext uri="{FF2B5EF4-FFF2-40B4-BE49-F238E27FC236}">
                <a16:creationId xmlns:a16="http://schemas.microsoft.com/office/drawing/2014/main" xmlns="" id="{97AEEB3D-DC02-4643-BE42-234FAB92BD6C}"/>
              </a:ext>
            </a:extLst>
          </p:cNvPr>
          <p:cNvSpPr txBox="1"/>
          <p:nvPr/>
        </p:nvSpPr>
        <p:spPr>
          <a:xfrm>
            <a:off x="500985" y="1382711"/>
            <a:ext cx="6144980" cy="461665"/>
          </a:xfrm>
          <a:prstGeom prst="rect">
            <a:avLst/>
          </a:prstGeom>
          <a:noFill/>
        </p:spPr>
        <p:txBody>
          <a:bodyPr wrap="square" rtlCol="0">
            <a:spAutoFit/>
          </a:bodyPr>
          <a:lstStyle/>
          <a:p>
            <a:r>
              <a:rPr lang="it-IT" sz="2400" dirty="0" err="1"/>
              <a:t>Example</a:t>
            </a:r>
            <a:r>
              <a:rPr lang="it-IT" sz="2400" dirty="0"/>
              <a:t> 3. Global scale</a:t>
            </a:r>
            <a:endParaRPr lang="it-IT" sz="2400" i="1" dirty="0"/>
          </a:p>
        </p:txBody>
      </p:sp>
      <p:pic>
        <p:nvPicPr>
          <p:cNvPr id="7" name="Immagine 6">
            <a:extLst>
              <a:ext uri="{FF2B5EF4-FFF2-40B4-BE49-F238E27FC236}">
                <a16:creationId xmlns:a16="http://schemas.microsoft.com/office/drawing/2014/main" xmlns="" id="{BB1C3091-5A6E-4CD8-8DA9-9D7B19F758AB}"/>
              </a:ext>
            </a:extLst>
          </p:cNvPr>
          <p:cNvPicPr>
            <a:picLocks noChangeAspect="1"/>
          </p:cNvPicPr>
          <p:nvPr/>
        </p:nvPicPr>
        <p:blipFill>
          <a:blip r:embed="rId4" cstate="print"/>
          <a:stretch>
            <a:fillRect/>
          </a:stretch>
        </p:blipFill>
        <p:spPr>
          <a:xfrm>
            <a:off x="1099037" y="1995864"/>
            <a:ext cx="7692582" cy="4464895"/>
          </a:xfrm>
          <a:prstGeom prst="rect">
            <a:avLst/>
          </a:prstGeom>
        </p:spPr>
      </p:pic>
    </p:spTree>
    <p:extLst>
      <p:ext uri="{BB962C8B-B14F-4D97-AF65-F5344CB8AC3E}">
        <p14:creationId xmlns:p14="http://schemas.microsoft.com/office/powerpoint/2010/main" xmlns="" val="316989053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096" y="635183"/>
            <a:ext cx="1235020" cy="626769"/>
          </a:xfrm>
          <a:prstGeom prst="rect">
            <a:avLst/>
          </a:prstGeom>
        </p:spPr>
      </p:pic>
      <p:sp>
        <p:nvSpPr>
          <p:cNvPr id="4" name="Marcador de contenido 3">
            <a:extLst>
              <a:ext uri="{FF2B5EF4-FFF2-40B4-BE49-F238E27FC236}">
                <a16:creationId xmlns:a16="http://schemas.microsoft.com/office/drawing/2014/main" xmlns="" id="{C095F760-55F2-410F-A8C6-2B54BD411D10}"/>
              </a:ext>
            </a:extLst>
          </p:cNvPr>
          <p:cNvSpPr>
            <a:spLocks noGrp="1"/>
          </p:cNvSpPr>
          <p:nvPr>
            <p:ph idx="1"/>
          </p:nvPr>
        </p:nvSpPr>
        <p:spPr>
          <a:xfrm>
            <a:off x="260265" y="5715539"/>
            <a:ext cx="6562566" cy="800267"/>
          </a:xfrm>
        </p:spPr>
        <p:txBody>
          <a:bodyPr>
            <a:normAutofit/>
          </a:bodyPr>
          <a:lstStyle/>
          <a:p>
            <a:pPr algn="just"/>
            <a:r>
              <a:rPr lang="en-US" i="1" dirty="0" err="1">
                <a:solidFill>
                  <a:schemeClr val="tx1"/>
                </a:solidFill>
              </a:rPr>
              <a:t>Ambrosiella</a:t>
            </a:r>
            <a:r>
              <a:rPr lang="en-US" i="1" dirty="0">
                <a:solidFill>
                  <a:schemeClr val="tx1"/>
                </a:solidFill>
              </a:rPr>
              <a:t> </a:t>
            </a:r>
            <a:r>
              <a:rPr lang="en-US" i="1" dirty="0" err="1">
                <a:solidFill>
                  <a:schemeClr val="tx1"/>
                </a:solidFill>
              </a:rPr>
              <a:t>roeperi</a:t>
            </a:r>
            <a:r>
              <a:rPr lang="en-US" i="1" dirty="0">
                <a:solidFill>
                  <a:schemeClr val="tx1"/>
                </a:solidFill>
              </a:rPr>
              <a:t> </a:t>
            </a:r>
            <a:r>
              <a:rPr lang="en-US" dirty="0">
                <a:solidFill>
                  <a:schemeClr val="tx1"/>
                </a:solidFill>
              </a:rPr>
              <a:t>is the obligatory symbiont</a:t>
            </a:r>
          </a:p>
          <a:p>
            <a:pPr algn="just"/>
            <a:r>
              <a:rPr lang="it-IT" dirty="0">
                <a:solidFill>
                  <a:schemeClr val="tx1"/>
                </a:solidFill>
              </a:rPr>
              <a:t>32% of </a:t>
            </a:r>
            <a:r>
              <a:rPr lang="it-IT" dirty="0" err="1">
                <a:solidFill>
                  <a:schemeClr val="tx1"/>
                </a:solidFill>
              </a:rPr>
              <a:t>plant</a:t>
            </a:r>
            <a:r>
              <a:rPr lang="it-IT" dirty="0">
                <a:solidFill>
                  <a:schemeClr val="tx1"/>
                </a:solidFill>
              </a:rPr>
              <a:t> </a:t>
            </a:r>
            <a:r>
              <a:rPr lang="it-IT" dirty="0" err="1">
                <a:solidFill>
                  <a:schemeClr val="tx1"/>
                </a:solidFill>
              </a:rPr>
              <a:t>pathogen</a:t>
            </a:r>
            <a:endParaRPr lang="es-ES" dirty="0">
              <a:solidFill>
                <a:schemeClr val="tx1"/>
              </a:solidFill>
            </a:endParaRPr>
          </a:p>
        </p:txBody>
      </p:sp>
      <p:grpSp>
        <p:nvGrpSpPr>
          <p:cNvPr id="10" name="Grupo 9">
            <a:extLst>
              <a:ext uri="{FF2B5EF4-FFF2-40B4-BE49-F238E27FC236}">
                <a16:creationId xmlns:a16="http://schemas.microsoft.com/office/drawing/2014/main" xmlns="" id="{8EC8BFAA-0D52-4D1A-A8B4-29700D6F24EF}"/>
              </a:ext>
            </a:extLst>
          </p:cNvPr>
          <p:cNvGrpSpPr/>
          <p:nvPr/>
        </p:nvGrpSpPr>
        <p:grpSpPr>
          <a:xfrm>
            <a:off x="2525763" y="673201"/>
            <a:ext cx="5668457" cy="873965"/>
            <a:chOff x="1803114" y="580169"/>
            <a:chExt cx="7557942" cy="1165286"/>
          </a:xfrm>
        </p:grpSpPr>
        <p:sp>
          <p:nvSpPr>
            <p:cNvPr id="6" name="Titolo 1">
              <a:extLst>
                <a:ext uri="{FF2B5EF4-FFF2-40B4-BE49-F238E27FC236}">
                  <a16:creationId xmlns:a16="http://schemas.microsoft.com/office/drawing/2014/main" xmlns="" id="{99DB53E7-B8A8-4617-A7AC-9253461A6B2A}"/>
                </a:ext>
              </a:extLst>
            </p:cNvPr>
            <p:cNvSpPr txBox="1">
              <a:spLocks/>
            </p:cNvSpPr>
            <p:nvPr/>
          </p:nvSpPr>
          <p:spPr>
            <a:xfrm>
              <a:off x="1803114" y="693821"/>
              <a:ext cx="5070437" cy="937979"/>
            </a:xfrm>
            <a:prstGeom prst="rect">
              <a:avLst/>
            </a:prstGeom>
          </p:spPr>
          <p:txBody>
            <a:bodyPr vert="horz" rtlCol="0" anchor="ctr">
              <a:normAutofit fontScale="85000"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s-ES" sz="3000" i="1" dirty="0" err="1">
                  <a:solidFill>
                    <a:schemeClr val="tx1"/>
                  </a:solidFill>
                </a:rPr>
                <a:t>Xylosandrus</a:t>
              </a:r>
              <a:r>
                <a:rPr lang="es-ES" sz="3000" i="1" dirty="0">
                  <a:solidFill>
                    <a:schemeClr val="tx1"/>
                  </a:solidFill>
                </a:rPr>
                <a:t> </a:t>
              </a:r>
              <a:r>
                <a:rPr lang="es-ES" sz="3000" i="1" dirty="0" err="1">
                  <a:solidFill>
                    <a:schemeClr val="tx1"/>
                  </a:solidFill>
                </a:rPr>
                <a:t>crassiusculus</a:t>
              </a:r>
              <a:endParaRPr lang="it-IT" sz="3000" i="1" dirty="0">
                <a:solidFill>
                  <a:schemeClr val="tx1"/>
                </a:solidFill>
              </a:endParaRPr>
            </a:p>
          </p:txBody>
        </p:sp>
        <p:pic>
          <p:nvPicPr>
            <p:cNvPr id="9" name="Imagen 8">
              <a:extLst>
                <a:ext uri="{FF2B5EF4-FFF2-40B4-BE49-F238E27FC236}">
                  <a16:creationId xmlns:a16="http://schemas.microsoft.com/office/drawing/2014/main" xmlns="" id="{C22FEC7A-2327-466F-9586-1168A7725D72}"/>
                </a:ext>
              </a:extLst>
            </p:cNvPr>
            <p:cNvPicPr>
              <a:picLocks noChangeAspect="1"/>
            </p:cNvPicPr>
            <p:nvPr/>
          </p:nvPicPr>
          <p:blipFill rotWithShape="1">
            <a:blip r:embed="rId4" cstate="print"/>
            <a:srcRect l="46990" t="35855" r="41148" b="19055"/>
            <a:stretch/>
          </p:blipFill>
          <p:spPr>
            <a:xfrm rot="16200000">
              <a:off x="7598091" y="-17511"/>
              <a:ext cx="1165286" cy="2360645"/>
            </a:xfrm>
            <a:prstGeom prst="rect">
              <a:avLst/>
            </a:prstGeom>
          </p:spPr>
        </p:pic>
      </p:grpSp>
      <p:pic>
        <p:nvPicPr>
          <p:cNvPr id="7" name="Imagen 6">
            <a:extLst>
              <a:ext uri="{FF2B5EF4-FFF2-40B4-BE49-F238E27FC236}">
                <a16:creationId xmlns:a16="http://schemas.microsoft.com/office/drawing/2014/main" xmlns="" id="{CC654019-941C-4B8A-9D7F-A6993BCFF5E6}"/>
              </a:ext>
            </a:extLst>
          </p:cNvPr>
          <p:cNvPicPr>
            <a:picLocks noChangeAspect="1"/>
          </p:cNvPicPr>
          <p:nvPr/>
        </p:nvPicPr>
        <p:blipFill rotWithShape="1">
          <a:blip r:embed="rId5" cstate="print"/>
          <a:srcRect l="33827" t="34899" r="7628" b="11627"/>
          <a:stretch/>
        </p:blipFill>
        <p:spPr>
          <a:xfrm>
            <a:off x="3117320" y="2464200"/>
            <a:ext cx="5353439" cy="2834544"/>
          </a:xfrm>
          <a:prstGeom prst="rect">
            <a:avLst/>
          </a:prstGeom>
        </p:spPr>
        <p:style>
          <a:lnRef idx="2">
            <a:schemeClr val="accent1"/>
          </a:lnRef>
          <a:fillRef idx="1">
            <a:schemeClr val="lt1"/>
          </a:fillRef>
          <a:effectRef idx="0">
            <a:schemeClr val="accent1"/>
          </a:effectRef>
          <a:fontRef idx="minor">
            <a:schemeClr val="dk1"/>
          </a:fontRef>
        </p:style>
      </p:pic>
      <p:sp>
        <p:nvSpPr>
          <p:cNvPr id="8" name="CuadroTexto 7">
            <a:extLst>
              <a:ext uri="{FF2B5EF4-FFF2-40B4-BE49-F238E27FC236}">
                <a16:creationId xmlns:a16="http://schemas.microsoft.com/office/drawing/2014/main" xmlns="" id="{55DC9DDF-EA69-42DD-A011-10CDB61B5B25}"/>
              </a:ext>
            </a:extLst>
          </p:cNvPr>
          <p:cNvSpPr txBox="1"/>
          <p:nvPr/>
        </p:nvSpPr>
        <p:spPr>
          <a:xfrm>
            <a:off x="3669324" y="2059194"/>
            <a:ext cx="3802828"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200" b="1" dirty="0"/>
              <a:t>Relative frequency of the different functional groups</a:t>
            </a:r>
            <a:endParaRPr lang="es-ES" sz="1200" b="1" dirty="0"/>
          </a:p>
        </p:txBody>
      </p:sp>
      <p:pic>
        <p:nvPicPr>
          <p:cNvPr id="11" name="Immagine 10">
            <a:extLst>
              <a:ext uri="{FF2B5EF4-FFF2-40B4-BE49-F238E27FC236}">
                <a16:creationId xmlns:a16="http://schemas.microsoft.com/office/drawing/2014/main" xmlns="" id="{86294E66-8199-473D-9589-3F4B63BF81ED}"/>
              </a:ext>
            </a:extLst>
          </p:cNvPr>
          <p:cNvPicPr>
            <a:picLocks noChangeAspect="1"/>
          </p:cNvPicPr>
          <p:nvPr/>
        </p:nvPicPr>
        <p:blipFill rotWithShape="1">
          <a:blip r:embed="rId6" cstate="print"/>
          <a:srcRect r="11622"/>
          <a:stretch/>
        </p:blipFill>
        <p:spPr>
          <a:xfrm>
            <a:off x="260265" y="1931187"/>
            <a:ext cx="2434281" cy="1950285"/>
          </a:xfrm>
          <a:prstGeom prst="rect">
            <a:avLst/>
          </a:prstGeom>
        </p:spPr>
      </p:pic>
      <p:sp>
        <p:nvSpPr>
          <p:cNvPr id="12" name="Ovale 11">
            <a:extLst>
              <a:ext uri="{FF2B5EF4-FFF2-40B4-BE49-F238E27FC236}">
                <a16:creationId xmlns:a16="http://schemas.microsoft.com/office/drawing/2014/main" xmlns="" id="{C46654AB-5E38-4927-8CE5-F00FB9FB1809}"/>
              </a:ext>
            </a:extLst>
          </p:cNvPr>
          <p:cNvSpPr/>
          <p:nvPr/>
        </p:nvSpPr>
        <p:spPr>
          <a:xfrm>
            <a:off x="924817" y="3429000"/>
            <a:ext cx="187408" cy="18128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xmlns="" val="49244942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8485" y="711789"/>
            <a:ext cx="1235020" cy="626769"/>
          </a:xfrm>
          <a:prstGeom prst="rect">
            <a:avLst/>
          </a:prstGeom>
        </p:spPr>
      </p:pic>
      <p:sp>
        <p:nvSpPr>
          <p:cNvPr id="4" name="Marcador de contenido 3">
            <a:extLst>
              <a:ext uri="{FF2B5EF4-FFF2-40B4-BE49-F238E27FC236}">
                <a16:creationId xmlns:a16="http://schemas.microsoft.com/office/drawing/2014/main" xmlns="" id="{C095F760-55F2-410F-A8C6-2B54BD411D10}"/>
              </a:ext>
            </a:extLst>
          </p:cNvPr>
          <p:cNvSpPr>
            <a:spLocks noGrp="1"/>
          </p:cNvSpPr>
          <p:nvPr>
            <p:ph idx="1"/>
          </p:nvPr>
        </p:nvSpPr>
        <p:spPr>
          <a:xfrm>
            <a:off x="415547" y="1810841"/>
            <a:ext cx="3265715" cy="1835964"/>
          </a:xfrm>
        </p:spPr>
        <p:txBody>
          <a:bodyPr/>
          <a:lstStyle/>
          <a:p>
            <a:r>
              <a:rPr lang="it-IT" i="1" dirty="0" err="1">
                <a:solidFill>
                  <a:schemeClr val="tx1"/>
                </a:solidFill>
              </a:rPr>
              <a:t>Ambrosiella</a:t>
            </a:r>
            <a:r>
              <a:rPr lang="it-IT" i="1" dirty="0">
                <a:solidFill>
                  <a:schemeClr val="tx1"/>
                </a:solidFill>
              </a:rPr>
              <a:t> </a:t>
            </a:r>
            <a:r>
              <a:rPr lang="it-IT" i="1" dirty="0" err="1">
                <a:solidFill>
                  <a:schemeClr val="tx1"/>
                </a:solidFill>
              </a:rPr>
              <a:t>roeperi</a:t>
            </a:r>
            <a:endParaRPr lang="it-IT" i="1" dirty="0">
              <a:solidFill>
                <a:schemeClr val="tx1"/>
              </a:solidFill>
            </a:endParaRPr>
          </a:p>
          <a:p>
            <a:r>
              <a:rPr lang="it-IT" i="1" dirty="0" err="1">
                <a:solidFill>
                  <a:schemeClr val="tx1"/>
                </a:solidFill>
              </a:rPr>
              <a:t>Geosmitia</a:t>
            </a:r>
            <a:r>
              <a:rPr lang="it-IT" i="1" dirty="0">
                <a:solidFill>
                  <a:schemeClr val="tx1"/>
                </a:solidFill>
              </a:rPr>
              <a:t> </a:t>
            </a:r>
            <a:r>
              <a:rPr lang="it-IT" i="1" dirty="0" err="1">
                <a:solidFill>
                  <a:schemeClr val="tx1"/>
                </a:solidFill>
              </a:rPr>
              <a:t>sp</a:t>
            </a:r>
            <a:r>
              <a:rPr lang="it-IT" i="1" dirty="0">
                <a:solidFill>
                  <a:schemeClr val="tx1"/>
                </a:solidFill>
              </a:rPr>
              <a:t>.</a:t>
            </a:r>
          </a:p>
          <a:p>
            <a:r>
              <a:rPr lang="it-IT" i="1" dirty="0" err="1">
                <a:solidFill>
                  <a:schemeClr val="tx1"/>
                </a:solidFill>
              </a:rPr>
              <a:t>Cladosporium</a:t>
            </a:r>
            <a:r>
              <a:rPr lang="it-IT" i="1" dirty="0">
                <a:solidFill>
                  <a:schemeClr val="tx1"/>
                </a:solidFill>
              </a:rPr>
              <a:t> </a:t>
            </a:r>
            <a:r>
              <a:rPr lang="it-IT" i="1" dirty="0" err="1">
                <a:solidFill>
                  <a:schemeClr val="tx1"/>
                </a:solidFill>
              </a:rPr>
              <a:t>sp</a:t>
            </a:r>
            <a:r>
              <a:rPr lang="it-IT" i="1" dirty="0">
                <a:solidFill>
                  <a:schemeClr val="tx1"/>
                </a:solidFill>
              </a:rPr>
              <a:t>.</a:t>
            </a:r>
          </a:p>
          <a:p>
            <a:r>
              <a:rPr lang="it-IT" i="1" dirty="0">
                <a:solidFill>
                  <a:schemeClr val="tx1"/>
                </a:solidFill>
              </a:rPr>
              <a:t>Fusarium solani </a:t>
            </a:r>
            <a:r>
              <a:rPr lang="it-IT" i="1" dirty="0" err="1">
                <a:solidFill>
                  <a:schemeClr val="tx1"/>
                </a:solidFill>
              </a:rPr>
              <a:t>complex</a:t>
            </a:r>
            <a:endParaRPr lang="es-ES" i="1" dirty="0">
              <a:solidFill>
                <a:schemeClr val="tx1"/>
              </a:solidFill>
            </a:endParaRPr>
          </a:p>
        </p:txBody>
      </p:sp>
      <p:pic>
        <p:nvPicPr>
          <p:cNvPr id="19" name="Imagen 18">
            <a:extLst>
              <a:ext uri="{FF2B5EF4-FFF2-40B4-BE49-F238E27FC236}">
                <a16:creationId xmlns:a16="http://schemas.microsoft.com/office/drawing/2014/main" xmlns="" id="{5D1B33D8-057A-4ED6-BC0E-9DF0A9987D8E}"/>
              </a:ext>
            </a:extLst>
          </p:cNvPr>
          <p:cNvPicPr>
            <a:picLocks noChangeAspect="1"/>
          </p:cNvPicPr>
          <p:nvPr/>
        </p:nvPicPr>
        <p:blipFill>
          <a:blip r:embed="rId4" cstate="print"/>
          <a:stretch>
            <a:fillRect/>
          </a:stretch>
        </p:blipFill>
        <p:spPr>
          <a:xfrm>
            <a:off x="3971774" y="1522038"/>
            <a:ext cx="1889105" cy="2519774"/>
          </a:xfrm>
          <a:prstGeom prst="rect">
            <a:avLst/>
          </a:prstGeom>
        </p:spPr>
      </p:pic>
      <p:sp>
        <p:nvSpPr>
          <p:cNvPr id="22" name="CuadroTexto 21">
            <a:extLst>
              <a:ext uri="{FF2B5EF4-FFF2-40B4-BE49-F238E27FC236}">
                <a16:creationId xmlns:a16="http://schemas.microsoft.com/office/drawing/2014/main" xmlns="" id="{8F752988-F619-4712-BA28-84A158FBD8D2}"/>
              </a:ext>
            </a:extLst>
          </p:cNvPr>
          <p:cNvSpPr txBox="1"/>
          <p:nvPr/>
        </p:nvSpPr>
        <p:spPr>
          <a:xfrm>
            <a:off x="2291625" y="6020594"/>
            <a:ext cx="6852375" cy="213585"/>
          </a:xfrm>
          <a:prstGeom prst="rect">
            <a:avLst/>
          </a:prstGeom>
          <a:noFill/>
        </p:spPr>
        <p:txBody>
          <a:bodyPr wrap="square">
            <a:spAutoFit/>
          </a:bodyPr>
          <a:lstStyle/>
          <a:p>
            <a:r>
              <a:rPr lang="es-ES" sz="788" dirty="0">
                <a:latin typeface="Verdana" panose="020B0604030504040204" pitchFamily="34" charset="0"/>
                <a:hlinkClick r:id="rId5">
                  <a:extLst>
                    <a:ext uri="{A12FA001-AC4F-418D-AE19-62706E023703}">
                      <ahyp:hlinkClr xmlns:ahyp="http://schemas.microsoft.com/office/drawing/2018/hyperlinkcolor" xmlns="" val="tx"/>
                    </a:ext>
                  </a:extLst>
                </a:hlinkClick>
              </a:rPr>
              <a:t>Fotos: www.eskalenlab.ucr.edu</a:t>
            </a:r>
            <a:r>
              <a:rPr lang="es-ES" sz="788" dirty="0">
                <a:latin typeface="Verdana" panose="020B0604030504040204" pitchFamily="34" charset="0"/>
              </a:rPr>
              <a:t>; </a:t>
            </a:r>
            <a:r>
              <a:rPr lang="es-ES" sz="788" dirty="0">
                <a:latin typeface="arial" panose="020B0604020202020204" pitchFamily="34" charset="0"/>
                <a:hlinkClick r:id="rId6">
                  <a:extLst>
                    <a:ext uri="{A12FA001-AC4F-418D-AE19-62706E023703}">
                      <ahyp:hlinkClr xmlns:ahyp="http://schemas.microsoft.com/office/drawing/2018/hyperlinkcolor" xmlns="" val="tx"/>
                    </a:ext>
                  </a:extLst>
                </a:hlinkClick>
              </a:rPr>
              <a:t>© Copyright Malcolm Storey 2011-2118</a:t>
            </a:r>
            <a:r>
              <a:rPr lang="es-ES" sz="788" dirty="0">
                <a:latin typeface="arial" panose="020B0604020202020204" pitchFamily="34" charset="0"/>
              </a:rPr>
              <a:t>; </a:t>
            </a:r>
            <a:r>
              <a:rPr lang="es-ES" sz="788" dirty="0"/>
              <a:t>Dr. </a:t>
            </a:r>
            <a:r>
              <a:rPr lang="es-ES" sz="788" dirty="0" err="1"/>
              <a:t>Zvi</a:t>
            </a:r>
            <a:r>
              <a:rPr lang="es-ES" sz="788" dirty="0"/>
              <a:t> Mendel, </a:t>
            </a:r>
            <a:r>
              <a:rPr lang="es-ES" sz="788" dirty="0" err="1"/>
              <a:t>Dept</a:t>
            </a:r>
            <a:r>
              <a:rPr lang="es-ES" sz="788" dirty="0"/>
              <a:t>. </a:t>
            </a:r>
            <a:r>
              <a:rPr lang="es-ES" sz="788" dirty="0" err="1"/>
              <a:t>of</a:t>
            </a:r>
            <a:r>
              <a:rPr lang="es-ES" sz="788" dirty="0"/>
              <a:t> </a:t>
            </a:r>
            <a:r>
              <a:rPr lang="es-ES" sz="788" dirty="0" err="1"/>
              <a:t>Entomology</a:t>
            </a:r>
            <a:r>
              <a:rPr lang="es-ES" sz="788" dirty="0"/>
              <a:t>, </a:t>
            </a:r>
            <a:r>
              <a:rPr lang="es-ES" sz="788" dirty="0" err="1"/>
              <a:t>Bet</a:t>
            </a:r>
            <a:r>
              <a:rPr lang="es-ES" sz="788" dirty="0"/>
              <a:t> </a:t>
            </a:r>
            <a:r>
              <a:rPr lang="es-ES" sz="788" dirty="0" err="1"/>
              <a:t>Dagan</a:t>
            </a:r>
            <a:r>
              <a:rPr lang="es-ES" sz="788" dirty="0"/>
              <a:t>, Israel</a:t>
            </a:r>
          </a:p>
        </p:txBody>
      </p:sp>
      <p:pic>
        <p:nvPicPr>
          <p:cNvPr id="21" name="Imagen 20">
            <a:extLst>
              <a:ext uri="{FF2B5EF4-FFF2-40B4-BE49-F238E27FC236}">
                <a16:creationId xmlns:a16="http://schemas.microsoft.com/office/drawing/2014/main" xmlns="" id="{A04A8CBF-D1D0-4F2E-8C28-3726B476279E}"/>
              </a:ext>
            </a:extLst>
          </p:cNvPr>
          <p:cNvPicPr>
            <a:picLocks noChangeAspect="1"/>
          </p:cNvPicPr>
          <p:nvPr/>
        </p:nvPicPr>
        <p:blipFill>
          <a:blip r:embed="rId7" cstate="print"/>
          <a:stretch>
            <a:fillRect/>
          </a:stretch>
        </p:blipFill>
        <p:spPr>
          <a:xfrm>
            <a:off x="6119446" y="1479819"/>
            <a:ext cx="1921495" cy="2561993"/>
          </a:xfrm>
          <a:prstGeom prst="rect">
            <a:avLst/>
          </a:prstGeom>
        </p:spPr>
      </p:pic>
      <p:pic>
        <p:nvPicPr>
          <p:cNvPr id="23" name="Imagen 22">
            <a:extLst>
              <a:ext uri="{FF2B5EF4-FFF2-40B4-BE49-F238E27FC236}">
                <a16:creationId xmlns:a16="http://schemas.microsoft.com/office/drawing/2014/main" xmlns="" id="{B0BBC67F-EAA2-48B7-8666-F91F0E4A0759}"/>
              </a:ext>
            </a:extLst>
          </p:cNvPr>
          <p:cNvPicPr>
            <a:picLocks noChangeAspect="1"/>
          </p:cNvPicPr>
          <p:nvPr/>
        </p:nvPicPr>
        <p:blipFill>
          <a:blip r:embed="rId8" cstate="print"/>
          <a:stretch>
            <a:fillRect/>
          </a:stretch>
        </p:blipFill>
        <p:spPr>
          <a:xfrm>
            <a:off x="6119446" y="4239518"/>
            <a:ext cx="2057426" cy="1771315"/>
          </a:xfrm>
          <a:prstGeom prst="rect">
            <a:avLst/>
          </a:prstGeom>
        </p:spPr>
      </p:pic>
      <p:pic>
        <p:nvPicPr>
          <p:cNvPr id="25" name="Imagen 24">
            <a:extLst>
              <a:ext uri="{FF2B5EF4-FFF2-40B4-BE49-F238E27FC236}">
                <a16:creationId xmlns:a16="http://schemas.microsoft.com/office/drawing/2014/main" xmlns="" id="{EBF95A3C-432C-41A2-8CD5-AB66B1E32907}"/>
              </a:ext>
            </a:extLst>
          </p:cNvPr>
          <p:cNvPicPr>
            <a:picLocks noChangeAspect="1"/>
          </p:cNvPicPr>
          <p:nvPr/>
        </p:nvPicPr>
        <p:blipFill rotWithShape="1">
          <a:blip r:embed="rId9" cstate="print"/>
          <a:srcRect l="32053" t="29198" r="11607" b="25771"/>
          <a:stretch/>
        </p:blipFill>
        <p:spPr>
          <a:xfrm>
            <a:off x="1839128" y="4180789"/>
            <a:ext cx="4146795" cy="1766444"/>
          </a:xfrm>
          <a:prstGeom prst="rect">
            <a:avLst/>
          </a:prstGeom>
        </p:spPr>
      </p:pic>
    </p:spTree>
    <p:extLst>
      <p:ext uri="{BB962C8B-B14F-4D97-AF65-F5344CB8AC3E}">
        <p14:creationId xmlns:p14="http://schemas.microsoft.com/office/powerpoint/2010/main" xmlns="" val="30652034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3085" y="625810"/>
            <a:ext cx="1235020" cy="626769"/>
          </a:xfrm>
          <a:prstGeom prst="rect">
            <a:avLst/>
          </a:prstGeom>
        </p:spPr>
      </p:pic>
      <p:pic>
        <p:nvPicPr>
          <p:cNvPr id="13" name="Imagen 12">
            <a:extLst>
              <a:ext uri="{FF2B5EF4-FFF2-40B4-BE49-F238E27FC236}">
                <a16:creationId xmlns:a16="http://schemas.microsoft.com/office/drawing/2014/main" xmlns="" id="{81E689A8-DB8C-47A2-881B-F310E696A462}"/>
              </a:ext>
            </a:extLst>
          </p:cNvPr>
          <p:cNvPicPr>
            <a:picLocks noChangeAspect="1"/>
          </p:cNvPicPr>
          <p:nvPr/>
        </p:nvPicPr>
        <p:blipFill rotWithShape="1">
          <a:blip r:embed="rId4" cstate="print"/>
          <a:srcRect l="53929" t="40793" r="38241" b="12473"/>
          <a:stretch/>
        </p:blipFill>
        <p:spPr>
          <a:xfrm>
            <a:off x="255470" y="1818105"/>
            <a:ext cx="1680532" cy="4414085"/>
          </a:xfrm>
          <a:prstGeom prst="rect">
            <a:avLst/>
          </a:prstGeom>
        </p:spPr>
      </p:pic>
      <p:sp>
        <p:nvSpPr>
          <p:cNvPr id="14" name="CuadroTexto 13">
            <a:extLst>
              <a:ext uri="{FF2B5EF4-FFF2-40B4-BE49-F238E27FC236}">
                <a16:creationId xmlns:a16="http://schemas.microsoft.com/office/drawing/2014/main" xmlns="" id="{87AA4A09-351C-4EC8-8038-6540EC8E8B37}"/>
              </a:ext>
            </a:extLst>
          </p:cNvPr>
          <p:cNvSpPr txBox="1"/>
          <p:nvPr/>
        </p:nvSpPr>
        <p:spPr>
          <a:xfrm>
            <a:off x="2099460" y="3449644"/>
            <a:ext cx="710293" cy="600164"/>
          </a:xfrm>
          <a:prstGeom prst="rect">
            <a:avLst/>
          </a:prstGeom>
          <a:noFill/>
        </p:spPr>
        <p:txBody>
          <a:bodyPr wrap="square" rtlCol="0">
            <a:spAutoFit/>
          </a:bodyPr>
          <a:lstStyle/>
          <a:p>
            <a:r>
              <a:rPr lang="it-IT" sz="3300" dirty="0"/>
              <a:t>Vs.</a:t>
            </a:r>
            <a:endParaRPr lang="es-ES" sz="3300" dirty="0"/>
          </a:p>
        </p:txBody>
      </p:sp>
      <p:pic>
        <p:nvPicPr>
          <p:cNvPr id="17" name="Imagen 16">
            <a:extLst>
              <a:ext uri="{FF2B5EF4-FFF2-40B4-BE49-F238E27FC236}">
                <a16:creationId xmlns:a16="http://schemas.microsoft.com/office/drawing/2014/main" xmlns="" id="{8138FC55-3E4D-41E3-B6E9-1ACB4F9CA68B}"/>
              </a:ext>
            </a:extLst>
          </p:cNvPr>
          <p:cNvPicPr>
            <a:picLocks noChangeAspect="1"/>
          </p:cNvPicPr>
          <p:nvPr/>
        </p:nvPicPr>
        <p:blipFill>
          <a:blip r:embed="rId5" cstate="print"/>
          <a:stretch>
            <a:fillRect/>
          </a:stretch>
        </p:blipFill>
        <p:spPr>
          <a:xfrm>
            <a:off x="2973211" y="2239108"/>
            <a:ext cx="5646937" cy="3021237"/>
          </a:xfrm>
          <a:prstGeom prst="rect">
            <a:avLst/>
          </a:prstGeom>
        </p:spPr>
      </p:pic>
    </p:spTree>
    <p:extLst>
      <p:ext uri="{BB962C8B-B14F-4D97-AF65-F5344CB8AC3E}">
        <p14:creationId xmlns:p14="http://schemas.microsoft.com/office/powerpoint/2010/main" xmlns="" val="387584032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3">
            <a:extLst>
              <a:ext uri="{FF2B5EF4-FFF2-40B4-BE49-F238E27FC236}">
                <a16:creationId xmlns:a16="http://schemas.microsoft.com/office/drawing/2014/main" xmlns="" id="{7F0556E5-ECDF-41FA-B1DB-86971477AC46}"/>
              </a:ext>
            </a:extLst>
          </p:cNvPr>
          <p:cNvSpPr>
            <a:spLocks noGrp="1"/>
          </p:cNvSpPr>
          <p:nvPr>
            <p:ph idx="1"/>
          </p:nvPr>
        </p:nvSpPr>
        <p:spPr>
          <a:xfrm>
            <a:off x="237835" y="2257595"/>
            <a:ext cx="8668330" cy="3330982"/>
          </a:xfrm>
        </p:spPr>
        <p:txBody>
          <a:bodyPr>
            <a:normAutofit/>
          </a:bodyPr>
          <a:lstStyle/>
          <a:p>
            <a:r>
              <a:rPr lang="it-IT" i="1" dirty="0" err="1">
                <a:solidFill>
                  <a:schemeClr val="tx1"/>
                </a:solidFill>
              </a:rPr>
              <a:t>Diaporthe</a:t>
            </a:r>
            <a:r>
              <a:rPr lang="it-IT" i="1" dirty="0">
                <a:solidFill>
                  <a:schemeClr val="tx1"/>
                </a:solidFill>
              </a:rPr>
              <a:t> </a:t>
            </a:r>
            <a:r>
              <a:rPr lang="it-IT" i="1" dirty="0" err="1">
                <a:solidFill>
                  <a:schemeClr val="tx1"/>
                </a:solidFill>
              </a:rPr>
              <a:t>amygdali</a:t>
            </a:r>
            <a:r>
              <a:rPr lang="it-IT" i="1" dirty="0">
                <a:solidFill>
                  <a:schemeClr val="tx1"/>
                </a:solidFill>
              </a:rPr>
              <a:t> </a:t>
            </a:r>
            <a:r>
              <a:rPr lang="it-IT" dirty="0">
                <a:solidFill>
                  <a:schemeClr val="tx1"/>
                </a:solidFill>
              </a:rPr>
              <a:t>(33 </a:t>
            </a:r>
            <a:r>
              <a:rPr lang="it-IT" dirty="0" err="1">
                <a:solidFill>
                  <a:schemeClr val="tx1"/>
                </a:solidFill>
              </a:rPr>
              <a:t>host</a:t>
            </a:r>
            <a:r>
              <a:rPr lang="it-IT" dirty="0">
                <a:solidFill>
                  <a:schemeClr val="tx1"/>
                </a:solidFill>
              </a:rPr>
              <a:t>)</a:t>
            </a:r>
            <a:endParaRPr lang="it-IT" sz="788" dirty="0">
              <a:solidFill>
                <a:schemeClr val="tx1"/>
              </a:solidFill>
            </a:endParaRPr>
          </a:p>
          <a:p>
            <a:pPr lvl="1"/>
            <a:r>
              <a:rPr lang="it-IT" sz="1650" i="1" dirty="0">
                <a:solidFill>
                  <a:schemeClr val="tx1"/>
                </a:solidFill>
              </a:rPr>
              <a:t>Malus </a:t>
            </a:r>
            <a:r>
              <a:rPr lang="it-IT" sz="1650" dirty="0">
                <a:solidFill>
                  <a:schemeClr val="tx1"/>
                </a:solidFill>
              </a:rPr>
              <a:t>spp</a:t>
            </a:r>
            <a:r>
              <a:rPr lang="it-IT" sz="1650" i="1" dirty="0">
                <a:solidFill>
                  <a:schemeClr val="tx1"/>
                </a:solidFill>
              </a:rPr>
              <a:t>.</a:t>
            </a:r>
            <a:r>
              <a:rPr lang="it-IT" sz="1650" dirty="0">
                <a:solidFill>
                  <a:schemeClr val="tx1"/>
                </a:solidFill>
              </a:rPr>
              <a:t>, </a:t>
            </a:r>
            <a:r>
              <a:rPr lang="it-IT" sz="1650" i="1" dirty="0" err="1">
                <a:solidFill>
                  <a:schemeClr val="tx1"/>
                </a:solidFill>
              </a:rPr>
              <a:t>Prunus</a:t>
            </a:r>
            <a:r>
              <a:rPr lang="it-IT" sz="1650" i="1" dirty="0">
                <a:solidFill>
                  <a:schemeClr val="tx1"/>
                </a:solidFill>
              </a:rPr>
              <a:t> </a:t>
            </a:r>
            <a:r>
              <a:rPr lang="it-IT" sz="1650" dirty="0">
                <a:solidFill>
                  <a:schemeClr val="tx1"/>
                </a:solidFill>
              </a:rPr>
              <a:t>spp</a:t>
            </a:r>
            <a:r>
              <a:rPr lang="it-IT" sz="1650" i="1" dirty="0">
                <a:solidFill>
                  <a:schemeClr val="tx1"/>
                </a:solidFill>
              </a:rPr>
              <a:t>.</a:t>
            </a:r>
          </a:p>
          <a:p>
            <a:pPr lvl="1"/>
            <a:endParaRPr lang="it-IT" sz="1650" i="1" dirty="0">
              <a:solidFill>
                <a:schemeClr val="tx1"/>
              </a:solidFill>
            </a:endParaRPr>
          </a:p>
          <a:p>
            <a:pPr lvl="1"/>
            <a:endParaRPr lang="it-IT" sz="1650" i="1" dirty="0">
              <a:solidFill>
                <a:schemeClr val="tx1"/>
              </a:solidFill>
            </a:endParaRPr>
          </a:p>
          <a:p>
            <a:pPr marL="308610" lvl="1" indent="0">
              <a:buNone/>
            </a:pPr>
            <a:endParaRPr lang="it-IT" sz="1650" i="1" dirty="0">
              <a:solidFill>
                <a:schemeClr val="tx1"/>
              </a:solidFill>
            </a:endParaRPr>
          </a:p>
          <a:p>
            <a:pPr marL="308610" lvl="1" indent="0">
              <a:buNone/>
            </a:pPr>
            <a:endParaRPr lang="it-IT" sz="1650" i="1" dirty="0">
              <a:solidFill>
                <a:schemeClr val="tx1"/>
              </a:solidFill>
            </a:endParaRPr>
          </a:p>
          <a:p>
            <a:pPr marL="308610" lvl="1" indent="0">
              <a:buNone/>
            </a:pPr>
            <a:endParaRPr lang="it-IT" sz="1650" i="1" dirty="0">
              <a:solidFill>
                <a:schemeClr val="tx1"/>
              </a:solidFill>
            </a:endParaRPr>
          </a:p>
          <a:p>
            <a:r>
              <a:rPr lang="es-ES" sz="1800" i="1" dirty="0">
                <a:solidFill>
                  <a:srgbClr val="000000"/>
                </a:solidFill>
                <a:latin typeface="Arial" panose="020B0604020202020204" pitchFamily="34" charset="0"/>
              </a:rPr>
              <a:t>Diplodia gallae/corticola</a:t>
            </a:r>
            <a:r>
              <a:rPr lang="es-ES" sz="1500" dirty="0"/>
              <a:t> </a:t>
            </a:r>
            <a:r>
              <a:rPr lang="it-IT" sz="1800" dirty="0">
                <a:solidFill>
                  <a:schemeClr val="tx1"/>
                </a:solidFill>
              </a:rPr>
              <a:t>(7/24 </a:t>
            </a:r>
            <a:r>
              <a:rPr lang="it-IT" sz="1800" dirty="0" err="1">
                <a:solidFill>
                  <a:schemeClr val="tx1"/>
                </a:solidFill>
              </a:rPr>
              <a:t>host</a:t>
            </a:r>
            <a:r>
              <a:rPr lang="it-IT" sz="1800" dirty="0">
                <a:solidFill>
                  <a:schemeClr val="tx1"/>
                </a:solidFill>
              </a:rPr>
              <a:t>)</a:t>
            </a:r>
          </a:p>
          <a:p>
            <a:pPr lvl="1"/>
            <a:r>
              <a:rPr lang="it-IT" sz="1500" i="1" dirty="0">
                <a:solidFill>
                  <a:schemeClr val="tx1"/>
                </a:solidFill>
              </a:rPr>
              <a:t>Quercus</a:t>
            </a:r>
            <a:r>
              <a:rPr lang="it-IT" sz="1500" dirty="0">
                <a:solidFill>
                  <a:schemeClr val="tx1"/>
                </a:solidFill>
              </a:rPr>
              <a:t> spp., </a:t>
            </a:r>
            <a:r>
              <a:rPr lang="it-IT" sz="1500" i="1" dirty="0" err="1">
                <a:solidFill>
                  <a:schemeClr val="tx1"/>
                </a:solidFill>
              </a:rPr>
              <a:t>Eucalyptus</a:t>
            </a:r>
            <a:r>
              <a:rPr lang="it-IT" sz="1500" dirty="0">
                <a:solidFill>
                  <a:schemeClr val="tx1"/>
                </a:solidFill>
              </a:rPr>
              <a:t> spp.</a:t>
            </a:r>
            <a:endParaRPr lang="es-ES" sz="1500" dirty="0">
              <a:solidFill>
                <a:schemeClr val="tx1"/>
              </a:solidFill>
            </a:endParaRPr>
          </a:p>
          <a:p>
            <a:pPr lvl="1"/>
            <a:endParaRPr lang="it-IT" sz="1650" dirty="0">
              <a:solidFill>
                <a:schemeClr val="tx1"/>
              </a:solidFill>
            </a:endParaRPr>
          </a:p>
          <a:p>
            <a:endParaRPr lang="es-ES" sz="1800" i="1" dirty="0">
              <a:solidFill>
                <a:schemeClr val="tx1"/>
              </a:solidFill>
            </a:endParaRPr>
          </a:p>
        </p:txBody>
      </p:sp>
      <p:pic>
        <p:nvPicPr>
          <p:cNvPr id="11" name="Immagine 4">
            <a:extLst>
              <a:ext uri="{FF2B5EF4-FFF2-40B4-BE49-F238E27FC236}">
                <a16:creationId xmlns:a16="http://schemas.microsoft.com/office/drawing/2014/main" xmlns="" id="{72A7B3DA-D5AC-48E3-BBBC-2E25B6C3DC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7835" y="650630"/>
            <a:ext cx="1235020" cy="626769"/>
          </a:xfrm>
          <a:prstGeom prst="rect">
            <a:avLst/>
          </a:prstGeom>
        </p:spPr>
      </p:pic>
      <p:pic>
        <p:nvPicPr>
          <p:cNvPr id="2" name="Imagen 1">
            <a:extLst>
              <a:ext uri="{FF2B5EF4-FFF2-40B4-BE49-F238E27FC236}">
                <a16:creationId xmlns:a16="http://schemas.microsoft.com/office/drawing/2014/main" xmlns="" id="{83EADA55-C482-4CF6-9FBA-E4F93B3EFF3F}"/>
              </a:ext>
            </a:extLst>
          </p:cNvPr>
          <p:cNvPicPr>
            <a:picLocks noChangeAspect="1"/>
          </p:cNvPicPr>
          <p:nvPr/>
        </p:nvPicPr>
        <p:blipFill>
          <a:blip r:embed="rId4" cstate="print"/>
          <a:stretch>
            <a:fillRect/>
          </a:stretch>
        </p:blipFill>
        <p:spPr>
          <a:xfrm rot="16200000">
            <a:off x="4619440" y="1575804"/>
            <a:ext cx="2173070" cy="2521494"/>
          </a:xfrm>
          <a:prstGeom prst="rect">
            <a:avLst/>
          </a:prstGeom>
        </p:spPr>
      </p:pic>
      <p:sp>
        <p:nvSpPr>
          <p:cNvPr id="12" name="CuadroTexto 11">
            <a:extLst>
              <a:ext uri="{FF2B5EF4-FFF2-40B4-BE49-F238E27FC236}">
                <a16:creationId xmlns:a16="http://schemas.microsoft.com/office/drawing/2014/main" xmlns="" id="{03A4B714-F43A-47C4-A9D1-497B242EC45F}"/>
              </a:ext>
            </a:extLst>
          </p:cNvPr>
          <p:cNvSpPr txBox="1"/>
          <p:nvPr/>
        </p:nvSpPr>
        <p:spPr>
          <a:xfrm>
            <a:off x="5258897" y="5770386"/>
            <a:ext cx="2473778" cy="219291"/>
          </a:xfrm>
          <a:prstGeom prst="rect">
            <a:avLst/>
          </a:prstGeom>
          <a:noFill/>
        </p:spPr>
        <p:txBody>
          <a:bodyPr wrap="square">
            <a:spAutoFit/>
          </a:bodyPr>
          <a:lstStyle/>
          <a:p>
            <a:r>
              <a:rPr lang="es-ES" sz="825" dirty="0">
                <a:latin typeface="Arial" panose="020B0604020202020204" pitchFamily="34" charset="0"/>
              </a:rPr>
              <a:t> </a:t>
            </a:r>
            <a:r>
              <a:rPr lang="es-ES" sz="825" b="1" dirty="0">
                <a:latin typeface="Arial" panose="020B0604020202020204" pitchFamily="34" charset="0"/>
                <a:hlinkClick r:id="rId5">
                  <a:extLst>
                    <a:ext uri="{A12FA001-AC4F-418D-AE19-62706E023703}">
                      <ahyp:hlinkClr xmlns:ahyp="http://schemas.microsoft.com/office/drawing/2018/hyperlinkcolor" xmlns="" val="tx"/>
                    </a:ext>
                  </a:extLst>
                </a:hlinkClick>
              </a:rPr>
              <a:t>https://doi.org/10.3390/agronomy10081062</a:t>
            </a:r>
            <a:endParaRPr lang="es-ES" sz="825" dirty="0"/>
          </a:p>
        </p:txBody>
      </p:sp>
      <p:pic>
        <p:nvPicPr>
          <p:cNvPr id="3" name="Immagine 2">
            <a:extLst>
              <a:ext uri="{FF2B5EF4-FFF2-40B4-BE49-F238E27FC236}">
                <a16:creationId xmlns:a16="http://schemas.microsoft.com/office/drawing/2014/main" xmlns="" id="{22F53685-7587-4E21-80E2-CEEB301AC6C9}"/>
              </a:ext>
            </a:extLst>
          </p:cNvPr>
          <p:cNvPicPr>
            <a:picLocks noChangeAspect="1"/>
          </p:cNvPicPr>
          <p:nvPr/>
        </p:nvPicPr>
        <p:blipFill>
          <a:blip r:embed="rId6" cstate="print"/>
          <a:stretch>
            <a:fillRect/>
          </a:stretch>
        </p:blipFill>
        <p:spPr>
          <a:xfrm>
            <a:off x="5114173" y="4017720"/>
            <a:ext cx="2532623" cy="1752666"/>
          </a:xfrm>
          <a:prstGeom prst="rect">
            <a:avLst/>
          </a:prstGeom>
        </p:spPr>
      </p:pic>
    </p:spTree>
    <p:extLst>
      <p:ext uri="{BB962C8B-B14F-4D97-AF65-F5344CB8AC3E}">
        <p14:creationId xmlns:p14="http://schemas.microsoft.com/office/powerpoint/2010/main" xmlns="" val="246293622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9968" y="574859"/>
            <a:ext cx="1500643" cy="761572"/>
          </a:xfrm>
          <a:prstGeom prst="rect">
            <a:avLst/>
          </a:prstGeom>
        </p:spPr>
      </p:pic>
      <p:sp>
        <p:nvSpPr>
          <p:cNvPr id="4" name="Marcador de contenido 3">
            <a:extLst>
              <a:ext uri="{FF2B5EF4-FFF2-40B4-BE49-F238E27FC236}">
                <a16:creationId xmlns:a16="http://schemas.microsoft.com/office/drawing/2014/main" xmlns="" id="{C095F760-55F2-410F-A8C6-2B54BD411D10}"/>
              </a:ext>
            </a:extLst>
          </p:cNvPr>
          <p:cNvSpPr>
            <a:spLocks noGrp="1"/>
          </p:cNvSpPr>
          <p:nvPr>
            <p:ph idx="1"/>
          </p:nvPr>
        </p:nvSpPr>
        <p:spPr>
          <a:xfrm>
            <a:off x="114737" y="1461064"/>
            <a:ext cx="8668330" cy="1587374"/>
          </a:xfrm>
        </p:spPr>
        <p:txBody>
          <a:bodyPr/>
          <a:lstStyle/>
          <a:p>
            <a:r>
              <a:rPr lang="it-IT" i="1" dirty="0" err="1">
                <a:solidFill>
                  <a:schemeClr val="tx1"/>
                </a:solidFill>
              </a:rPr>
              <a:t>Alternaria</a:t>
            </a:r>
            <a:r>
              <a:rPr lang="it-IT" i="1" dirty="0">
                <a:solidFill>
                  <a:schemeClr val="tx1"/>
                </a:solidFill>
              </a:rPr>
              <a:t> alternata </a:t>
            </a:r>
            <a:r>
              <a:rPr lang="it-IT" dirty="0">
                <a:solidFill>
                  <a:schemeClr val="tx1"/>
                </a:solidFill>
              </a:rPr>
              <a:t>(1697 </a:t>
            </a:r>
            <a:r>
              <a:rPr lang="it-IT" dirty="0" err="1">
                <a:solidFill>
                  <a:schemeClr val="tx1"/>
                </a:solidFill>
              </a:rPr>
              <a:t>host</a:t>
            </a:r>
            <a:r>
              <a:rPr lang="it-IT" dirty="0">
                <a:solidFill>
                  <a:schemeClr val="tx1"/>
                </a:solidFill>
              </a:rPr>
              <a:t>)</a:t>
            </a:r>
          </a:p>
          <a:p>
            <a:endParaRPr lang="it-IT" sz="788" dirty="0">
              <a:solidFill>
                <a:schemeClr val="tx1"/>
              </a:solidFill>
            </a:endParaRPr>
          </a:p>
          <a:p>
            <a:r>
              <a:rPr lang="it-IT" sz="1800" dirty="0">
                <a:solidFill>
                  <a:schemeClr val="tx1"/>
                </a:solidFill>
              </a:rPr>
              <a:t>Acacia, </a:t>
            </a:r>
            <a:r>
              <a:rPr lang="it-IT" sz="1800" dirty="0" err="1">
                <a:solidFill>
                  <a:schemeClr val="tx1"/>
                </a:solidFill>
              </a:rPr>
              <a:t>Ceratonia</a:t>
            </a:r>
            <a:r>
              <a:rPr lang="it-IT" sz="1800" dirty="0">
                <a:solidFill>
                  <a:schemeClr val="tx1"/>
                </a:solidFill>
              </a:rPr>
              <a:t> siliqua, </a:t>
            </a:r>
            <a:r>
              <a:rPr lang="it-IT" sz="1800" dirty="0" err="1">
                <a:solidFill>
                  <a:schemeClr val="tx1"/>
                </a:solidFill>
              </a:rPr>
              <a:t>Diapyros</a:t>
            </a:r>
            <a:r>
              <a:rPr lang="it-IT" sz="1800" dirty="0">
                <a:solidFill>
                  <a:schemeClr val="tx1"/>
                </a:solidFill>
              </a:rPr>
              <a:t> Kaki, </a:t>
            </a:r>
            <a:r>
              <a:rPr lang="it-IT" sz="1800" dirty="0" err="1">
                <a:solidFill>
                  <a:schemeClr val="tx1"/>
                </a:solidFill>
              </a:rPr>
              <a:t>Eucalyptus</a:t>
            </a:r>
            <a:r>
              <a:rPr lang="it-IT" sz="1800" dirty="0">
                <a:solidFill>
                  <a:schemeClr val="tx1"/>
                </a:solidFill>
              </a:rPr>
              <a:t>, Ficus carica, </a:t>
            </a:r>
            <a:r>
              <a:rPr lang="it-IT" sz="1800" dirty="0" err="1">
                <a:solidFill>
                  <a:schemeClr val="tx1"/>
                </a:solidFill>
              </a:rPr>
              <a:t>Hibiscus</a:t>
            </a:r>
            <a:r>
              <a:rPr lang="it-IT" sz="1800" dirty="0">
                <a:solidFill>
                  <a:schemeClr val="tx1"/>
                </a:solidFill>
              </a:rPr>
              <a:t>, Magnolia, Malus, Populus, </a:t>
            </a:r>
            <a:r>
              <a:rPr lang="it-IT" sz="1800" dirty="0" err="1">
                <a:solidFill>
                  <a:schemeClr val="tx1"/>
                </a:solidFill>
              </a:rPr>
              <a:t>Prunus</a:t>
            </a:r>
            <a:r>
              <a:rPr lang="it-IT" sz="1800" dirty="0">
                <a:solidFill>
                  <a:schemeClr val="tx1"/>
                </a:solidFill>
              </a:rPr>
              <a:t>, Quercus, </a:t>
            </a:r>
            <a:r>
              <a:rPr lang="it-IT" sz="1800" dirty="0" err="1">
                <a:solidFill>
                  <a:schemeClr val="tx1"/>
                </a:solidFill>
              </a:rPr>
              <a:t>Salix</a:t>
            </a:r>
            <a:r>
              <a:rPr lang="it-IT" sz="1800" dirty="0">
                <a:solidFill>
                  <a:schemeClr val="tx1"/>
                </a:solidFill>
              </a:rPr>
              <a:t>, </a:t>
            </a:r>
            <a:r>
              <a:rPr lang="it-IT" sz="1800" dirty="0" err="1">
                <a:solidFill>
                  <a:schemeClr val="tx1"/>
                </a:solidFill>
              </a:rPr>
              <a:t>Ulmus</a:t>
            </a:r>
            <a:endParaRPr lang="es-ES" sz="1800" dirty="0">
              <a:solidFill>
                <a:schemeClr val="tx1"/>
              </a:solidFill>
            </a:endParaRPr>
          </a:p>
        </p:txBody>
      </p:sp>
      <p:pic>
        <p:nvPicPr>
          <p:cNvPr id="2" name="Imagen 1">
            <a:extLst>
              <a:ext uri="{FF2B5EF4-FFF2-40B4-BE49-F238E27FC236}">
                <a16:creationId xmlns:a16="http://schemas.microsoft.com/office/drawing/2014/main" xmlns="" id="{DE9A8A02-CF73-4BCD-9A44-322DC3FEFA6F}"/>
              </a:ext>
            </a:extLst>
          </p:cNvPr>
          <p:cNvPicPr>
            <a:picLocks noChangeAspect="1"/>
          </p:cNvPicPr>
          <p:nvPr/>
        </p:nvPicPr>
        <p:blipFill>
          <a:blip r:embed="rId4" cstate="print"/>
          <a:stretch>
            <a:fillRect/>
          </a:stretch>
        </p:blipFill>
        <p:spPr>
          <a:xfrm>
            <a:off x="303032" y="2950429"/>
            <a:ext cx="3188677" cy="686589"/>
          </a:xfrm>
          <a:prstGeom prst="rect">
            <a:avLst/>
          </a:prstGeom>
        </p:spPr>
      </p:pic>
      <p:pic>
        <p:nvPicPr>
          <p:cNvPr id="7" name="Imagen 6">
            <a:extLst>
              <a:ext uri="{FF2B5EF4-FFF2-40B4-BE49-F238E27FC236}">
                <a16:creationId xmlns:a16="http://schemas.microsoft.com/office/drawing/2014/main" xmlns="" id="{3D9AA9C6-7B60-438C-A508-E377E779915E}"/>
              </a:ext>
            </a:extLst>
          </p:cNvPr>
          <p:cNvPicPr>
            <a:picLocks noChangeAspect="1"/>
          </p:cNvPicPr>
          <p:nvPr/>
        </p:nvPicPr>
        <p:blipFill>
          <a:blip r:embed="rId5" cstate="print"/>
          <a:stretch>
            <a:fillRect/>
          </a:stretch>
        </p:blipFill>
        <p:spPr>
          <a:xfrm>
            <a:off x="3491709" y="3833341"/>
            <a:ext cx="2311370" cy="1538111"/>
          </a:xfrm>
          <a:prstGeom prst="rect">
            <a:avLst/>
          </a:prstGeom>
        </p:spPr>
      </p:pic>
      <p:pic>
        <p:nvPicPr>
          <p:cNvPr id="8" name="Imagen 7">
            <a:extLst>
              <a:ext uri="{FF2B5EF4-FFF2-40B4-BE49-F238E27FC236}">
                <a16:creationId xmlns:a16="http://schemas.microsoft.com/office/drawing/2014/main" xmlns="" id="{063B86DB-706B-466A-966B-52FD5CA14103}"/>
              </a:ext>
            </a:extLst>
          </p:cNvPr>
          <p:cNvPicPr>
            <a:picLocks noChangeAspect="1"/>
          </p:cNvPicPr>
          <p:nvPr/>
        </p:nvPicPr>
        <p:blipFill>
          <a:blip r:embed="rId6" cstate="print"/>
          <a:stretch>
            <a:fillRect/>
          </a:stretch>
        </p:blipFill>
        <p:spPr>
          <a:xfrm>
            <a:off x="5903407" y="3865026"/>
            <a:ext cx="3092197" cy="1474740"/>
          </a:xfrm>
          <a:prstGeom prst="rect">
            <a:avLst/>
          </a:prstGeom>
        </p:spPr>
      </p:pic>
      <p:sp>
        <p:nvSpPr>
          <p:cNvPr id="12" name="CuadroTexto 11">
            <a:extLst>
              <a:ext uri="{FF2B5EF4-FFF2-40B4-BE49-F238E27FC236}">
                <a16:creationId xmlns:a16="http://schemas.microsoft.com/office/drawing/2014/main" xmlns="" id="{51BC21D7-596C-4C19-80A6-6A648614FF1B}"/>
              </a:ext>
            </a:extLst>
          </p:cNvPr>
          <p:cNvSpPr txBox="1"/>
          <p:nvPr/>
        </p:nvSpPr>
        <p:spPr>
          <a:xfrm>
            <a:off x="317402" y="5743312"/>
            <a:ext cx="8495810" cy="830997"/>
          </a:xfrm>
          <a:prstGeom prst="rect">
            <a:avLst/>
          </a:prstGeom>
          <a:noFill/>
        </p:spPr>
        <p:txBody>
          <a:bodyPr wrap="square">
            <a:spAutoFit/>
          </a:bodyPr>
          <a:lstStyle/>
          <a:p>
            <a:r>
              <a:rPr lang="es-ES" sz="1600" dirty="0"/>
              <a:t>Palou, L., Taberner, V., Guardado, A., and Montesinos-Herrero, C. 2012. </a:t>
            </a:r>
            <a:r>
              <a:rPr lang="es-ES" sz="1600" dirty="0" err="1"/>
              <a:t>First</a:t>
            </a:r>
            <a:r>
              <a:rPr lang="es-ES" sz="1600" dirty="0"/>
              <a:t> </a:t>
            </a:r>
            <a:r>
              <a:rPr lang="es-ES" sz="1600" dirty="0" err="1"/>
              <a:t>report</a:t>
            </a:r>
            <a:r>
              <a:rPr lang="es-ES" sz="1600" dirty="0"/>
              <a:t> </a:t>
            </a:r>
            <a:r>
              <a:rPr lang="es-ES" sz="1600" dirty="0" err="1"/>
              <a:t>of</a:t>
            </a:r>
            <a:r>
              <a:rPr lang="es-ES" sz="1600" dirty="0"/>
              <a:t> Alternaria </a:t>
            </a:r>
            <a:r>
              <a:rPr lang="es-ES" sz="1600" dirty="0" err="1"/>
              <a:t>alternata</a:t>
            </a:r>
            <a:r>
              <a:rPr lang="es-ES" sz="1600" dirty="0"/>
              <a:t> </a:t>
            </a:r>
            <a:r>
              <a:rPr lang="es-ES" sz="1600" dirty="0" err="1"/>
              <a:t>causing</a:t>
            </a:r>
            <a:r>
              <a:rPr lang="es-ES" sz="1600" dirty="0"/>
              <a:t> </a:t>
            </a:r>
            <a:r>
              <a:rPr lang="es-ES" sz="1600" dirty="0" err="1"/>
              <a:t>postharvest</a:t>
            </a:r>
            <a:r>
              <a:rPr lang="es-ES" sz="1600" dirty="0"/>
              <a:t> </a:t>
            </a:r>
            <a:r>
              <a:rPr lang="es-ES" sz="1600" dirty="0" err="1"/>
              <a:t>black</a:t>
            </a:r>
            <a:r>
              <a:rPr lang="es-ES" sz="1600" dirty="0"/>
              <a:t> spot </a:t>
            </a:r>
            <a:r>
              <a:rPr lang="es-ES" sz="1600" dirty="0" err="1"/>
              <a:t>of</a:t>
            </a:r>
            <a:r>
              <a:rPr lang="es-ES" sz="1600" dirty="0"/>
              <a:t> </a:t>
            </a:r>
            <a:r>
              <a:rPr lang="es-ES" sz="1600" dirty="0" err="1"/>
              <a:t>persimmon</a:t>
            </a:r>
            <a:r>
              <a:rPr lang="es-ES" sz="1600" dirty="0"/>
              <a:t> in </a:t>
            </a:r>
            <a:r>
              <a:rPr lang="es-ES" sz="1600" dirty="0" err="1"/>
              <a:t>Spain</a:t>
            </a:r>
            <a:r>
              <a:rPr lang="es-ES" sz="1600" dirty="0"/>
              <a:t>. </a:t>
            </a:r>
            <a:r>
              <a:rPr lang="es-ES" sz="1600" dirty="0" err="1"/>
              <a:t>Australasian</a:t>
            </a:r>
            <a:r>
              <a:rPr lang="es-ES" sz="1600" dirty="0"/>
              <a:t> </a:t>
            </a:r>
            <a:r>
              <a:rPr lang="es-ES" sz="1600" dirty="0" err="1"/>
              <a:t>Plant</a:t>
            </a:r>
            <a:r>
              <a:rPr lang="es-ES" sz="1600" dirty="0"/>
              <a:t> </a:t>
            </a:r>
            <a:r>
              <a:rPr lang="es-ES" sz="1600" dirty="0" err="1"/>
              <a:t>Disease</a:t>
            </a:r>
            <a:r>
              <a:rPr lang="es-ES" sz="1600" dirty="0"/>
              <a:t> Notes 7: 41-42. (50237)</a:t>
            </a:r>
          </a:p>
        </p:txBody>
      </p:sp>
      <p:pic>
        <p:nvPicPr>
          <p:cNvPr id="13" name="Imagen 12">
            <a:extLst>
              <a:ext uri="{FF2B5EF4-FFF2-40B4-BE49-F238E27FC236}">
                <a16:creationId xmlns:a16="http://schemas.microsoft.com/office/drawing/2014/main" xmlns="" id="{1FE5A0CC-4A3C-4DDB-A43C-4CCE710BC3B5}"/>
              </a:ext>
            </a:extLst>
          </p:cNvPr>
          <p:cNvPicPr>
            <a:picLocks noChangeAspect="1"/>
          </p:cNvPicPr>
          <p:nvPr/>
        </p:nvPicPr>
        <p:blipFill>
          <a:blip r:embed="rId7" cstate="print"/>
          <a:stretch>
            <a:fillRect/>
          </a:stretch>
        </p:blipFill>
        <p:spPr>
          <a:xfrm>
            <a:off x="823716" y="3720427"/>
            <a:ext cx="2311370" cy="1763940"/>
          </a:xfrm>
          <a:prstGeom prst="rect">
            <a:avLst/>
          </a:prstGeom>
        </p:spPr>
      </p:pic>
    </p:spTree>
    <p:extLst>
      <p:ext uri="{BB962C8B-B14F-4D97-AF65-F5344CB8AC3E}">
        <p14:creationId xmlns:p14="http://schemas.microsoft.com/office/powerpoint/2010/main" xmlns="" val="175986724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3">
            <a:extLst>
              <a:ext uri="{FF2B5EF4-FFF2-40B4-BE49-F238E27FC236}">
                <a16:creationId xmlns:a16="http://schemas.microsoft.com/office/drawing/2014/main" xmlns="" id="{7F0556E5-ECDF-41FA-B1DB-86971477AC46}"/>
              </a:ext>
            </a:extLst>
          </p:cNvPr>
          <p:cNvSpPr>
            <a:spLocks noGrp="1"/>
          </p:cNvSpPr>
          <p:nvPr>
            <p:ph idx="1"/>
          </p:nvPr>
        </p:nvSpPr>
        <p:spPr>
          <a:xfrm>
            <a:off x="204019" y="1532685"/>
            <a:ext cx="8668330" cy="941390"/>
          </a:xfrm>
        </p:spPr>
        <p:txBody>
          <a:bodyPr/>
          <a:lstStyle/>
          <a:p>
            <a:r>
              <a:rPr lang="es-ES" sz="1800" i="1" dirty="0">
                <a:solidFill>
                  <a:srgbClr val="000000"/>
                </a:solidFill>
                <a:latin typeface="Arial" panose="020B0604020202020204" pitchFamily="34" charset="0"/>
              </a:rPr>
              <a:t>Fusarium </a:t>
            </a:r>
            <a:r>
              <a:rPr lang="es-ES" sz="1800" i="1" dirty="0" err="1">
                <a:solidFill>
                  <a:srgbClr val="000000"/>
                </a:solidFill>
                <a:latin typeface="Arial" panose="020B0604020202020204" pitchFamily="34" charset="0"/>
              </a:rPr>
              <a:t>solani</a:t>
            </a:r>
            <a:r>
              <a:rPr lang="es-ES" sz="1800" i="1" dirty="0">
                <a:solidFill>
                  <a:srgbClr val="000000"/>
                </a:solidFill>
                <a:latin typeface="Arial" panose="020B0604020202020204" pitchFamily="34" charset="0"/>
              </a:rPr>
              <a:t>  </a:t>
            </a:r>
            <a:r>
              <a:rPr lang="it-IT" dirty="0">
                <a:solidFill>
                  <a:schemeClr val="tx1"/>
                </a:solidFill>
              </a:rPr>
              <a:t>(639 </a:t>
            </a:r>
            <a:r>
              <a:rPr lang="it-IT" dirty="0" err="1">
                <a:solidFill>
                  <a:schemeClr val="tx1"/>
                </a:solidFill>
              </a:rPr>
              <a:t>host</a:t>
            </a:r>
            <a:r>
              <a:rPr lang="it-IT" dirty="0">
                <a:solidFill>
                  <a:schemeClr val="tx1"/>
                </a:solidFill>
              </a:rPr>
              <a:t>)</a:t>
            </a:r>
          </a:p>
          <a:p>
            <a:endParaRPr lang="it-IT" sz="788" dirty="0">
              <a:solidFill>
                <a:schemeClr val="tx1"/>
              </a:solidFill>
            </a:endParaRPr>
          </a:p>
          <a:p>
            <a:r>
              <a:rPr lang="it-IT" sz="1800" i="1" dirty="0">
                <a:solidFill>
                  <a:schemeClr val="tx1"/>
                </a:solidFill>
              </a:rPr>
              <a:t>Acacia</a:t>
            </a:r>
            <a:r>
              <a:rPr lang="it-IT" sz="1800" dirty="0">
                <a:solidFill>
                  <a:schemeClr val="tx1"/>
                </a:solidFill>
              </a:rPr>
              <a:t>, </a:t>
            </a:r>
            <a:r>
              <a:rPr lang="it-IT" sz="1800" i="1" dirty="0" err="1">
                <a:solidFill>
                  <a:schemeClr val="tx1"/>
                </a:solidFill>
              </a:rPr>
              <a:t>Eucalyptus</a:t>
            </a:r>
            <a:r>
              <a:rPr lang="it-IT" sz="1800" dirty="0">
                <a:solidFill>
                  <a:schemeClr val="tx1"/>
                </a:solidFill>
              </a:rPr>
              <a:t>, </a:t>
            </a:r>
            <a:r>
              <a:rPr lang="it-IT" sz="1800" i="1" dirty="0" err="1">
                <a:solidFill>
                  <a:schemeClr val="tx1"/>
                </a:solidFill>
              </a:rPr>
              <a:t>Hibiscus</a:t>
            </a:r>
            <a:r>
              <a:rPr lang="it-IT" sz="1800" dirty="0">
                <a:solidFill>
                  <a:schemeClr val="tx1"/>
                </a:solidFill>
              </a:rPr>
              <a:t>, </a:t>
            </a:r>
            <a:r>
              <a:rPr lang="it-IT" sz="1800" i="1" dirty="0">
                <a:solidFill>
                  <a:schemeClr val="tx1"/>
                </a:solidFill>
              </a:rPr>
              <a:t>Magnolia</a:t>
            </a:r>
            <a:r>
              <a:rPr lang="it-IT" sz="1800" dirty="0">
                <a:solidFill>
                  <a:schemeClr val="tx1"/>
                </a:solidFill>
              </a:rPr>
              <a:t>, </a:t>
            </a:r>
            <a:r>
              <a:rPr lang="it-IT" sz="1800" i="1" dirty="0">
                <a:solidFill>
                  <a:schemeClr val="tx1"/>
                </a:solidFill>
              </a:rPr>
              <a:t>Malus</a:t>
            </a:r>
            <a:r>
              <a:rPr lang="it-IT" sz="1800" dirty="0">
                <a:solidFill>
                  <a:schemeClr val="tx1"/>
                </a:solidFill>
              </a:rPr>
              <a:t>, </a:t>
            </a:r>
            <a:r>
              <a:rPr lang="it-IT" sz="1800" i="1" dirty="0">
                <a:solidFill>
                  <a:schemeClr val="tx1"/>
                </a:solidFill>
              </a:rPr>
              <a:t>Populus</a:t>
            </a:r>
            <a:r>
              <a:rPr lang="it-IT" sz="1800" dirty="0">
                <a:solidFill>
                  <a:schemeClr val="tx1"/>
                </a:solidFill>
              </a:rPr>
              <a:t>, </a:t>
            </a:r>
            <a:r>
              <a:rPr lang="it-IT" sz="1800" i="1" dirty="0" err="1">
                <a:solidFill>
                  <a:schemeClr val="tx1"/>
                </a:solidFill>
              </a:rPr>
              <a:t>Prunus</a:t>
            </a:r>
            <a:r>
              <a:rPr lang="it-IT" sz="1800" dirty="0">
                <a:solidFill>
                  <a:schemeClr val="tx1"/>
                </a:solidFill>
              </a:rPr>
              <a:t>, </a:t>
            </a:r>
            <a:r>
              <a:rPr lang="it-IT" sz="1800" i="1" dirty="0">
                <a:solidFill>
                  <a:schemeClr val="tx1"/>
                </a:solidFill>
              </a:rPr>
              <a:t>Quercus</a:t>
            </a:r>
            <a:r>
              <a:rPr lang="it-IT" sz="1800" dirty="0">
                <a:solidFill>
                  <a:schemeClr val="tx1"/>
                </a:solidFill>
              </a:rPr>
              <a:t>, </a:t>
            </a:r>
            <a:r>
              <a:rPr lang="it-IT" sz="1800" i="1" dirty="0" err="1">
                <a:solidFill>
                  <a:schemeClr val="tx1"/>
                </a:solidFill>
              </a:rPr>
              <a:t>Salix</a:t>
            </a:r>
            <a:r>
              <a:rPr lang="it-IT" sz="1800" dirty="0">
                <a:solidFill>
                  <a:schemeClr val="tx1"/>
                </a:solidFill>
              </a:rPr>
              <a:t>, </a:t>
            </a:r>
            <a:r>
              <a:rPr lang="it-IT" sz="1800" i="1" dirty="0" err="1">
                <a:solidFill>
                  <a:schemeClr val="tx1"/>
                </a:solidFill>
              </a:rPr>
              <a:t>Ulmus</a:t>
            </a:r>
            <a:endParaRPr lang="es-ES" sz="1800" i="1" dirty="0">
              <a:solidFill>
                <a:schemeClr val="tx1"/>
              </a:solidFill>
            </a:endParaRPr>
          </a:p>
        </p:txBody>
      </p:sp>
      <p:pic>
        <p:nvPicPr>
          <p:cNvPr id="11" name="Immagine 4">
            <a:extLst>
              <a:ext uri="{FF2B5EF4-FFF2-40B4-BE49-F238E27FC236}">
                <a16:creationId xmlns:a16="http://schemas.microsoft.com/office/drawing/2014/main" xmlns="" id="{72A7B3DA-D5AC-48E3-BBBC-2E25B6C3DC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19" y="607290"/>
            <a:ext cx="1235020" cy="626769"/>
          </a:xfrm>
          <a:prstGeom prst="rect">
            <a:avLst/>
          </a:prstGeom>
        </p:spPr>
      </p:pic>
      <p:pic>
        <p:nvPicPr>
          <p:cNvPr id="4" name="Imagen 3">
            <a:extLst>
              <a:ext uri="{FF2B5EF4-FFF2-40B4-BE49-F238E27FC236}">
                <a16:creationId xmlns:a16="http://schemas.microsoft.com/office/drawing/2014/main" xmlns="" id="{F2DF47A7-3DC3-4A22-8719-B459812E9ADF}"/>
              </a:ext>
            </a:extLst>
          </p:cNvPr>
          <p:cNvPicPr>
            <a:picLocks noChangeAspect="1"/>
          </p:cNvPicPr>
          <p:nvPr/>
        </p:nvPicPr>
        <p:blipFill rotWithShape="1">
          <a:blip r:embed="rId4" cstate="print"/>
          <a:srcRect l="29375" t="29583" r="10268"/>
          <a:stretch/>
        </p:blipFill>
        <p:spPr>
          <a:xfrm>
            <a:off x="204019" y="2772701"/>
            <a:ext cx="4430859" cy="2754984"/>
          </a:xfrm>
          <a:prstGeom prst="rect">
            <a:avLst/>
          </a:prstGeom>
        </p:spPr>
      </p:pic>
      <p:pic>
        <p:nvPicPr>
          <p:cNvPr id="13" name="Imagen 12">
            <a:extLst>
              <a:ext uri="{FF2B5EF4-FFF2-40B4-BE49-F238E27FC236}">
                <a16:creationId xmlns:a16="http://schemas.microsoft.com/office/drawing/2014/main" xmlns="" id="{4FE51CA9-92E1-4316-9A12-59A1E0B24361}"/>
              </a:ext>
            </a:extLst>
          </p:cNvPr>
          <p:cNvPicPr>
            <a:picLocks noChangeAspect="1"/>
          </p:cNvPicPr>
          <p:nvPr/>
        </p:nvPicPr>
        <p:blipFill rotWithShape="1">
          <a:blip r:embed="rId5" cstate="print"/>
          <a:srcRect l="30982" t="25162" r="11428" b="1814"/>
          <a:stretch/>
        </p:blipFill>
        <p:spPr>
          <a:xfrm>
            <a:off x="4778827" y="2875007"/>
            <a:ext cx="4093522" cy="2766312"/>
          </a:xfrm>
          <a:prstGeom prst="rect">
            <a:avLst/>
          </a:prstGeom>
        </p:spPr>
      </p:pic>
      <p:sp>
        <p:nvSpPr>
          <p:cNvPr id="15" name="CuadroTexto 14">
            <a:extLst>
              <a:ext uri="{FF2B5EF4-FFF2-40B4-BE49-F238E27FC236}">
                <a16:creationId xmlns:a16="http://schemas.microsoft.com/office/drawing/2014/main" xmlns="" id="{FAF74E53-4AF3-440E-98A6-9ED67FFF01F5}"/>
              </a:ext>
            </a:extLst>
          </p:cNvPr>
          <p:cNvSpPr txBox="1"/>
          <p:nvPr/>
        </p:nvSpPr>
        <p:spPr>
          <a:xfrm>
            <a:off x="249425" y="5791371"/>
            <a:ext cx="8770906" cy="300082"/>
          </a:xfrm>
          <a:prstGeom prst="rect">
            <a:avLst/>
          </a:prstGeom>
          <a:noFill/>
        </p:spPr>
        <p:txBody>
          <a:bodyPr wrap="square">
            <a:spAutoFit/>
          </a:bodyPr>
          <a:lstStyle/>
          <a:p>
            <a:r>
              <a:rPr lang="es-ES" sz="675" dirty="0"/>
              <a:t>https://www.regione.lombardia.it/wps/wcm/connect/8c1f56a8-0915-42b1-98f7-7e2413e23486/Malattie+fungine+delle+piante+ornamentali+e+forestali+%2815+aprile+2016%29.pdf?MOD=AJPERES&amp;CACHEID=ROOTWORKSPACE-8c1f56a8-0915-42b1-98f7-7e2413e23486-lPFHiCH</a:t>
            </a:r>
          </a:p>
        </p:txBody>
      </p:sp>
    </p:spTree>
    <p:extLst>
      <p:ext uri="{BB962C8B-B14F-4D97-AF65-F5344CB8AC3E}">
        <p14:creationId xmlns:p14="http://schemas.microsoft.com/office/powerpoint/2010/main" xmlns="" val="99086936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3654" y="720944"/>
            <a:ext cx="1235020" cy="626769"/>
          </a:xfrm>
          <a:prstGeom prst="rect">
            <a:avLst/>
          </a:prstGeom>
        </p:spPr>
      </p:pic>
      <p:sp>
        <p:nvSpPr>
          <p:cNvPr id="4" name="Marcador de contenido 3">
            <a:extLst>
              <a:ext uri="{FF2B5EF4-FFF2-40B4-BE49-F238E27FC236}">
                <a16:creationId xmlns:a16="http://schemas.microsoft.com/office/drawing/2014/main" xmlns="" id="{C095F760-55F2-410F-A8C6-2B54BD411D10}"/>
              </a:ext>
            </a:extLst>
          </p:cNvPr>
          <p:cNvSpPr>
            <a:spLocks noGrp="1"/>
          </p:cNvSpPr>
          <p:nvPr>
            <p:ph idx="1"/>
          </p:nvPr>
        </p:nvSpPr>
        <p:spPr>
          <a:xfrm>
            <a:off x="604940" y="1970493"/>
            <a:ext cx="7654640" cy="873967"/>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lgn="just"/>
            <a:r>
              <a:rPr lang="en-US" sz="2800" dirty="0">
                <a:solidFill>
                  <a:schemeClr val="tx1"/>
                </a:solidFill>
              </a:rPr>
              <a:t>The beetle is associated with fungal taxa commonly found in the invaded environment</a:t>
            </a:r>
            <a:endParaRPr lang="es-ES" sz="2800" dirty="0">
              <a:solidFill>
                <a:schemeClr val="tx1"/>
              </a:solidFill>
            </a:endParaRPr>
          </a:p>
        </p:txBody>
      </p:sp>
      <p:pic>
        <p:nvPicPr>
          <p:cNvPr id="8" name="Imagen 7">
            <a:extLst>
              <a:ext uri="{FF2B5EF4-FFF2-40B4-BE49-F238E27FC236}">
                <a16:creationId xmlns:a16="http://schemas.microsoft.com/office/drawing/2014/main" xmlns="" id="{095BA238-3003-46EB-8CD6-DBCA2BE5615B}"/>
              </a:ext>
            </a:extLst>
          </p:cNvPr>
          <p:cNvPicPr>
            <a:picLocks noChangeAspect="1"/>
          </p:cNvPicPr>
          <p:nvPr/>
        </p:nvPicPr>
        <p:blipFill>
          <a:blip r:embed="rId4" cstate="print"/>
          <a:stretch>
            <a:fillRect/>
          </a:stretch>
        </p:blipFill>
        <p:spPr>
          <a:xfrm>
            <a:off x="2524264" y="3532895"/>
            <a:ext cx="4095471" cy="2879628"/>
          </a:xfrm>
          <a:prstGeom prst="rect">
            <a:avLst/>
          </a:prstGeom>
        </p:spPr>
      </p:pic>
    </p:spTree>
    <p:extLst>
      <p:ext uri="{BB962C8B-B14F-4D97-AF65-F5344CB8AC3E}">
        <p14:creationId xmlns:p14="http://schemas.microsoft.com/office/powerpoint/2010/main" xmlns="" val="260582093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7239" y="2201333"/>
            <a:ext cx="8689521" cy="2108200"/>
          </a:xfrm>
        </p:spPr>
        <p:txBody>
          <a:bodyPr rtlCol="0">
            <a:noAutofit/>
          </a:bodyPr>
          <a:lstStyle/>
          <a:p>
            <a:pPr algn="ct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
            </a:r>
            <a:br>
              <a:rPr lang="en-US" sz="2700" b="1" i="1" smtClean="0">
                <a:solidFill>
                  <a:schemeClr val="accent2">
                    <a:lumMod val="50000"/>
                  </a:schemeClr>
                </a:solidFill>
              </a:rPr>
            </a:br>
            <a:r>
              <a:rPr lang="en-US" sz="2700" b="1" i="1" smtClean="0">
                <a:solidFill>
                  <a:schemeClr val="accent2">
                    <a:lumMod val="50000"/>
                  </a:schemeClr>
                </a:solidFill>
              </a:rPr>
              <a:t>Xylosandrus</a:t>
            </a:r>
            <a:r>
              <a:rPr lang="en-US" sz="2700" b="1" smtClean="0">
                <a:solidFill>
                  <a:schemeClr val="accent2">
                    <a:lumMod val="50000"/>
                  </a:schemeClr>
                </a:solidFill>
              </a:rPr>
              <a:t> </a:t>
            </a:r>
            <a:r>
              <a:rPr lang="en-US" sz="2700" b="1" dirty="0">
                <a:solidFill>
                  <a:schemeClr val="accent2">
                    <a:lumMod val="50000"/>
                  </a:schemeClr>
                </a:solidFill>
              </a:rPr>
              <a:t>and associated fungi: a high-risk symbiosis for natural environments</a:t>
            </a:r>
            <a:r>
              <a:rPr lang="en-US" sz="2700" i="1" u="sng" dirty="0">
                <a:solidFill>
                  <a:schemeClr val="tx1"/>
                </a:solidFill>
              </a:rPr>
              <a:t/>
            </a:r>
            <a:br>
              <a:rPr lang="en-US" sz="2700" i="1" u="sng" dirty="0">
                <a:solidFill>
                  <a:schemeClr val="tx1"/>
                </a:solidFill>
              </a:rPr>
            </a:br>
            <a:r>
              <a:rPr lang="en-US" sz="2700" i="1" u="sng">
                <a:solidFill>
                  <a:schemeClr val="tx1"/>
                </a:solidFill>
              </a:rPr>
              <a:t/>
            </a:r>
            <a:br>
              <a:rPr lang="en-US" sz="2700" i="1" u="sng">
                <a:solidFill>
                  <a:schemeClr val="tx1"/>
                </a:solidFill>
              </a:rPr>
            </a:br>
            <a:endParaRPr lang="it-IT" sz="5400" b="1" i="1" dirty="0">
              <a:solidFill>
                <a:schemeClr val="tx1"/>
              </a:solidFill>
            </a:endParaRPr>
          </a:p>
        </p:txBody>
      </p:sp>
      <p:sp>
        <p:nvSpPr>
          <p:cNvPr id="3" name="Sottotitolo 2"/>
          <p:cNvSpPr>
            <a:spLocks noGrp="1"/>
          </p:cNvSpPr>
          <p:nvPr>
            <p:ph type="subTitle" idx="1"/>
          </p:nvPr>
        </p:nvSpPr>
        <p:spPr>
          <a:xfrm>
            <a:off x="4572000" y="4334247"/>
            <a:ext cx="4315232" cy="1018728"/>
          </a:xfrm>
        </p:spPr>
        <p:txBody>
          <a:bodyPr rtlCol="0">
            <a:normAutofit fontScale="92500" lnSpcReduction="10000"/>
          </a:bodyPr>
          <a:lstStyle/>
          <a:p>
            <a:pPr rtl="0"/>
            <a:r>
              <a:rPr lang="it-IT" sz="2400" b="1" smtClean="0">
                <a:solidFill>
                  <a:schemeClr val="accent2">
                    <a:lumMod val="50000"/>
                  </a:schemeClr>
                </a:solidFill>
                <a:cs typeface="Aharoni" panose="02010803020104030203" pitchFamily="2" charset="-79"/>
              </a:rPr>
              <a:t>Carmen </a:t>
            </a:r>
            <a:r>
              <a:rPr lang="it-IT" sz="2400" b="1" dirty="0">
                <a:solidFill>
                  <a:schemeClr val="accent2">
                    <a:lumMod val="50000"/>
                  </a:schemeClr>
                </a:solidFill>
                <a:cs typeface="Aharoni" panose="02010803020104030203" pitchFamily="2" charset="-79"/>
              </a:rPr>
              <a:t>Morales-Rodr</a:t>
            </a:r>
            <a:r>
              <a:rPr lang="it-IT" sz="2400" b="1" i="0" dirty="0">
                <a:solidFill>
                  <a:schemeClr val="accent2">
                    <a:lumMod val="50000"/>
                  </a:schemeClr>
                </a:solidFill>
                <a:effectLst/>
                <a:cs typeface="Aharoni" panose="02010803020104030203" pitchFamily="2" charset="-79"/>
              </a:rPr>
              <a:t>í</a:t>
            </a:r>
            <a:r>
              <a:rPr lang="it-IT" sz="2400" b="1" dirty="0">
                <a:solidFill>
                  <a:schemeClr val="accent2">
                    <a:lumMod val="50000"/>
                  </a:schemeClr>
                </a:solidFill>
                <a:cs typeface="Aharoni" panose="02010803020104030203" pitchFamily="2" charset="-79"/>
              </a:rPr>
              <a:t>guez</a:t>
            </a:r>
          </a:p>
          <a:p>
            <a:r>
              <a:rPr lang="en-US" sz="2000" smtClean="0">
                <a:solidFill>
                  <a:schemeClr val="accent2">
                    <a:lumMod val="50000"/>
                  </a:schemeClr>
                </a:solidFill>
                <a:cs typeface="Aharoni" panose="02010803020104030203" pitchFamily="2" charset="-79"/>
              </a:rPr>
              <a:t>DIBAF (Dept. for Innovation in Biological, Agro-food and Forest </a:t>
            </a:r>
            <a:r>
              <a:rPr lang="en-US" sz="2000" smtClean="0">
                <a:solidFill>
                  <a:schemeClr val="accent2">
                    <a:lumMod val="50000"/>
                  </a:schemeClr>
                </a:solidFill>
                <a:cs typeface="Aharoni" panose="02010803020104030203" pitchFamily="2" charset="-79"/>
              </a:rPr>
              <a:t>systems</a:t>
            </a:r>
            <a:r>
              <a:rPr lang="en-US" sz="2000" smtClean="0">
                <a:solidFill>
                  <a:schemeClr val="accent2">
                    <a:lumMod val="50000"/>
                  </a:schemeClr>
                </a:solidFill>
                <a:cs typeface="Aharoni" panose="02010803020104030203" pitchFamily="2" charset="-79"/>
              </a:rPr>
              <a:t>)</a:t>
            </a:r>
            <a:endParaRPr lang="it-IT" sz="2000" dirty="0">
              <a:solidFill>
                <a:schemeClr val="tx1">
                  <a:lumMod val="50000"/>
                  <a:lumOff val="50000"/>
                </a:schemeClr>
              </a:solidFill>
            </a:endParaRPr>
          </a:p>
        </p:txBody>
      </p:sp>
      <p:pic>
        <p:nvPicPr>
          <p:cNvPr id="10" name="Immagine 9">
            <a:extLst>
              <a:ext uri="{FF2B5EF4-FFF2-40B4-BE49-F238E27FC236}">
                <a16:creationId xmlns:a16="http://schemas.microsoft.com/office/drawing/2014/main" xmlns="" id="{73CEE94B-7A0F-468A-95DC-33B17819FD4D}"/>
              </a:ext>
            </a:extLst>
          </p:cNvPr>
          <p:cNvPicPr>
            <a:picLocks noChangeAspect="1"/>
          </p:cNvPicPr>
          <p:nvPr/>
        </p:nvPicPr>
        <p:blipFill>
          <a:blip r:embed="rId3" cstate="print"/>
          <a:stretch>
            <a:fillRect/>
          </a:stretch>
        </p:blipFill>
        <p:spPr>
          <a:xfrm>
            <a:off x="4467632" y="5811078"/>
            <a:ext cx="2118353" cy="720952"/>
          </a:xfrm>
          <a:prstGeom prst="rect">
            <a:avLst/>
          </a:prstGeom>
        </p:spPr>
      </p:pic>
      <p:pic>
        <p:nvPicPr>
          <p:cNvPr id="7" name="Immagine 6">
            <a:extLst>
              <a:ext uri="{FF2B5EF4-FFF2-40B4-BE49-F238E27FC236}">
                <a16:creationId xmlns:a16="http://schemas.microsoft.com/office/drawing/2014/main" xmlns="" id="{CA8AF31B-5BC8-D1F9-32C6-D66F1E116FAB}"/>
              </a:ext>
            </a:extLst>
          </p:cNvPr>
          <p:cNvPicPr>
            <a:picLocks noChangeAspect="1"/>
          </p:cNvPicPr>
          <p:nvPr/>
        </p:nvPicPr>
        <p:blipFill rotWithShape="1">
          <a:blip r:embed="rId4" cstate="print"/>
          <a:srcRect l="15385" r="12315" b="8283"/>
          <a:stretch/>
        </p:blipFill>
        <p:spPr>
          <a:xfrm>
            <a:off x="455787" y="5361442"/>
            <a:ext cx="3402423" cy="1355767"/>
          </a:xfrm>
          <a:prstGeom prst="rect">
            <a:avLst/>
          </a:prstGeom>
        </p:spPr>
      </p:pic>
      <p:sp>
        <p:nvSpPr>
          <p:cNvPr id="13" name="CuadroTexto 8">
            <a:extLst>
              <a:ext uri="{FF2B5EF4-FFF2-40B4-BE49-F238E27FC236}">
                <a16:creationId xmlns:a16="http://schemas.microsoft.com/office/drawing/2014/main" xmlns="" id="{8F486383-13F1-F9A9-52D5-A6B219CD009A}"/>
              </a:ext>
            </a:extLst>
          </p:cNvPr>
          <p:cNvSpPr txBox="1"/>
          <p:nvPr/>
        </p:nvSpPr>
        <p:spPr>
          <a:xfrm>
            <a:off x="231721" y="6644415"/>
            <a:ext cx="1110343" cy="213585"/>
          </a:xfrm>
          <a:prstGeom prst="rect">
            <a:avLst/>
          </a:prstGeom>
          <a:noFill/>
        </p:spPr>
        <p:txBody>
          <a:bodyPr wrap="square" rtlCol="0">
            <a:spAutoFit/>
          </a:bodyPr>
          <a:lstStyle/>
          <a:p>
            <a:r>
              <a:rPr lang="it-IT" sz="788" dirty="0"/>
              <a:t>@Massimo </a:t>
            </a:r>
            <a:r>
              <a:rPr lang="it-IT" sz="788" dirty="0" err="1"/>
              <a:t>Faccoli</a:t>
            </a:r>
            <a:endParaRPr lang="es-ES" sz="788" dirty="0"/>
          </a:p>
        </p:txBody>
      </p:sp>
      <p:pic>
        <p:nvPicPr>
          <p:cNvPr id="14" name="Google Shape;116;p13"/>
          <p:cNvPicPr preferRelativeResize="0">
            <a:picLocks noChangeAspect="1"/>
          </p:cNvPicPr>
          <p:nvPr/>
        </p:nvPicPr>
        <p:blipFill rotWithShape="1">
          <a:blip r:embed="rId5" cstate="print">
            <a:alphaModFix/>
          </a:blip>
          <a:srcRect/>
          <a:stretch/>
        </p:blipFill>
        <p:spPr>
          <a:xfrm>
            <a:off x="6337065" y="28823"/>
            <a:ext cx="2771439" cy="1095921"/>
          </a:xfrm>
          <a:prstGeom prst="rect">
            <a:avLst/>
          </a:prstGeom>
          <a:noFill/>
          <a:ln>
            <a:noFill/>
          </a:ln>
        </p:spPr>
      </p:pic>
      <p:pic>
        <p:nvPicPr>
          <p:cNvPr id="15" name="Google Shape;115;p13"/>
          <p:cNvPicPr preferRelativeResize="0">
            <a:picLocks noChangeAspect="1"/>
          </p:cNvPicPr>
          <p:nvPr/>
        </p:nvPicPr>
        <p:blipFill rotWithShape="1">
          <a:blip r:embed="rId6" cstate="print">
            <a:alphaModFix/>
          </a:blip>
          <a:srcRect/>
          <a:stretch/>
        </p:blipFill>
        <p:spPr>
          <a:xfrm>
            <a:off x="35496" y="44624"/>
            <a:ext cx="3544557" cy="1798853"/>
          </a:xfrm>
          <a:prstGeom prst="rect">
            <a:avLst/>
          </a:prstGeom>
          <a:noFill/>
          <a:ln>
            <a:noFill/>
          </a:ln>
        </p:spPr>
      </p:pic>
    </p:spTree>
    <p:extLst>
      <p:ext uri="{BB962C8B-B14F-4D97-AF65-F5344CB8AC3E}">
        <p14:creationId xmlns:p14="http://schemas.microsoft.com/office/powerpoint/2010/main" xmlns="" val="70630554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3">
            <a:extLst>
              <a:ext uri="{FF2B5EF4-FFF2-40B4-BE49-F238E27FC236}">
                <a16:creationId xmlns:a16="http://schemas.microsoft.com/office/drawing/2014/main" xmlns="" id="{7F0556E5-ECDF-41FA-B1DB-86971477AC46}"/>
              </a:ext>
            </a:extLst>
          </p:cNvPr>
          <p:cNvSpPr>
            <a:spLocks noGrp="1"/>
          </p:cNvSpPr>
          <p:nvPr>
            <p:ph idx="1"/>
          </p:nvPr>
        </p:nvSpPr>
        <p:spPr>
          <a:xfrm>
            <a:off x="124972" y="1568895"/>
            <a:ext cx="8668330" cy="1587374"/>
          </a:xfrm>
        </p:spPr>
        <p:txBody>
          <a:bodyPr/>
          <a:lstStyle/>
          <a:p>
            <a:r>
              <a:rPr lang="it-IT" i="1" dirty="0" err="1">
                <a:solidFill>
                  <a:schemeClr val="tx1"/>
                </a:solidFill>
              </a:rPr>
              <a:t>Colletotrichum</a:t>
            </a:r>
            <a:r>
              <a:rPr lang="it-IT" i="1" dirty="0">
                <a:solidFill>
                  <a:schemeClr val="tx1"/>
                </a:solidFill>
              </a:rPr>
              <a:t> </a:t>
            </a:r>
            <a:r>
              <a:rPr lang="it-IT" i="1" dirty="0" err="1">
                <a:solidFill>
                  <a:schemeClr val="tx1"/>
                </a:solidFill>
              </a:rPr>
              <a:t>fioriniae</a:t>
            </a:r>
            <a:r>
              <a:rPr lang="it-IT" i="1" dirty="0">
                <a:solidFill>
                  <a:schemeClr val="tx1"/>
                </a:solidFill>
              </a:rPr>
              <a:t> </a:t>
            </a:r>
            <a:r>
              <a:rPr lang="it-IT" dirty="0">
                <a:solidFill>
                  <a:schemeClr val="tx1"/>
                </a:solidFill>
              </a:rPr>
              <a:t>(63 ospiti)</a:t>
            </a:r>
          </a:p>
          <a:p>
            <a:endParaRPr lang="it-IT" sz="788" dirty="0">
              <a:solidFill>
                <a:schemeClr val="tx1"/>
              </a:solidFill>
            </a:endParaRPr>
          </a:p>
          <a:p>
            <a:r>
              <a:rPr lang="it-IT" sz="1800" i="1" dirty="0">
                <a:solidFill>
                  <a:schemeClr val="tx1"/>
                </a:solidFill>
              </a:rPr>
              <a:t>Acacia</a:t>
            </a:r>
            <a:r>
              <a:rPr lang="it-IT" sz="1800" dirty="0">
                <a:solidFill>
                  <a:schemeClr val="tx1"/>
                </a:solidFill>
              </a:rPr>
              <a:t>, </a:t>
            </a:r>
            <a:r>
              <a:rPr lang="it-IT" sz="1800" i="1" dirty="0">
                <a:solidFill>
                  <a:schemeClr val="tx1"/>
                </a:solidFill>
              </a:rPr>
              <a:t>Magnolia</a:t>
            </a:r>
            <a:r>
              <a:rPr lang="it-IT" sz="1800" dirty="0">
                <a:solidFill>
                  <a:schemeClr val="tx1"/>
                </a:solidFill>
              </a:rPr>
              <a:t>, </a:t>
            </a:r>
            <a:r>
              <a:rPr lang="it-IT" sz="1800" i="1" dirty="0">
                <a:solidFill>
                  <a:schemeClr val="tx1"/>
                </a:solidFill>
              </a:rPr>
              <a:t>Malus</a:t>
            </a:r>
            <a:r>
              <a:rPr lang="it-IT" sz="1800" dirty="0">
                <a:solidFill>
                  <a:schemeClr val="tx1"/>
                </a:solidFill>
              </a:rPr>
              <a:t>, </a:t>
            </a:r>
            <a:r>
              <a:rPr lang="it-IT" sz="1800" i="1" dirty="0" err="1">
                <a:solidFill>
                  <a:schemeClr val="tx1"/>
                </a:solidFill>
              </a:rPr>
              <a:t>Prunus</a:t>
            </a:r>
            <a:r>
              <a:rPr lang="it-IT" sz="1800" dirty="0">
                <a:solidFill>
                  <a:schemeClr val="tx1"/>
                </a:solidFill>
              </a:rPr>
              <a:t>.</a:t>
            </a:r>
            <a:endParaRPr lang="es-ES" sz="1800" dirty="0">
              <a:solidFill>
                <a:schemeClr val="tx1"/>
              </a:solidFill>
            </a:endParaRPr>
          </a:p>
        </p:txBody>
      </p:sp>
      <p:pic>
        <p:nvPicPr>
          <p:cNvPr id="11" name="Immagine 4">
            <a:extLst>
              <a:ext uri="{FF2B5EF4-FFF2-40B4-BE49-F238E27FC236}">
                <a16:creationId xmlns:a16="http://schemas.microsoft.com/office/drawing/2014/main" xmlns="" id="{72A7B3DA-D5AC-48E3-BBBC-2E25B6C3DC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4972" y="557975"/>
            <a:ext cx="1235020" cy="626769"/>
          </a:xfrm>
          <a:prstGeom prst="rect">
            <a:avLst/>
          </a:prstGeom>
        </p:spPr>
      </p:pic>
      <p:pic>
        <p:nvPicPr>
          <p:cNvPr id="2" name="Imagen 1">
            <a:extLst>
              <a:ext uri="{FF2B5EF4-FFF2-40B4-BE49-F238E27FC236}">
                <a16:creationId xmlns:a16="http://schemas.microsoft.com/office/drawing/2014/main" xmlns="" id="{5B201678-4E12-452E-AAD3-74E32F69DB47}"/>
              </a:ext>
            </a:extLst>
          </p:cNvPr>
          <p:cNvPicPr>
            <a:picLocks noChangeAspect="1"/>
          </p:cNvPicPr>
          <p:nvPr/>
        </p:nvPicPr>
        <p:blipFill>
          <a:blip r:embed="rId4" cstate="print"/>
          <a:stretch>
            <a:fillRect/>
          </a:stretch>
        </p:blipFill>
        <p:spPr>
          <a:xfrm>
            <a:off x="5707464" y="1787282"/>
            <a:ext cx="2744487" cy="3283435"/>
          </a:xfrm>
          <a:prstGeom prst="rect">
            <a:avLst/>
          </a:prstGeom>
        </p:spPr>
      </p:pic>
      <p:pic>
        <p:nvPicPr>
          <p:cNvPr id="4" name="Imagen 3">
            <a:extLst>
              <a:ext uri="{FF2B5EF4-FFF2-40B4-BE49-F238E27FC236}">
                <a16:creationId xmlns:a16="http://schemas.microsoft.com/office/drawing/2014/main" xmlns="" id="{DA036E66-D4D7-4C4A-9A0F-0515833ABC55}"/>
              </a:ext>
            </a:extLst>
          </p:cNvPr>
          <p:cNvPicPr>
            <a:picLocks noChangeAspect="1"/>
          </p:cNvPicPr>
          <p:nvPr/>
        </p:nvPicPr>
        <p:blipFill>
          <a:blip r:embed="rId5" cstate="print"/>
          <a:stretch>
            <a:fillRect/>
          </a:stretch>
        </p:blipFill>
        <p:spPr>
          <a:xfrm>
            <a:off x="947885" y="2687275"/>
            <a:ext cx="4418228" cy="2028914"/>
          </a:xfrm>
          <a:prstGeom prst="rect">
            <a:avLst/>
          </a:prstGeom>
        </p:spPr>
      </p:pic>
      <p:sp>
        <p:nvSpPr>
          <p:cNvPr id="3" name="CasellaDiTesto 2">
            <a:extLst>
              <a:ext uri="{FF2B5EF4-FFF2-40B4-BE49-F238E27FC236}">
                <a16:creationId xmlns:a16="http://schemas.microsoft.com/office/drawing/2014/main" xmlns="" id="{5A1BB723-38F6-701E-41DB-79587C5EEF7C}"/>
              </a:ext>
            </a:extLst>
          </p:cNvPr>
          <p:cNvSpPr txBox="1"/>
          <p:nvPr/>
        </p:nvSpPr>
        <p:spPr>
          <a:xfrm>
            <a:off x="242764" y="5226719"/>
            <a:ext cx="8550537" cy="1292662"/>
          </a:xfrm>
          <a:prstGeom prst="rect">
            <a:avLst/>
          </a:prstGeom>
          <a:noFill/>
        </p:spPr>
        <p:txBody>
          <a:bodyPr wrap="square" rtlCol="0">
            <a:spAutoFit/>
          </a:bodyPr>
          <a:lstStyle/>
          <a:p>
            <a:r>
              <a:rPr lang="it-IT" sz="2400" u="sng" dirty="0"/>
              <a:t>In </a:t>
            </a:r>
            <a:r>
              <a:rPr lang="it-IT" sz="2400" u="sng" dirty="0" err="1"/>
              <a:t>these</a:t>
            </a:r>
            <a:r>
              <a:rPr lang="it-IT" sz="2400" u="sng" dirty="0"/>
              <a:t> </a:t>
            </a:r>
            <a:r>
              <a:rPr lang="it-IT" sz="2400" u="sng" dirty="0" err="1"/>
              <a:t>species</a:t>
            </a:r>
            <a:r>
              <a:rPr lang="it-IT" sz="2400" u="sng" dirty="0"/>
              <a:t> </a:t>
            </a:r>
            <a:r>
              <a:rPr lang="it-IT" sz="2400" u="sng" dirty="0" err="1"/>
              <a:t>it</a:t>
            </a:r>
            <a:r>
              <a:rPr lang="it-IT" sz="2400" u="sng" dirty="0"/>
              <a:t> </a:t>
            </a:r>
            <a:r>
              <a:rPr lang="it-IT" sz="2400" u="sng" dirty="0" err="1"/>
              <a:t>is</a:t>
            </a:r>
            <a:r>
              <a:rPr lang="it-IT" sz="2400" u="sng" dirty="0"/>
              <a:t> </a:t>
            </a:r>
            <a:r>
              <a:rPr lang="it-IT" sz="2400" u="sng" dirty="0" err="1"/>
              <a:t>described</a:t>
            </a:r>
            <a:r>
              <a:rPr lang="it-IT" sz="2400" u="sng" dirty="0"/>
              <a:t> in Europe </a:t>
            </a:r>
            <a:r>
              <a:rPr lang="it-IT" sz="2400" u="sng" dirty="0" err="1"/>
              <a:t>but</a:t>
            </a:r>
            <a:r>
              <a:rPr lang="it-IT" sz="2400" u="sng" dirty="0"/>
              <a:t> </a:t>
            </a:r>
            <a:r>
              <a:rPr lang="it-IT" sz="2400" u="sng" dirty="0" err="1"/>
              <a:t>not</a:t>
            </a:r>
            <a:r>
              <a:rPr lang="it-IT" sz="2400" u="sng" dirty="0"/>
              <a:t> in </a:t>
            </a:r>
            <a:r>
              <a:rPr lang="it-IT" sz="2400" u="sng" dirty="0" err="1"/>
              <a:t>Spain</a:t>
            </a:r>
            <a:r>
              <a:rPr lang="it-IT" sz="2400" u="sng" dirty="0"/>
              <a:t>.</a:t>
            </a:r>
          </a:p>
          <a:p>
            <a:r>
              <a:rPr lang="it-IT" dirty="0"/>
              <a:t>Acacia acuminata: Australia</a:t>
            </a:r>
          </a:p>
          <a:p>
            <a:r>
              <a:rPr lang="it-IT" dirty="0"/>
              <a:t>Magnolia sp.: United Kingdom</a:t>
            </a:r>
          </a:p>
          <a:p>
            <a:r>
              <a:rPr lang="it-IT" dirty="0"/>
              <a:t>Malus domestica: </a:t>
            </a:r>
            <a:r>
              <a:rPr lang="it-IT" dirty="0" err="1"/>
              <a:t>Belgium</a:t>
            </a:r>
            <a:r>
              <a:rPr lang="it-IT" dirty="0"/>
              <a:t>, </a:t>
            </a:r>
            <a:r>
              <a:rPr lang="it-IT" dirty="0" err="1"/>
              <a:t>Croatia</a:t>
            </a:r>
            <a:r>
              <a:rPr lang="it-IT" dirty="0"/>
              <a:t>, France, Slovenia, South Korea, Japan, United States.</a:t>
            </a:r>
          </a:p>
        </p:txBody>
      </p:sp>
    </p:spTree>
    <p:extLst>
      <p:ext uri="{BB962C8B-B14F-4D97-AF65-F5344CB8AC3E}">
        <p14:creationId xmlns:p14="http://schemas.microsoft.com/office/powerpoint/2010/main" xmlns="" val="204714830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3">
            <a:extLst>
              <a:ext uri="{FF2B5EF4-FFF2-40B4-BE49-F238E27FC236}">
                <a16:creationId xmlns:a16="http://schemas.microsoft.com/office/drawing/2014/main" xmlns="" id="{7F0556E5-ECDF-41FA-B1DB-86971477AC46}"/>
              </a:ext>
            </a:extLst>
          </p:cNvPr>
          <p:cNvSpPr>
            <a:spLocks noGrp="1"/>
          </p:cNvSpPr>
          <p:nvPr>
            <p:ph idx="1"/>
          </p:nvPr>
        </p:nvSpPr>
        <p:spPr>
          <a:xfrm>
            <a:off x="424740" y="1398488"/>
            <a:ext cx="7415673" cy="1056305"/>
          </a:xfrm>
        </p:spPr>
        <p:txBody>
          <a:bodyPr/>
          <a:lstStyle/>
          <a:p>
            <a:r>
              <a:rPr lang="it-IT" i="1" dirty="0" err="1">
                <a:solidFill>
                  <a:schemeClr val="tx1"/>
                </a:solidFill>
              </a:rPr>
              <a:t>Coniella</a:t>
            </a:r>
            <a:r>
              <a:rPr lang="it-IT" i="1" dirty="0">
                <a:solidFill>
                  <a:schemeClr val="tx1"/>
                </a:solidFill>
              </a:rPr>
              <a:t> </a:t>
            </a:r>
            <a:r>
              <a:rPr lang="it-IT" i="1" dirty="0" err="1">
                <a:solidFill>
                  <a:schemeClr val="tx1"/>
                </a:solidFill>
              </a:rPr>
              <a:t>quercicola</a:t>
            </a:r>
            <a:r>
              <a:rPr lang="it-IT" i="1" dirty="0">
                <a:solidFill>
                  <a:schemeClr val="tx1"/>
                </a:solidFill>
              </a:rPr>
              <a:t> </a:t>
            </a:r>
            <a:r>
              <a:rPr lang="it-IT" dirty="0">
                <a:solidFill>
                  <a:schemeClr val="tx1"/>
                </a:solidFill>
              </a:rPr>
              <a:t>(4 </a:t>
            </a:r>
            <a:r>
              <a:rPr lang="it-IT" dirty="0" err="1">
                <a:solidFill>
                  <a:schemeClr val="tx1"/>
                </a:solidFill>
              </a:rPr>
              <a:t>host</a:t>
            </a:r>
            <a:r>
              <a:rPr lang="it-IT" dirty="0">
                <a:solidFill>
                  <a:schemeClr val="tx1"/>
                </a:solidFill>
              </a:rPr>
              <a:t>)</a:t>
            </a:r>
          </a:p>
          <a:p>
            <a:endParaRPr lang="it-IT" sz="788" dirty="0">
              <a:solidFill>
                <a:schemeClr val="tx1"/>
              </a:solidFill>
            </a:endParaRPr>
          </a:p>
          <a:p>
            <a:r>
              <a:rPr lang="it-IT" sz="1800" dirty="0" err="1">
                <a:solidFill>
                  <a:schemeClr val="tx1"/>
                </a:solidFill>
              </a:rPr>
              <a:t>Eucalyptus</a:t>
            </a:r>
            <a:r>
              <a:rPr lang="it-IT" sz="1800" dirty="0">
                <a:solidFill>
                  <a:schemeClr val="tx1"/>
                </a:solidFill>
              </a:rPr>
              <a:t>, Quercus </a:t>
            </a:r>
            <a:endParaRPr lang="es-ES" sz="1800" dirty="0">
              <a:solidFill>
                <a:schemeClr val="tx1"/>
              </a:solidFill>
            </a:endParaRPr>
          </a:p>
        </p:txBody>
      </p:sp>
      <p:pic>
        <p:nvPicPr>
          <p:cNvPr id="11" name="Immagine 4">
            <a:extLst>
              <a:ext uri="{FF2B5EF4-FFF2-40B4-BE49-F238E27FC236}">
                <a16:creationId xmlns:a16="http://schemas.microsoft.com/office/drawing/2014/main" xmlns="" id="{72A7B3DA-D5AC-48E3-BBBC-2E25B6C3DC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3654" y="564896"/>
            <a:ext cx="1235020" cy="626769"/>
          </a:xfrm>
          <a:prstGeom prst="rect">
            <a:avLst/>
          </a:prstGeom>
        </p:spPr>
      </p:pic>
      <p:pic>
        <p:nvPicPr>
          <p:cNvPr id="12" name="Imagen 11">
            <a:extLst>
              <a:ext uri="{FF2B5EF4-FFF2-40B4-BE49-F238E27FC236}">
                <a16:creationId xmlns:a16="http://schemas.microsoft.com/office/drawing/2014/main" xmlns="" id="{5A0D2208-1197-4A88-9A9A-C35CE905A651}"/>
              </a:ext>
            </a:extLst>
          </p:cNvPr>
          <p:cNvPicPr>
            <a:picLocks noChangeAspect="1"/>
          </p:cNvPicPr>
          <p:nvPr/>
        </p:nvPicPr>
        <p:blipFill>
          <a:blip r:embed="rId4" cstate="print"/>
          <a:stretch>
            <a:fillRect/>
          </a:stretch>
        </p:blipFill>
        <p:spPr>
          <a:xfrm>
            <a:off x="1407767" y="2581326"/>
            <a:ext cx="6328465" cy="2112176"/>
          </a:xfrm>
          <a:prstGeom prst="rect">
            <a:avLst/>
          </a:prstGeom>
        </p:spPr>
      </p:pic>
      <p:sp>
        <p:nvSpPr>
          <p:cNvPr id="14" name="CuadroTexto 13">
            <a:extLst>
              <a:ext uri="{FF2B5EF4-FFF2-40B4-BE49-F238E27FC236}">
                <a16:creationId xmlns:a16="http://schemas.microsoft.com/office/drawing/2014/main" xmlns="" id="{A9C25BD8-C853-4894-9179-FA603A0A40F1}"/>
              </a:ext>
            </a:extLst>
          </p:cNvPr>
          <p:cNvSpPr txBox="1"/>
          <p:nvPr/>
        </p:nvSpPr>
        <p:spPr>
          <a:xfrm>
            <a:off x="6150872" y="4693502"/>
            <a:ext cx="2751364" cy="219291"/>
          </a:xfrm>
          <a:prstGeom prst="rect">
            <a:avLst/>
          </a:prstGeom>
          <a:noFill/>
        </p:spPr>
        <p:txBody>
          <a:bodyPr wrap="square">
            <a:spAutoFit/>
          </a:bodyPr>
          <a:lstStyle/>
          <a:p>
            <a:r>
              <a:rPr lang="es-ES" sz="825" dirty="0">
                <a:solidFill>
                  <a:srgbClr val="0C7DBB"/>
                </a:solidFill>
                <a:latin typeface="NexusSans"/>
                <a:hlinkClick r:id="rId5" tooltip="Persistent link using digital object identifier"/>
              </a:rPr>
              <a:t>https://doi.org/10.1016/j.simyco.2016.09.001</a:t>
            </a:r>
            <a:endParaRPr lang="es-ES" sz="825" dirty="0"/>
          </a:p>
        </p:txBody>
      </p:sp>
      <p:sp>
        <p:nvSpPr>
          <p:cNvPr id="2" name="CasellaDiTesto 1">
            <a:extLst>
              <a:ext uri="{FF2B5EF4-FFF2-40B4-BE49-F238E27FC236}">
                <a16:creationId xmlns:a16="http://schemas.microsoft.com/office/drawing/2014/main" xmlns="" id="{4FBC3078-DBF7-F219-C9F0-1F6522DAE489}"/>
              </a:ext>
            </a:extLst>
          </p:cNvPr>
          <p:cNvSpPr txBox="1"/>
          <p:nvPr/>
        </p:nvSpPr>
        <p:spPr>
          <a:xfrm>
            <a:off x="439730" y="5369774"/>
            <a:ext cx="4581975" cy="923330"/>
          </a:xfrm>
          <a:prstGeom prst="rect">
            <a:avLst/>
          </a:prstGeom>
          <a:noFill/>
        </p:spPr>
        <p:txBody>
          <a:bodyPr wrap="square" rtlCol="0">
            <a:spAutoFit/>
          </a:bodyPr>
          <a:lstStyle/>
          <a:p>
            <a:r>
              <a:rPr lang="it-IT" i="1" dirty="0" err="1"/>
              <a:t>Eucalyptus</a:t>
            </a:r>
            <a:r>
              <a:rPr lang="it-IT" dirty="0"/>
              <a:t> sp.: Indonesia</a:t>
            </a:r>
          </a:p>
          <a:p>
            <a:r>
              <a:rPr lang="it-IT" i="1" dirty="0"/>
              <a:t>Quercus </a:t>
            </a:r>
            <a:r>
              <a:rPr lang="it-IT" i="1" dirty="0" err="1"/>
              <a:t>robur</a:t>
            </a:r>
            <a:r>
              <a:rPr lang="it-IT" dirty="0"/>
              <a:t>: The Netherlands</a:t>
            </a:r>
          </a:p>
          <a:p>
            <a:r>
              <a:rPr lang="it-IT" i="1" dirty="0"/>
              <a:t>Quercus dilatata</a:t>
            </a:r>
            <a:r>
              <a:rPr lang="it-IT" dirty="0"/>
              <a:t>: Pakistan</a:t>
            </a:r>
          </a:p>
        </p:txBody>
      </p:sp>
    </p:spTree>
    <p:extLst>
      <p:ext uri="{BB962C8B-B14F-4D97-AF65-F5344CB8AC3E}">
        <p14:creationId xmlns:p14="http://schemas.microsoft.com/office/powerpoint/2010/main" xmlns="" val="338299159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3">
            <a:extLst>
              <a:ext uri="{FF2B5EF4-FFF2-40B4-BE49-F238E27FC236}">
                <a16:creationId xmlns:a16="http://schemas.microsoft.com/office/drawing/2014/main" xmlns="" id="{7F0556E5-ECDF-41FA-B1DB-86971477AC46}"/>
              </a:ext>
            </a:extLst>
          </p:cNvPr>
          <p:cNvSpPr>
            <a:spLocks noGrp="1"/>
          </p:cNvSpPr>
          <p:nvPr>
            <p:ph idx="1"/>
          </p:nvPr>
        </p:nvSpPr>
        <p:spPr>
          <a:xfrm>
            <a:off x="144882" y="1422214"/>
            <a:ext cx="8668330" cy="873966"/>
          </a:xfrm>
        </p:spPr>
        <p:txBody>
          <a:bodyPr/>
          <a:lstStyle/>
          <a:p>
            <a:r>
              <a:rPr lang="es-ES" sz="1800" i="1" dirty="0" err="1">
                <a:solidFill>
                  <a:srgbClr val="000000"/>
                </a:solidFill>
                <a:latin typeface="Arial" panose="020B0604020202020204" pitchFamily="34" charset="0"/>
              </a:rPr>
              <a:t>Ramularia</a:t>
            </a:r>
            <a:r>
              <a:rPr lang="es-ES" sz="1800" i="1" dirty="0">
                <a:solidFill>
                  <a:srgbClr val="000000"/>
                </a:solidFill>
                <a:latin typeface="Arial" panose="020B0604020202020204" pitchFamily="34" charset="0"/>
              </a:rPr>
              <a:t> </a:t>
            </a:r>
            <a:r>
              <a:rPr lang="es-ES" sz="1800" i="1" dirty="0" err="1">
                <a:solidFill>
                  <a:srgbClr val="000000"/>
                </a:solidFill>
                <a:latin typeface="Arial" panose="020B0604020202020204" pitchFamily="34" charset="0"/>
              </a:rPr>
              <a:t>eucalypti</a:t>
            </a:r>
            <a:r>
              <a:rPr lang="es-ES" sz="1800" i="1" dirty="0">
                <a:solidFill>
                  <a:srgbClr val="000000"/>
                </a:solidFill>
                <a:latin typeface="Arial" panose="020B0604020202020204" pitchFamily="34" charset="0"/>
              </a:rPr>
              <a:t> </a:t>
            </a:r>
            <a:r>
              <a:rPr lang="it-IT" dirty="0">
                <a:solidFill>
                  <a:schemeClr val="tx1"/>
                </a:solidFill>
              </a:rPr>
              <a:t>(8 </a:t>
            </a:r>
            <a:r>
              <a:rPr lang="it-IT" dirty="0" err="1">
                <a:solidFill>
                  <a:schemeClr val="tx1"/>
                </a:solidFill>
              </a:rPr>
              <a:t>host</a:t>
            </a:r>
            <a:r>
              <a:rPr lang="it-IT" dirty="0">
                <a:solidFill>
                  <a:schemeClr val="tx1"/>
                </a:solidFill>
              </a:rPr>
              <a:t>)</a:t>
            </a:r>
          </a:p>
          <a:p>
            <a:endParaRPr lang="it-IT" sz="788" dirty="0">
              <a:solidFill>
                <a:schemeClr val="tx1"/>
              </a:solidFill>
            </a:endParaRPr>
          </a:p>
          <a:p>
            <a:r>
              <a:rPr lang="it-IT" sz="1800" dirty="0">
                <a:solidFill>
                  <a:schemeClr val="tx1"/>
                </a:solidFill>
              </a:rPr>
              <a:t>Malus, Eucaliptus</a:t>
            </a:r>
            <a:endParaRPr lang="es-ES" sz="1800" dirty="0">
              <a:solidFill>
                <a:schemeClr val="tx1"/>
              </a:solidFill>
            </a:endParaRPr>
          </a:p>
        </p:txBody>
      </p:sp>
      <p:pic>
        <p:nvPicPr>
          <p:cNvPr id="11" name="Immagine 4">
            <a:extLst>
              <a:ext uri="{FF2B5EF4-FFF2-40B4-BE49-F238E27FC236}">
                <a16:creationId xmlns:a16="http://schemas.microsoft.com/office/drawing/2014/main" xmlns="" id="{72A7B3DA-D5AC-48E3-BBBC-2E25B6C3DC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882" y="555472"/>
            <a:ext cx="1235020" cy="626769"/>
          </a:xfrm>
          <a:prstGeom prst="rect">
            <a:avLst/>
          </a:prstGeom>
        </p:spPr>
      </p:pic>
      <p:pic>
        <p:nvPicPr>
          <p:cNvPr id="14" name="Imagen 13">
            <a:extLst>
              <a:ext uri="{FF2B5EF4-FFF2-40B4-BE49-F238E27FC236}">
                <a16:creationId xmlns:a16="http://schemas.microsoft.com/office/drawing/2014/main" xmlns="" id="{57F8DB94-6048-40E9-B85D-5BFA2420753E}"/>
              </a:ext>
            </a:extLst>
          </p:cNvPr>
          <p:cNvPicPr>
            <a:picLocks noChangeAspect="1"/>
          </p:cNvPicPr>
          <p:nvPr/>
        </p:nvPicPr>
        <p:blipFill>
          <a:blip r:embed="rId4" cstate="print"/>
          <a:stretch>
            <a:fillRect/>
          </a:stretch>
        </p:blipFill>
        <p:spPr>
          <a:xfrm>
            <a:off x="1179826" y="2515221"/>
            <a:ext cx="2105281" cy="2240482"/>
          </a:xfrm>
          <a:prstGeom prst="rect">
            <a:avLst/>
          </a:prstGeom>
        </p:spPr>
      </p:pic>
      <p:pic>
        <p:nvPicPr>
          <p:cNvPr id="15" name="Imagen 14">
            <a:extLst>
              <a:ext uri="{FF2B5EF4-FFF2-40B4-BE49-F238E27FC236}">
                <a16:creationId xmlns:a16="http://schemas.microsoft.com/office/drawing/2014/main" xmlns="" id="{FC893790-93F8-44C5-90B1-704C9D10264E}"/>
              </a:ext>
            </a:extLst>
          </p:cNvPr>
          <p:cNvPicPr>
            <a:picLocks noChangeAspect="1"/>
          </p:cNvPicPr>
          <p:nvPr/>
        </p:nvPicPr>
        <p:blipFill rotWithShape="1">
          <a:blip r:embed="rId5" cstate="print"/>
          <a:srcRect b="57460"/>
          <a:stretch/>
        </p:blipFill>
        <p:spPr>
          <a:xfrm>
            <a:off x="3495401" y="2537697"/>
            <a:ext cx="5568199" cy="1374955"/>
          </a:xfrm>
          <a:prstGeom prst="rect">
            <a:avLst/>
          </a:prstGeom>
        </p:spPr>
      </p:pic>
      <p:sp>
        <p:nvSpPr>
          <p:cNvPr id="17" name="CuadroTexto 16">
            <a:extLst>
              <a:ext uri="{FF2B5EF4-FFF2-40B4-BE49-F238E27FC236}">
                <a16:creationId xmlns:a16="http://schemas.microsoft.com/office/drawing/2014/main" xmlns="" id="{0B6C413B-BF6B-4AFE-BCF9-8D8A752B3371}"/>
              </a:ext>
            </a:extLst>
          </p:cNvPr>
          <p:cNvSpPr txBox="1"/>
          <p:nvPr/>
        </p:nvSpPr>
        <p:spPr>
          <a:xfrm>
            <a:off x="5333266" y="3926904"/>
            <a:ext cx="2126931" cy="213585"/>
          </a:xfrm>
          <a:prstGeom prst="rect">
            <a:avLst/>
          </a:prstGeom>
          <a:noFill/>
        </p:spPr>
        <p:txBody>
          <a:bodyPr wrap="square">
            <a:spAutoFit/>
          </a:bodyPr>
          <a:lstStyle/>
          <a:p>
            <a:r>
              <a:rPr lang="es-ES" sz="788" dirty="0">
                <a:latin typeface="NexusSans"/>
                <a:hlinkClick r:id="rId6" tooltip="Persistent link using digital object identifier">
                  <a:extLst>
                    <a:ext uri="{A12FA001-AC4F-418D-AE19-62706E023703}">
                      <ahyp:hlinkClr xmlns:ahyp="http://schemas.microsoft.com/office/drawing/2018/hyperlinkcolor" xmlns="" val="tx"/>
                    </a:ext>
                  </a:extLst>
                </a:hlinkClick>
              </a:rPr>
              <a:t>https://doi.org/10.1016/j.simyco.2019.08.001</a:t>
            </a:r>
            <a:endParaRPr lang="es-ES" sz="788" dirty="0"/>
          </a:p>
        </p:txBody>
      </p:sp>
      <p:sp>
        <p:nvSpPr>
          <p:cNvPr id="2" name="CasellaDiTesto 1">
            <a:extLst>
              <a:ext uri="{FF2B5EF4-FFF2-40B4-BE49-F238E27FC236}">
                <a16:creationId xmlns:a16="http://schemas.microsoft.com/office/drawing/2014/main" xmlns="" id="{EC251AD3-0B55-3CD6-671D-D49F46C92546}"/>
              </a:ext>
            </a:extLst>
          </p:cNvPr>
          <p:cNvSpPr txBox="1"/>
          <p:nvPr/>
        </p:nvSpPr>
        <p:spPr>
          <a:xfrm>
            <a:off x="464695" y="5771213"/>
            <a:ext cx="8679305" cy="646331"/>
          </a:xfrm>
          <a:prstGeom prst="rect">
            <a:avLst/>
          </a:prstGeom>
          <a:noFill/>
        </p:spPr>
        <p:txBody>
          <a:bodyPr wrap="square" rtlCol="0">
            <a:spAutoFit/>
          </a:bodyPr>
          <a:lstStyle/>
          <a:p>
            <a:r>
              <a:rPr lang="en-US" dirty="0"/>
              <a:t>It has been described in Holland in Malus. </a:t>
            </a:r>
          </a:p>
          <a:p>
            <a:r>
              <a:rPr lang="en-US" dirty="0"/>
              <a:t>In the case of Eucalyptus in Italy but not in Spain</a:t>
            </a:r>
            <a:endParaRPr lang="it-IT" dirty="0"/>
          </a:p>
        </p:txBody>
      </p:sp>
    </p:spTree>
    <p:extLst>
      <p:ext uri="{BB962C8B-B14F-4D97-AF65-F5344CB8AC3E}">
        <p14:creationId xmlns:p14="http://schemas.microsoft.com/office/powerpoint/2010/main" xmlns="" val="172242080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969" y="575569"/>
            <a:ext cx="1235020" cy="626769"/>
          </a:xfrm>
          <a:prstGeom prst="rect">
            <a:avLst/>
          </a:prstGeom>
        </p:spPr>
      </p:pic>
      <p:sp>
        <p:nvSpPr>
          <p:cNvPr id="4" name="Marcador de contenido 3">
            <a:extLst>
              <a:ext uri="{FF2B5EF4-FFF2-40B4-BE49-F238E27FC236}">
                <a16:creationId xmlns:a16="http://schemas.microsoft.com/office/drawing/2014/main" xmlns="" id="{C095F760-55F2-410F-A8C6-2B54BD411D10}"/>
              </a:ext>
            </a:extLst>
          </p:cNvPr>
          <p:cNvSpPr>
            <a:spLocks noGrp="1"/>
          </p:cNvSpPr>
          <p:nvPr>
            <p:ph idx="1"/>
          </p:nvPr>
        </p:nvSpPr>
        <p:spPr>
          <a:xfrm>
            <a:off x="718455" y="1708291"/>
            <a:ext cx="7707085" cy="3013421"/>
          </a:xfrm>
        </p:spPr>
        <p:txBody>
          <a:bodyPr>
            <a:normAutofit/>
          </a:bodyPr>
          <a:lstStyle/>
          <a:p>
            <a:pPr algn="just"/>
            <a:r>
              <a:rPr lang="en-US" dirty="0">
                <a:solidFill>
                  <a:schemeClr val="tx1"/>
                </a:solidFill>
              </a:rPr>
              <a:t>The beetle is associated with fungal taxa commonly found in the invaded environment</a:t>
            </a:r>
            <a:endParaRPr lang="es-ES" dirty="0">
              <a:solidFill>
                <a:schemeClr val="tx1"/>
              </a:solidFill>
            </a:endParaRPr>
          </a:p>
          <a:p>
            <a:endParaRPr lang="es-ES" dirty="0">
              <a:solidFill>
                <a:schemeClr val="tx1"/>
              </a:solidFill>
            </a:endParaRPr>
          </a:p>
          <a:p>
            <a:endParaRPr lang="es-ES" sz="1200" dirty="0">
              <a:solidFill>
                <a:schemeClr val="tx1"/>
              </a:solidFill>
            </a:endParaRPr>
          </a:p>
          <a:p>
            <a:endParaRPr lang="es-ES" sz="1200" dirty="0">
              <a:solidFill>
                <a:schemeClr val="tx1"/>
              </a:solidFill>
            </a:endParaRPr>
          </a:p>
          <a:p>
            <a:endParaRPr lang="es-ES" sz="1200" dirty="0">
              <a:solidFill>
                <a:schemeClr val="tx1"/>
              </a:solidFill>
            </a:endParaRPr>
          </a:p>
          <a:p>
            <a:r>
              <a:rPr lang="en-US" dirty="0">
                <a:solidFill>
                  <a:schemeClr val="tx1"/>
                </a:solidFill>
              </a:rPr>
              <a:t>The beetle is associated with fungal taxa present in Europe but not reported in the invaded environment in Spain</a:t>
            </a:r>
            <a:endParaRPr lang="es-ES" dirty="0">
              <a:solidFill>
                <a:schemeClr val="tx1"/>
              </a:solidFill>
            </a:endParaRPr>
          </a:p>
        </p:txBody>
      </p:sp>
      <p:sp>
        <p:nvSpPr>
          <p:cNvPr id="2" name="Signo más 1">
            <a:extLst>
              <a:ext uri="{FF2B5EF4-FFF2-40B4-BE49-F238E27FC236}">
                <a16:creationId xmlns:a16="http://schemas.microsoft.com/office/drawing/2014/main" xmlns="" id="{EA1405B2-433C-4CB0-908C-A19F2901BDAE}"/>
              </a:ext>
            </a:extLst>
          </p:cNvPr>
          <p:cNvSpPr/>
          <p:nvPr/>
        </p:nvSpPr>
        <p:spPr>
          <a:xfrm>
            <a:off x="3928781" y="2300601"/>
            <a:ext cx="981635"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xmlns="" val="40596881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3">
            <a:extLst>
              <a:ext uri="{FF2B5EF4-FFF2-40B4-BE49-F238E27FC236}">
                <a16:creationId xmlns:a16="http://schemas.microsoft.com/office/drawing/2014/main" xmlns="" id="{7F0556E5-ECDF-41FA-B1DB-86971477AC46}"/>
              </a:ext>
            </a:extLst>
          </p:cNvPr>
          <p:cNvSpPr>
            <a:spLocks noGrp="1"/>
          </p:cNvSpPr>
          <p:nvPr>
            <p:ph idx="1"/>
          </p:nvPr>
        </p:nvSpPr>
        <p:spPr>
          <a:xfrm>
            <a:off x="128485" y="1988325"/>
            <a:ext cx="4019866" cy="1587374"/>
          </a:xfrm>
        </p:spPr>
        <p:txBody>
          <a:bodyPr>
            <a:normAutofit/>
          </a:bodyPr>
          <a:lstStyle/>
          <a:p>
            <a:r>
              <a:rPr lang="es-ES" sz="1350" i="1" dirty="0" err="1">
                <a:solidFill>
                  <a:srgbClr val="000000"/>
                </a:solidFill>
                <a:latin typeface="Arial" panose="020B0604020202020204" pitchFamily="34" charset="0"/>
              </a:rPr>
              <a:t>Seiridium</a:t>
            </a:r>
            <a:r>
              <a:rPr lang="es-ES" sz="1350" i="1" dirty="0">
                <a:solidFill>
                  <a:srgbClr val="000000"/>
                </a:solidFill>
                <a:latin typeface="Arial" panose="020B0604020202020204" pitchFamily="34" charset="0"/>
              </a:rPr>
              <a:t> </a:t>
            </a:r>
            <a:r>
              <a:rPr lang="es-ES" sz="1350" i="1" dirty="0" err="1">
                <a:solidFill>
                  <a:srgbClr val="000000"/>
                </a:solidFill>
                <a:latin typeface="Arial" panose="020B0604020202020204" pitchFamily="34" charset="0"/>
              </a:rPr>
              <a:t>camelliae</a:t>
            </a:r>
            <a:r>
              <a:rPr lang="es-ES" sz="1350" dirty="0"/>
              <a:t> </a:t>
            </a:r>
            <a:r>
              <a:rPr lang="it-IT" sz="1350" dirty="0">
                <a:solidFill>
                  <a:schemeClr val="tx1"/>
                </a:solidFill>
              </a:rPr>
              <a:t>(1 </a:t>
            </a:r>
            <a:r>
              <a:rPr lang="it-IT" sz="1350" dirty="0" err="1">
                <a:solidFill>
                  <a:schemeClr val="tx1"/>
                </a:solidFill>
              </a:rPr>
              <a:t>host</a:t>
            </a:r>
            <a:r>
              <a:rPr lang="it-IT" sz="1350" dirty="0">
                <a:solidFill>
                  <a:schemeClr val="tx1"/>
                </a:solidFill>
              </a:rPr>
              <a:t>)</a:t>
            </a:r>
          </a:p>
          <a:p>
            <a:endParaRPr lang="it-IT" sz="788" dirty="0">
              <a:solidFill>
                <a:schemeClr val="tx1"/>
              </a:solidFill>
            </a:endParaRPr>
          </a:p>
          <a:p>
            <a:pPr lvl="1"/>
            <a:r>
              <a:rPr lang="en-US" sz="1050" b="1" dirty="0" err="1">
                <a:solidFill>
                  <a:srgbClr val="000000"/>
                </a:solidFill>
                <a:latin typeface="Arial" panose="020B0604020202020204" pitchFamily="34" charset="0"/>
              </a:rPr>
              <a:t>Distribuzione</a:t>
            </a:r>
            <a:r>
              <a:rPr lang="en-US" sz="1050" b="1" dirty="0">
                <a:solidFill>
                  <a:srgbClr val="000000"/>
                </a:solidFill>
                <a:latin typeface="Arial" panose="020B0604020202020204" pitchFamily="34" charset="0"/>
              </a:rPr>
              <a:t>: </a:t>
            </a:r>
            <a:r>
              <a:rPr lang="en-US" sz="1050" dirty="0">
                <a:solidFill>
                  <a:srgbClr val="000000"/>
                </a:solidFill>
                <a:latin typeface="Arial" panose="020B0604020202020204" pitchFamily="34" charset="0"/>
              </a:rPr>
              <a:t>Asia (China).</a:t>
            </a:r>
          </a:p>
          <a:p>
            <a:pPr lvl="1"/>
            <a:r>
              <a:rPr lang="en-US" sz="1050" b="1" dirty="0" err="1">
                <a:solidFill>
                  <a:srgbClr val="000000"/>
                </a:solidFill>
                <a:latin typeface="Arial" panose="020B0604020202020204" pitchFamily="34" charset="0"/>
              </a:rPr>
              <a:t>Substrato</a:t>
            </a:r>
            <a:r>
              <a:rPr lang="en-US" sz="1050" b="1" dirty="0">
                <a:solidFill>
                  <a:srgbClr val="000000"/>
                </a:solidFill>
                <a:latin typeface="Arial" panose="020B0604020202020204" pitchFamily="34" charset="0"/>
              </a:rPr>
              <a:t>: </a:t>
            </a:r>
            <a:r>
              <a:rPr lang="en-US" sz="1050" dirty="0">
                <a:solidFill>
                  <a:srgbClr val="000000"/>
                </a:solidFill>
                <a:latin typeface="Arial" panose="020B0604020202020204" pitchFamily="34" charset="0"/>
              </a:rPr>
              <a:t>Living leaves.</a:t>
            </a:r>
          </a:p>
          <a:p>
            <a:pPr lvl="1"/>
            <a:r>
              <a:rPr lang="en-US" sz="1050" b="1" dirty="0" err="1">
                <a:solidFill>
                  <a:srgbClr val="000000"/>
                </a:solidFill>
                <a:latin typeface="Arial" panose="020B0604020202020204" pitchFamily="34" charset="0"/>
              </a:rPr>
              <a:t>Malattia</a:t>
            </a:r>
            <a:r>
              <a:rPr lang="en-US" sz="1050" b="1" dirty="0">
                <a:solidFill>
                  <a:srgbClr val="000000"/>
                </a:solidFill>
                <a:latin typeface="Arial" panose="020B0604020202020204" pitchFamily="34" charset="0"/>
              </a:rPr>
              <a:t>: </a:t>
            </a:r>
            <a:r>
              <a:rPr lang="en-US" sz="1050" dirty="0">
                <a:solidFill>
                  <a:srgbClr val="000000"/>
                </a:solidFill>
                <a:latin typeface="Arial" panose="020B0604020202020204" pitchFamily="34" charset="0"/>
              </a:rPr>
              <a:t>Leaf blight.</a:t>
            </a:r>
          </a:p>
          <a:p>
            <a:pPr lvl="1"/>
            <a:r>
              <a:rPr lang="en-US" sz="1050" b="1" dirty="0" err="1">
                <a:solidFill>
                  <a:srgbClr val="000000"/>
                </a:solidFill>
                <a:latin typeface="Arial" panose="020B0604020202020204" pitchFamily="34" charset="0"/>
              </a:rPr>
              <a:t>Ospite</a:t>
            </a:r>
            <a:r>
              <a:rPr lang="en-US" sz="1050" b="1" dirty="0">
                <a:solidFill>
                  <a:srgbClr val="000000"/>
                </a:solidFill>
                <a:latin typeface="Arial" panose="020B0604020202020204" pitchFamily="34" charset="0"/>
              </a:rPr>
              <a:t>: </a:t>
            </a:r>
            <a:r>
              <a:rPr lang="en-US" sz="1050" i="1" dirty="0">
                <a:solidFill>
                  <a:srgbClr val="000000"/>
                </a:solidFill>
                <a:latin typeface="Arial" panose="020B0604020202020204" pitchFamily="34" charset="0"/>
              </a:rPr>
              <a:t>Camellia reticulata</a:t>
            </a:r>
            <a:r>
              <a:rPr lang="en-US" sz="1050" dirty="0">
                <a:solidFill>
                  <a:srgbClr val="000000"/>
                </a:solidFill>
                <a:latin typeface="Arial" panose="020B0604020202020204" pitchFamily="34" charset="0"/>
              </a:rPr>
              <a:t> (</a:t>
            </a:r>
            <a:r>
              <a:rPr lang="en-US" sz="1050" dirty="0" err="1">
                <a:solidFill>
                  <a:srgbClr val="000000"/>
                </a:solidFill>
                <a:latin typeface="Arial" panose="020B0604020202020204" pitchFamily="34" charset="0"/>
              </a:rPr>
              <a:t>Theaceae</a:t>
            </a:r>
            <a:r>
              <a:rPr lang="en-US" sz="1050" dirty="0">
                <a:solidFill>
                  <a:srgbClr val="000000"/>
                </a:solidFill>
                <a:latin typeface="Arial" panose="020B0604020202020204" pitchFamily="34" charset="0"/>
              </a:rPr>
              <a:t>)</a:t>
            </a:r>
          </a:p>
        </p:txBody>
      </p:sp>
      <p:pic>
        <p:nvPicPr>
          <p:cNvPr id="11" name="Immagine 4">
            <a:extLst>
              <a:ext uri="{FF2B5EF4-FFF2-40B4-BE49-F238E27FC236}">
                <a16:creationId xmlns:a16="http://schemas.microsoft.com/office/drawing/2014/main" xmlns="" id="{72A7B3DA-D5AC-48E3-BBBC-2E25B6C3DC1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8316" y="684073"/>
            <a:ext cx="1399566" cy="710276"/>
          </a:xfrm>
          <a:prstGeom prst="rect">
            <a:avLst/>
          </a:prstGeom>
        </p:spPr>
      </p:pic>
      <p:pic>
        <p:nvPicPr>
          <p:cNvPr id="3" name="Imagen 2">
            <a:extLst>
              <a:ext uri="{FF2B5EF4-FFF2-40B4-BE49-F238E27FC236}">
                <a16:creationId xmlns:a16="http://schemas.microsoft.com/office/drawing/2014/main" xmlns="" id="{C2FAD1B7-3331-48A7-AFCA-B1DFE45F62B4}"/>
              </a:ext>
            </a:extLst>
          </p:cNvPr>
          <p:cNvPicPr>
            <a:picLocks noChangeAspect="1"/>
          </p:cNvPicPr>
          <p:nvPr/>
        </p:nvPicPr>
        <p:blipFill>
          <a:blip r:embed="rId4" cstate="print"/>
          <a:stretch>
            <a:fillRect/>
          </a:stretch>
        </p:blipFill>
        <p:spPr>
          <a:xfrm>
            <a:off x="4570570" y="1856250"/>
            <a:ext cx="2348443" cy="2077469"/>
          </a:xfrm>
          <a:prstGeom prst="rect">
            <a:avLst/>
          </a:prstGeom>
        </p:spPr>
      </p:pic>
      <p:pic>
        <p:nvPicPr>
          <p:cNvPr id="2" name="Immagine 1">
            <a:extLst>
              <a:ext uri="{FF2B5EF4-FFF2-40B4-BE49-F238E27FC236}">
                <a16:creationId xmlns:a16="http://schemas.microsoft.com/office/drawing/2014/main" xmlns="" id="{059201ED-8A54-4BF2-904E-CA701EF6165B}"/>
              </a:ext>
            </a:extLst>
          </p:cNvPr>
          <p:cNvPicPr>
            <a:picLocks noChangeAspect="1"/>
          </p:cNvPicPr>
          <p:nvPr/>
        </p:nvPicPr>
        <p:blipFill>
          <a:blip r:embed="rId5" cstate="print"/>
          <a:stretch>
            <a:fillRect/>
          </a:stretch>
        </p:blipFill>
        <p:spPr>
          <a:xfrm>
            <a:off x="3956516" y="4248937"/>
            <a:ext cx="4159750" cy="2198191"/>
          </a:xfrm>
          <a:prstGeom prst="rect">
            <a:avLst/>
          </a:prstGeom>
        </p:spPr>
      </p:pic>
      <p:sp>
        <p:nvSpPr>
          <p:cNvPr id="12" name="Marcador de contenido 3">
            <a:extLst>
              <a:ext uri="{FF2B5EF4-FFF2-40B4-BE49-F238E27FC236}">
                <a16:creationId xmlns:a16="http://schemas.microsoft.com/office/drawing/2014/main" xmlns="" id="{8677CA8C-C67F-4C6C-8239-5B9DAFFA3936}"/>
              </a:ext>
            </a:extLst>
          </p:cNvPr>
          <p:cNvSpPr txBox="1">
            <a:spLocks/>
          </p:cNvSpPr>
          <p:nvPr/>
        </p:nvSpPr>
        <p:spPr>
          <a:xfrm>
            <a:off x="238316" y="4075788"/>
            <a:ext cx="4272959" cy="2198192"/>
          </a:xfrm>
          <a:prstGeom prst="rect">
            <a:avLst/>
          </a:prstGeom>
        </p:spPr>
        <p:txBody>
          <a:bodyPr vert="horz" rtlCol="0">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r>
              <a:rPr lang="es-ES" sz="1350" i="1" dirty="0">
                <a:solidFill>
                  <a:srgbClr val="000000"/>
                </a:solidFill>
                <a:latin typeface="Arial" panose="020B0604020202020204" pitchFamily="34" charset="0"/>
              </a:rPr>
              <a:t>Zasmidium fructicola </a:t>
            </a:r>
            <a:r>
              <a:rPr lang="it-IT" sz="1800" dirty="0">
                <a:solidFill>
                  <a:schemeClr val="tx1"/>
                </a:solidFill>
              </a:rPr>
              <a:t>(5 </a:t>
            </a:r>
            <a:r>
              <a:rPr lang="it-IT" sz="1800" dirty="0" err="1">
                <a:solidFill>
                  <a:schemeClr val="tx1"/>
                </a:solidFill>
              </a:rPr>
              <a:t>host</a:t>
            </a:r>
            <a:r>
              <a:rPr lang="it-IT" sz="1800" dirty="0">
                <a:solidFill>
                  <a:schemeClr val="tx1"/>
                </a:solidFill>
              </a:rPr>
              <a:t>)</a:t>
            </a:r>
          </a:p>
          <a:p>
            <a:endParaRPr lang="it-IT" sz="788" dirty="0">
              <a:solidFill>
                <a:schemeClr val="tx1"/>
              </a:solidFill>
            </a:endParaRPr>
          </a:p>
          <a:p>
            <a:pPr lvl="1"/>
            <a:r>
              <a:rPr lang="en-US" sz="1050" b="1" dirty="0" err="1">
                <a:solidFill>
                  <a:srgbClr val="000000"/>
                </a:solidFill>
                <a:latin typeface="Arial" panose="020B0604020202020204" pitchFamily="34" charset="0"/>
              </a:rPr>
              <a:t>Distribuzione</a:t>
            </a:r>
            <a:r>
              <a:rPr lang="en-US" sz="1050" b="1" dirty="0">
                <a:solidFill>
                  <a:srgbClr val="000000"/>
                </a:solidFill>
                <a:latin typeface="Arial" panose="020B0604020202020204" pitchFamily="34" charset="0"/>
              </a:rPr>
              <a:t>: </a:t>
            </a:r>
            <a:r>
              <a:rPr lang="en-US" sz="1050" dirty="0">
                <a:solidFill>
                  <a:srgbClr val="000000"/>
                </a:solidFill>
                <a:latin typeface="Arial" panose="020B0604020202020204" pitchFamily="34" charset="0"/>
              </a:rPr>
              <a:t>Asia (China).</a:t>
            </a:r>
          </a:p>
          <a:p>
            <a:pPr lvl="1"/>
            <a:r>
              <a:rPr lang="en-US" sz="1050" b="1" dirty="0" err="1">
                <a:solidFill>
                  <a:srgbClr val="000000"/>
                </a:solidFill>
                <a:latin typeface="Arial" panose="020B0604020202020204" pitchFamily="34" charset="0"/>
              </a:rPr>
              <a:t>Substrato</a:t>
            </a:r>
            <a:r>
              <a:rPr lang="en-US" sz="1050" b="1" dirty="0">
                <a:solidFill>
                  <a:srgbClr val="000000"/>
                </a:solidFill>
                <a:latin typeface="Arial" panose="020B0604020202020204" pitchFamily="34" charset="0"/>
              </a:rPr>
              <a:t>: </a:t>
            </a:r>
            <a:r>
              <a:rPr lang="en-US" sz="1050" dirty="0">
                <a:solidFill>
                  <a:srgbClr val="000000"/>
                </a:solidFill>
                <a:latin typeface="Arial" panose="020B0604020202020204" pitchFamily="34" charset="0"/>
              </a:rPr>
              <a:t>Fruit.</a:t>
            </a:r>
          </a:p>
          <a:p>
            <a:pPr lvl="1"/>
            <a:r>
              <a:rPr lang="en-US" sz="1050" b="1" dirty="0" err="1">
                <a:solidFill>
                  <a:srgbClr val="000000"/>
                </a:solidFill>
                <a:latin typeface="Arial" panose="020B0604020202020204" pitchFamily="34" charset="0"/>
              </a:rPr>
              <a:t>Malattia</a:t>
            </a:r>
            <a:r>
              <a:rPr lang="en-US" sz="1050" b="1" dirty="0">
                <a:solidFill>
                  <a:srgbClr val="000000"/>
                </a:solidFill>
                <a:latin typeface="Arial" panose="020B0604020202020204" pitchFamily="34" charset="0"/>
              </a:rPr>
              <a:t>: </a:t>
            </a:r>
            <a:r>
              <a:rPr lang="en-US" sz="1050" dirty="0">
                <a:solidFill>
                  <a:srgbClr val="000000"/>
                </a:solidFill>
                <a:latin typeface="Arial" panose="020B0604020202020204" pitchFamily="34" charset="0"/>
              </a:rPr>
              <a:t>Fruit spot.</a:t>
            </a:r>
          </a:p>
          <a:p>
            <a:pPr lvl="1"/>
            <a:r>
              <a:rPr lang="en-US" sz="1050" b="1" dirty="0" err="1">
                <a:solidFill>
                  <a:srgbClr val="000000"/>
                </a:solidFill>
                <a:latin typeface="Arial" panose="020B0604020202020204" pitchFamily="34" charset="0"/>
              </a:rPr>
              <a:t>Ospite</a:t>
            </a:r>
            <a:r>
              <a:rPr lang="en-US" sz="1050" b="1" dirty="0">
                <a:solidFill>
                  <a:srgbClr val="000000"/>
                </a:solidFill>
                <a:latin typeface="Arial" panose="020B0604020202020204" pitchFamily="34" charset="0"/>
              </a:rPr>
              <a:t>: </a:t>
            </a:r>
            <a:r>
              <a:rPr lang="en-US" sz="1050" i="1" dirty="0">
                <a:solidFill>
                  <a:srgbClr val="000000"/>
                </a:solidFill>
                <a:latin typeface="Arial" panose="020B0604020202020204" pitchFamily="34" charset="0"/>
              </a:rPr>
              <a:t>Citrus</a:t>
            </a:r>
            <a:r>
              <a:rPr lang="en-US" sz="1050" dirty="0">
                <a:solidFill>
                  <a:srgbClr val="000000"/>
                </a:solidFill>
                <a:latin typeface="Arial" panose="020B0604020202020204" pitchFamily="34" charset="0"/>
              </a:rPr>
              <a:t> spp. (</a:t>
            </a:r>
            <a:r>
              <a:rPr lang="en-US" sz="1050" dirty="0" err="1">
                <a:solidFill>
                  <a:srgbClr val="000000"/>
                </a:solidFill>
                <a:latin typeface="Arial" panose="020B0604020202020204" pitchFamily="34" charset="0"/>
              </a:rPr>
              <a:t>Rutaceae</a:t>
            </a:r>
            <a:r>
              <a:rPr lang="en-US" sz="1050" dirty="0">
                <a:solidFill>
                  <a:srgbClr val="000000"/>
                </a:solidFill>
                <a:latin typeface="Arial" panose="020B0604020202020204" pitchFamily="34" charset="0"/>
              </a:rPr>
              <a:t>).</a:t>
            </a:r>
          </a:p>
          <a:p>
            <a:pPr lvl="1"/>
            <a:r>
              <a:rPr lang="es-ES" sz="788" dirty="0">
                <a:solidFill>
                  <a:srgbClr val="000000"/>
                </a:solidFill>
                <a:latin typeface="Arial" panose="020B0604020202020204" pitchFamily="34" charset="0"/>
              </a:rPr>
              <a:t>Citrus grandis: China </a:t>
            </a:r>
          </a:p>
          <a:p>
            <a:pPr lvl="1"/>
            <a:r>
              <a:rPr lang="es-ES" sz="788" dirty="0">
                <a:solidFill>
                  <a:srgbClr val="000000"/>
                </a:solidFill>
                <a:latin typeface="Arial" panose="020B0604020202020204" pitchFamily="34" charset="0"/>
              </a:rPr>
              <a:t>Citrus paradisi China </a:t>
            </a:r>
          </a:p>
          <a:p>
            <a:pPr lvl="1"/>
            <a:r>
              <a:rPr lang="es-ES" sz="788" dirty="0">
                <a:solidFill>
                  <a:srgbClr val="000000"/>
                </a:solidFill>
                <a:latin typeface="Arial" panose="020B0604020202020204" pitchFamily="34" charset="0"/>
              </a:rPr>
              <a:t>Citrus reticulata China </a:t>
            </a:r>
          </a:p>
          <a:p>
            <a:pPr lvl="1"/>
            <a:r>
              <a:rPr lang="es-ES" sz="788" dirty="0">
                <a:solidFill>
                  <a:srgbClr val="000000"/>
                </a:solidFill>
                <a:latin typeface="Arial" panose="020B0604020202020204" pitchFamily="34" charset="0"/>
              </a:rPr>
              <a:t>Citrus sinensis China </a:t>
            </a:r>
          </a:p>
          <a:p>
            <a:pPr lvl="1"/>
            <a:r>
              <a:rPr lang="es-ES" sz="788" dirty="0">
                <a:solidFill>
                  <a:srgbClr val="000000"/>
                </a:solidFill>
                <a:latin typeface="Arial" panose="020B0604020202020204" pitchFamily="34" charset="0"/>
              </a:rPr>
              <a:t>Citrus unshiu China </a:t>
            </a:r>
            <a:endParaRPr lang="en-US" sz="1350" dirty="0">
              <a:solidFill>
                <a:srgbClr val="000000"/>
              </a:solidFill>
              <a:latin typeface="Arial" panose="020B0604020202020204" pitchFamily="34" charset="0"/>
            </a:endParaRPr>
          </a:p>
        </p:txBody>
      </p:sp>
    </p:spTree>
    <p:extLst>
      <p:ext uri="{BB962C8B-B14F-4D97-AF65-F5344CB8AC3E}">
        <p14:creationId xmlns:p14="http://schemas.microsoft.com/office/powerpoint/2010/main" xmlns="" val="329856250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8484" y="525478"/>
            <a:ext cx="1235020" cy="626769"/>
          </a:xfrm>
          <a:prstGeom prst="rect">
            <a:avLst/>
          </a:prstGeom>
        </p:spPr>
      </p:pic>
      <p:grpSp>
        <p:nvGrpSpPr>
          <p:cNvPr id="4" name="Gruppo 3">
            <a:extLst>
              <a:ext uri="{FF2B5EF4-FFF2-40B4-BE49-F238E27FC236}">
                <a16:creationId xmlns:a16="http://schemas.microsoft.com/office/drawing/2014/main" xmlns="" id="{4313B656-3143-08B6-292C-D10413727B48}"/>
              </a:ext>
            </a:extLst>
          </p:cNvPr>
          <p:cNvGrpSpPr/>
          <p:nvPr/>
        </p:nvGrpSpPr>
        <p:grpSpPr>
          <a:xfrm>
            <a:off x="172387" y="1676172"/>
            <a:ext cx="8514413" cy="3999291"/>
            <a:chOff x="457200" y="2227157"/>
            <a:chExt cx="8514413" cy="3999291"/>
          </a:xfrm>
        </p:grpSpPr>
        <p:sp>
          <p:nvSpPr>
            <p:cNvPr id="11" name="Marcador de contenido 3">
              <a:extLst>
                <a:ext uri="{FF2B5EF4-FFF2-40B4-BE49-F238E27FC236}">
                  <a16:creationId xmlns:a16="http://schemas.microsoft.com/office/drawing/2014/main" xmlns="" id="{09248211-4E92-D88A-DC3A-F469C02AC3C0}"/>
                </a:ext>
              </a:extLst>
            </p:cNvPr>
            <p:cNvSpPr txBox="1">
              <a:spLocks/>
            </p:cNvSpPr>
            <p:nvPr/>
          </p:nvSpPr>
          <p:spPr>
            <a:xfrm>
              <a:off x="457200" y="2227157"/>
              <a:ext cx="8514413" cy="3999291"/>
            </a:xfrm>
            <a:prstGeom prst="rect">
              <a:avLst/>
            </a:prstGeom>
          </p:spPr>
          <p:txBody>
            <a:bodyPr vert="horz" rtlCol="0">
              <a:normAutofit/>
            </a:bodyPr>
            <a:lstStyle>
              <a:lvl1pPr marL="274320" indent="-192024" algn="l" rtl="0" eaLnBrk="1" latinLnBrk="0" hangingPunct="1">
                <a:spcBef>
                  <a:spcPts val="225"/>
                </a:spcBef>
                <a:buClr>
                  <a:schemeClr val="accent3">
                    <a:lumMod val="75000"/>
                  </a:schemeClr>
                </a:buClr>
                <a:buFont typeface="Georgia"/>
                <a:buChar char="•"/>
                <a:defRPr kumimoji="0" sz="2100" kern="1200">
                  <a:solidFill>
                    <a:schemeClr val="tx2"/>
                  </a:solidFill>
                  <a:latin typeface="+mn-lt"/>
                  <a:ea typeface="+mn-ea"/>
                  <a:cs typeface="+mn-cs"/>
                </a:defRPr>
              </a:lvl1pPr>
              <a:lvl2pPr marL="493776" indent="-185166" algn="l" rtl="0" eaLnBrk="1" latinLnBrk="0" hangingPunct="1">
                <a:spcBef>
                  <a:spcPts val="225"/>
                </a:spcBef>
                <a:buClr>
                  <a:schemeClr val="accent2">
                    <a:lumMod val="75000"/>
                  </a:schemeClr>
                </a:buClr>
                <a:buFont typeface="Georgia"/>
                <a:buChar char="▫"/>
                <a:defRPr kumimoji="0" sz="1950" kern="1200">
                  <a:solidFill>
                    <a:schemeClr val="tx2"/>
                  </a:solidFill>
                  <a:latin typeface="+mn-lt"/>
                  <a:ea typeface="+mn-ea"/>
                  <a:cs typeface="+mn-cs"/>
                </a:defRPr>
              </a:lvl2pPr>
              <a:lvl3pPr marL="692658" indent="-164592" algn="l" rtl="0" eaLnBrk="1" latinLnBrk="0" hangingPunct="1">
                <a:spcBef>
                  <a:spcPts val="225"/>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3pPr>
              <a:lvl4pPr marL="884682" indent="-150876" algn="l" rtl="0" eaLnBrk="1" latinLnBrk="0" hangingPunct="1">
                <a:spcBef>
                  <a:spcPts val="225"/>
                </a:spcBef>
                <a:buClr>
                  <a:schemeClr val="accent1">
                    <a:lumMod val="50000"/>
                  </a:schemeClr>
                </a:buClr>
                <a:buFont typeface="Wingdings 2" panose="05020102010507070707" pitchFamily="18" charset="2"/>
                <a:buChar char=""/>
                <a:defRPr kumimoji="0" sz="1650" kern="1200">
                  <a:solidFill>
                    <a:schemeClr val="tx2"/>
                  </a:solidFill>
                  <a:latin typeface="+mn-lt"/>
                  <a:ea typeface="+mn-ea"/>
                  <a:cs typeface="+mn-cs"/>
                </a:defRPr>
              </a:lvl4pPr>
              <a:lvl5pPr marL="1042416" indent="-137160" algn="l" rtl="0" eaLnBrk="1" latinLnBrk="0" hangingPunct="1">
                <a:spcBef>
                  <a:spcPts val="225"/>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5pPr>
              <a:lvl6pPr marL="1207008" indent="-137160" algn="l" rtl="0" eaLnBrk="1" latinLnBrk="0" hangingPunct="1">
                <a:spcBef>
                  <a:spcPts val="225"/>
                </a:spcBef>
                <a:buClr>
                  <a:schemeClr val="accent1">
                    <a:lumMod val="50000"/>
                  </a:schemeClr>
                </a:buClr>
                <a:buFont typeface="Wingdings 2" panose="05020102010507070707" pitchFamily="18" charset="2"/>
                <a:buChar char=""/>
                <a:defRPr kumimoji="0" sz="1350" kern="1200">
                  <a:solidFill>
                    <a:schemeClr val="tx2"/>
                  </a:solidFill>
                  <a:latin typeface="+mn-lt"/>
                  <a:ea typeface="+mn-ea"/>
                  <a:cs typeface="+mn-cs"/>
                </a:defRPr>
              </a:lvl6pPr>
              <a:lvl7pPr marL="1371600" indent="-137160" algn="l" rtl="0" eaLnBrk="1" latinLnBrk="0" hangingPunct="1">
                <a:spcBef>
                  <a:spcPts val="225"/>
                </a:spcBef>
                <a:buClr>
                  <a:schemeClr val="accent1">
                    <a:lumMod val="50000"/>
                  </a:schemeClr>
                </a:buClr>
                <a:buFont typeface="Wingdings 2" panose="05020102010507070707" pitchFamily="18" charset="2"/>
                <a:buChar char=""/>
                <a:defRPr kumimoji="0" sz="1200" kern="1200">
                  <a:solidFill>
                    <a:schemeClr val="tx2"/>
                  </a:solidFill>
                  <a:latin typeface="+mn-lt"/>
                  <a:ea typeface="+mn-ea"/>
                  <a:cs typeface="+mn-cs"/>
                </a:defRPr>
              </a:lvl7pPr>
              <a:lvl8pPr marL="1522476" indent="-137160" algn="l" rtl="0" eaLnBrk="1" latinLnBrk="0" hangingPunct="1">
                <a:spcBef>
                  <a:spcPts val="225"/>
                </a:spcBef>
                <a:buClr>
                  <a:schemeClr val="accent1">
                    <a:lumMod val="50000"/>
                  </a:schemeClr>
                </a:buClr>
                <a:buFont typeface="Wingdings 2" panose="05020102010507070707" pitchFamily="18" charset="2"/>
                <a:buChar char=""/>
                <a:defRPr kumimoji="0" sz="1125" kern="1200">
                  <a:solidFill>
                    <a:schemeClr val="tx2"/>
                  </a:solidFill>
                  <a:latin typeface="+mn-lt"/>
                  <a:ea typeface="+mn-ea"/>
                  <a:cs typeface="+mn-cs"/>
                </a:defRPr>
              </a:lvl8pPr>
              <a:lvl9pPr marL="1680210" indent="-137160" algn="l" rtl="0" eaLnBrk="1" latinLnBrk="0" hangingPunct="1">
                <a:spcBef>
                  <a:spcPts val="225"/>
                </a:spcBef>
                <a:buClr>
                  <a:schemeClr val="accent1">
                    <a:lumMod val="50000"/>
                  </a:schemeClr>
                </a:buClr>
                <a:buFont typeface="Wingdings 2" panose="05020102010507070707" pitchFamily="18" charset="2"/>
                <a:buChar char=""/>
                <a:defRPr kumimoji="0" sz="1050" kern="1200" baseline="0">
                  <a:solidFill>
                    <a:schemeClr val="tx2"/>
                  </a:solidFill>
                  <a:latin typeface="+mn-lt"/>
                  <a:ea typeface="+mn-ea"/>
                  <a:cs typeface="+mn-cs"/>
                </a:defRPr>
              </a:lvl9pPr>
            </a:lstStyle>
            <a:p>
              <a:pPr algn="just"/>
              <a:r>
                <a:rPr lang="en-US" dirty="0">
                  <a:solidFill>
                    <a:schemeClr val="tx1"/>
                  </a:solidFill>
                </a:rPr>
                <a:t>The beetle is associated with fungal taxa commonly found in the invaded environment</a:t>
              </a:r>
              <a:endParaRPr lang="es-ES" dirty="0">
                <a:solidFill>
                  <a:schemeClr val="tx1"/>
                </a:solidFill>
              </a:endParaRPr>
            </a:p>
            <a:p>
              <a:endParaRPr lang="es-ES" dirty="0">
                <a:solidFill>
                  <a:schemeClr val="tx1"/>
                </a:solidFill>
              </a:endParaRPr>
            </a:p>
            <a:p>
              <a:endParaRPr lang="es-ES" sz="1200" dirty="0">
                <a:solidFill>
                  <a:schemeClr val="tx1"/>
                </a:solidFill>
              </a:endParaRPr>
            </a:p>
            <a:p>
              <a:endParaRPr lang="es-ES" sz="1200" dirty="0">
                <a:solidFill>
                  <a:schemeClr val="tx1"/>
                </a:solidFill>
              </a:endParaRPr>
            </a:p>
            <a:p>
              <a:endParaRPr lang="es-ES" sz="1200" dirty="0">
                <a:solidFill>
                  <a:schemeClr val="tx1"/>
                </a:solidFill>
              </a:endParaRPr>
            </a:p>
            <a:p>
              <a:r>
                <a:rPr lang="en-US" dirty="0">
                  <a:solidFill>
                    <a:schemeClr val="tx1"/>
                  </a:solidFill>
                </a:rPr>
                <a:t>The beetle is associated with fungal taxa present in Europe but not reported in the invaded environment in Spain</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The beetle is associated with fungal taxa not reported in Europe</a:t>
              </a:r>
              <a:endParaRPr lang="es-ES" dirty="0">
                <a:solidFill>
                  <a:schemeClr val="tx1"/>
                </a:solidFill>
              </a:endParaRPr>
            </a:p>
          </p:txBody>
        </p:sp>
        <p:sp>
          <p:nvSpPr>
            <p:cNvPr id="2" name="Signo más 1">
              <a:extLst>
                <a:ext uri="{FF2B5EF4-FFF2-40B4-BE49-F238E27FC236}">
                  <a16:creationId xmlns:a16="http://schemas.microsoft.com/office/drawing/2014/main" xmlns="" id="{EA1405B2-433C-4CB0-908C-A19F2901BDAE}"/>
                </a:ext>
              </a:extLst>
            </p:cNvPr>
            <p:cNvSpPr/>
            <p:nvPr/>
          </p:nvSpPr>
          <p:spPr>
            <a:xfrm>
              <a:off x="4032761" y="2925542"/>
              <a:ext cx="981635"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 name="Signo más 1">
              <a:extLst>
                <a:ext uri="{FF2B5EF4-FFF2-40B4-BE49-F238E27FC236}">
                  <a16:creationId xmlns:a16="http://schemas.microsoft.com/office/drawing/2014/main" xmlns="" id="{1F0382E5-DD7D-4526-8020-A1DB13A6A8AA}"/>
                </a:ext>
              </a:extLst>
            </p:cNvPr>
            <p:cNvSpPr/>
            <p:nvPr/>
          </p:nvSpPr>
          <p:spPr>
            <a:xfrm>
              <a:off x="4032762" y="4667392"/>
              <a:ext cx="981635"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grpSp>
      <p:pic>
        <p:nvPicPr>
          <p:cNvPr id="3" name="Immagine 2">
            <a:extLst>
              <a:ext uri="{FF2B5EF4-FFF2-40B4-BE49-F238E27FC236}">
                <a16:creationId xmlns:a16="http://schemas.microsoft.com/office/drawing/2014/main" xmlns="" id="{B62B63CE-158D-403A-B954-973CB1546EE9}"/>
              </a:ext>
            </a:extLst>
          </p:cNvPr>
          <p:cNvPicPr>
            <a:picLocks noChangeAspect="1"/>
          </p:cNvPicPr>
          <p:nvPr/>
        </p:nvPicPr>
        <p:blipFill>
          <a:blip r:embed="rId4" cstate="print"/>
          <a:stretch>
            <a:fillRect/>
          </a:stretch>
        </p:blipFill>
        <p:spPr>
          <a:xfrm>
            <a:off x="7511665" y="5740196"/>
            <a:ext cx="1374427" cy="918384"/>
          </a:xfrm>
          <a:prstGeom prst="rect">
            <a:avLst/>
          </a:prstGeom>
        </p:spPr>
      </p:pic>
    </p:spTree>
    <p:extLst>
      <p:ext uri="{BB962C8B-B14F-4D97-AF65-F5344CB8AC3E}">
        <p14:creationId xmlns:p14="http://schemas.microsoft.com/office/powerpoint/2010/main" xmlns="" val="197865502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3777" y="675317"/>
            <a:ext cx="1235020" cy="626769"/>
          </a:xfrm>
          <a:prstGeom prst="rect">
            <a:avLst/>
          </a:prstGeom>
        </p:spPr>
      </p:pic>
      <p:sp>
        <p:nvSpPr>
          <p:cNvPr id="2" name="CuadroTexto 1">
            <a:extLst>
              <a:ext uri="{FF2B5EF4-FFF2-40B4-BE49-F238E27FC236}">
                <a16:creationId xmlns:a16="http://schemas.microsoft.com/office/drawing/2014/main" xmlns="" id="{5ADE2C6B-EE0F-4CAB-AAA6-406F8009BF41}"/>
              </a:ext>
            </a:extLst>
          </p:cNvPr>
          <p:cNvSpPr txBox="1"/>
          <p:nvPr/>
        </p:nvSpPr>
        <p:spPr>
          <a:xfrm>
            <a:off x="881287" y="2428129"/>
            <a:ext cx="1347107" cy="5078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1350" b="1" i="1" dirty="0" err="1"/>
              <a:t>Xylella</a:t>
            </a:r>
            <a:r>
              <a:rPr lang="it-IT" sz="1350" b="1" i="1" dirty="0"/>
              <a:t> fastidiosa</a:t>
            </a:r>
            <a:endParaRPr lang="es-ES" sz="1350" b="1" i="1" dirty="0"/>
          </a:p>
        </p:txBody>
      </p:sp>
      <p:sp>
        <p:nvSpPr>
          <p:cNvPr id="3" name="CuadroTexto 2">
            <a:extLst>
              <a:ext uri="{FF2B5EF4-FFF2-40B4-BE49-F238E27FC236}">
                <a16:creationId xmlns:a16="http://schemas.microsoft.com/office/drawing/2014/main" xmlns="" id="{EC7FBBAF-BE70-4FCC-8830-1B92DC580A65}"/>
              </a:ext>
            </a:extLst>
          </p:cNvPr>
          <p:cNvSpPr txBox="1"/>
          <p:nvPr/>
        </p:nvSpPr>
        <p:spPr>
          <a:xfrm>
            <a:off x="785356" y="3496923"/>
            <a:ext cx="1930854" cy="3000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it-IT" sz="1350" b="1" i="1" dirty="0" err="1"/>
              <a:t>Phytophthora</a:t>
            </a:r>
            <a:r>
              <a:rPr lang="it-IT" sz="1350" b="1" i="1" dirty="0"/>
              <a:t> </a:t>
            </a:r>
            <a:r>
              <a:rPr lang="it-IT" sz="1350" b="1" i="1" dirty="0" err="1"/>
              <a:t>infestans</a:t>
            </a:r>
            <a:endParaRPr lang="es-ES" sz="1350" b="1" i="1" dirty="0"/>
          </a:p>
        </p:txBody>
      </p:sp>
      <p:sp>
        <p:nvSpPr>
          <p:cNvPr id="11" name="CuadroTexto 10">
            <a:extLst>
              <a:ext uri="{FF2B5EF4-FFF2-40B4-BE49-F238E27FC236}">
                <a16:creationId xmlns:a16="http://schemas.microsoft.com/office/drawing/2014/main" xmlns="" id="{7E9A4D76-DCCB-4061-9122-9844480C705C}"/>
              </a:ext>
            </a:extLst>
          </p:cNvPr>
          <p:cNvSpPr txBox="1"/>
          <p:nvPr/>
        </p:nvSpPr>
        <p:spPr>
          <a:xfrm>
            <a:off x="3043010" y="1815286"/>
            <a:ext cx="2179865" cy="30008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350" b="1" i="1" dirty="0" err="1"/>
              <a:t>Bursaphelenchus</a:t>
            </a:r>
            <a:r>
              <a:rPr lang="es-ES" sz="1350" b="1" i="1" dirty="0"/>
              <a:t> </a:t>
            </a:r>
            <a:r>
              <a:rPr lang="es-ES" sz="1350" b="1" i="1" dirty="0" err="1"/>
              <a:t>xylophilus</a:t>
            </a:r>
            <a:endParaRPr lang="es-ES" sz="1350" b="1" i="1" dirty="0"/>
          </a:p>
        </p:txBody>
      </p:sp>
      <p:sp>
        <p:nvSpPr>
          <p:cNvPr id="13" name="CuadroTexto 12">
            <a:extLst>
              <a:ext uri="{FF2B5EF4-FFF2-40B4-BE49-F238E27FC236}">
                <a16:creationId xmlns:a16="http://schemas.microsoft.com/office/drawing/2014/main" xmlns="" id="{6D95DB56-BAB5-400A-A6CB-0BBC42819AE9}"/>
              </a:ext>
            </a:extLst>
          </p:cNvPr>
          <p:cNvSpPr txBox="1"/>
          <p:nvPr/>
        </p:nvSpPr>
        <p:spPr>
          <a:xfrm>
            <a:off x="5678262" y="2566628"/>
            <a:ext cx="2343150" cy="507831"/>
          </a:xfrm>
          <a:prstGeom prst="rect">
            <a:avLst/>
          </a:prstGeom>
          <a:solidFill>
            <a:srgbClr val="FFCC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s-ES" sz="1350" b="1" i="1" dirty="0" err="1">
                <a:solidFill>
                  <a:srgbClr val="202122"/>
                </a:solidFill>
                <a:latin typeface="Arial" panose="020B0604020202020204" pitchFamily="34" charset="0"/>
              </a:rPr>
              <a:t>Hymenoscyphus</a:t>
            </a:r>
            <a:r>
              <a:rPr lang="es-ES" sz="1350" b="1" i="1" dirty="0">
                <a:solidFill>
                  <a:srgbClr val="202122"/>
                </a:solidFill>
                <a:latin typeface="Arial" panose="020B0604020202020204" pitchFamily="34" charset="0"/>
              </a:rPr>
              <a:t> </a:t>
            </a:r>
            <a:r>
              <a:rPr lang="es-ES" sz="1350" b="1" i="1" dirty="0" err="1">
                <a:solidFill>
                  <a:srgbClr val="202122"/>
                </a:solidFill>
                <a:latin typeface="Arial" panose="020B0604020202020204" pitchFamily="34" charset="0"/>
              </a:rPr>
              <a:t>fraxineus</a:t>
            </a:r>
            <a:endParaRPr lang="es-ES" sz="1350" dirty="0"/>
          </a:p>
        </p:txBody>
      </p:sp>
      <p:sp>
        <p:nvSpPr>
          <p:cNvPr id="14" name="CuadroTexto 13">
            <a:extLst>
              <a:ext uri="{FF2B5EF4-FFF2-40B4-BE49-F238E27FC236}">
                <a16:creationId xmlns:a16="http://schemas.microsoft.com/office/drawing/2014/main" xmlns="" id="{B33D6E5F-217C-489B-9E00-619BDD43CF84}"/>
              </a:ext>
            </a:extLst>
          </p:cNvPr>
          <p:cNvSpPr txBox="1"/>
          <p:nvPr/>
        </p:nvSpPr>
        <p:spPr>
          <a:xfrm>
            <a:off x="5678262" y="3496923"/>
            <a:ext cx="1563461" cy="300082"/>
          </a:xfrm>
          <a:prstGeom prst="rect">
            <a:avLst/>
          </a:prstGeom>
          <a:solidFill>
            <a:srgbClr val="FFC000"/>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s-ES" sz="1350" b="1" i="1" dirty="0" err="1"/>
              <a:t>Raffaelea</a:t>
            </a:r>
            <a:r>
              <a:rPr lang="es-ES" sz="1350" b="1" i="1" dirty="0"/>
              <a:t> </a:t>
            </a:r>
            <a:r>
              <a:rPr lang="es-ES" sz="1350" b="1" i="1" dirty="0" err="1"/>
              <a:t>lauricola</a:t>
            </a:r>
            <a:endParaRPr lang="es-ES" sz="1350" b="1" i="1" dirty="0"/>
          </a:p>
        </p:txBody>
      </p:sp>
      <p:sp>
        <p:nvSpPr>
          <p:cNvPr id="15" name="CuadroTexto 14">
            <a:extLst>
              <a:ext uri="{FF2B5EF4-FFF2-40B4-BE49-F238E27FC236}">
                <a16:creationId xmlns:a16="http://schemas.microsoft.com/office/drawing/2014/main" xmlns="" id="{1A85D4AD-D9DE-4559-AA41-FFBC36E88948}"/>
              </a:ext>
            </a:extLst>
          </p:cNvPr>
          <p:cNvSpPr txBox="1"/>
          <p:nvPr/>
        </p:nvSpPr>
        <p:spPr>
          <a:xfrm>
            <a:off x="682032" y="4361193"/>
            <a:ext cx="7779935" cy="1508105"/>
          </a:xfrm>
          <a:prstGeom prst="rect">
            <a:avLst/>
          </a:prstGeom>
          <a:noFill/>
        </p:spPr>
        <p:txBody>
          <a:bodyPr wrap="square" rtlCol="0">
            <a:spAutoFit/>
          </a:bodyPr>
          <a:lstStyle/>
          <a:p>
            <a:pPr marL="214313" indent="-214313" algn="just">
              <a:buFont typeface="Arial" panose="020B0604020202020204" pitchFamily="34" charset="0"/>
              <a:buChar char="•"/>
            </a:pPr>
            <a:r>
              <a:rPr lang="en-US" sz="1600" dirty="0"/>
              <a:t>A common feature of invasive pathogens responsible for forest outbreaks is that most of them were first described (in Europe or elsewhere) after fleeing their geographic center of origin and starting to cause damage in a </a:t>
            </a:r>
            <a:r>
              <a:rPr lang="en-US" sz="1600"/>
              <a:t>plant </a:t>
            </a:r>
            <a:r>
              <a:rPr lang="en-US" sz="1600" smtClean="0"/>
              <a:t>community that was </a:t>
            </a:r>
            <a:r>
              <a:rPr lang="en-US" sz="1600" dirty="0"/>
              <a:t>susceptible.</a:t>
            </a:r>
          </a:p>
          <a:p>
            <a:pPr marL="214313" indent="-214313" algn="just">
              <a:buFont typeface="Arial" panose="020B0604020202020204" pitchFamily="34" charset="0"/>
              <a:buChar char="•"/>
            </a:pPr>
            <a:endParaRPr lang="it-IT" sz="1600" dirty="0"/>
          </a:p>
          <a:p>
            <a:pPr marL="214313" indent="-214313" algn="just">
              <a:buFont typeface="Arial" panose="020B0604020202020204" pitchFamily="34" charset="0"/>
              <a:buChar char="•"/>
            </a:pPr>
            <a:r>
              <a:rPr lang="en-US" sz="2000" dirty="0"/>
              <a:t>In other words, they were </a:t>
            </a:r>
            <a:r>
              <a:rPr lang="en-US" sz="2800" b="1" dirty="0"/>
              <a:t>unknown</a:t>
            </a:r>
            <a:r>
              <a:rPr lang="en-US" sz="2000" dirty="0"/>
              <a:t> to science before the invasion.</a:t>
            </a:r>
            <a:endParaRPr lang="es-ES" sz="2000" dirty="0"/>
          </a:p>
        </p:txBody>
      </p:sp>
      <p:pic>
        <p:nvPicPr>
          <p:cNvPr id="17" name="Imagen 16">
            <a:extLst>
              <a:ext uri="{FF2B5EF4-FFF2-40B4-BE49-F238E27FC236}">
                <a16:creationId xmlns:a16="http://schemas.microsoft.com/office/drawing/2014/main" xmlns="" id="{77B03FE6-9311-4A0F-A753-0DA40DF3DA11}"/>
              </a:ext>
            </a:extLst>
          </p:cNvPr>
          <p:cNvPicPr>
            <a:picLocks noChangeAspect="1"/>
          </p:cNvPicPr>
          <p:nvPr/>
        </p:nvPicPr>
        <p:blipFill>
          <a:blip r:embed="rId4" cstate="print"/>
          <a:stretch>
            <a:fillRect/>
          </a:stretch>
        </p:blipFill>
        <p:spPr>
          <a:xfrm>
            <a:off x="2961367" y="2566629"/>
            <a:ext cx="2135981" cy="1207294"/>
          </a:xfrm>
          <a:prstGeom prst="rect">
            <a:avLst/>
          </a:prstGeom>
        </p:spPr>
      </p:pic>
    </p:spTree>
    <p:extLst>
      <p:ext uri="{BB962C8B-B14F-4D97-AF65-F5344CB8AC3E}">
        <p14:creationId xmlns:p14="http://schemas.microsoft.com/office/powerpoint/2010/main" xmlns="" val="1245855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Presentazione</a:t>
            </a:r>
          </a:p>
        </p:txBody>
      </p:sp>
      <p:pic>
        <p:nvPicPr>
          <p:cNvPr id="5" name="Immagine 4">
            <a:extLst>
              <a:ext uri="{FF2B5EF4-FFF2-40B4-BE49-F238E27FC236}">
                <a16:creationId xmlns:a16="http://schemas.microsoft.com/office/drawing/2014/main" xmlns="" id="{57120023-D7AD-404A-B617-786F38D310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 y="714301"/>
            <a:ext cx="1235020" cy="626769"/>
          </a:xfrm>
          <a:prstGeom prst="rect">
            <a:avLst/>
          </a:prstGeom>
        </p:spPr>
      </p:pic>
      <p:sp>
        <p:nvSpPr>
          <p:cNvPr id="4" name="Marcador de contenido 3">
            <a:extLst>
              <a:ext uri="{FF2B5EF4-FFF2-40B4-BE49-F238E27FC236}">
                <a16:creationId xmlns:a16="http://schemas.microsoft.com/office/drawing/2014/main" xmlns="" id="{C095F760-55F2-410F-A8C6-2B54BD411D10}"/>
              </a:ext>
            </a:extLst>
          </p:cNvPr>
          <p:cNvSpPr>
            <a:spLocks noGrp="1"/>
          </p:cNvSpPr>
          <p:nvPr>
            <p:ph idx="1"/>
          </p:nvPr>
        </p:nvSpPr>
        <p:spPr>
          <a:xfrm>
            <a:off x="745996" y="4314438"/>
            <a:ext cx="5443790" cy="900670"/>
          </a:xfrm>
        </p:spPr>
        <p:txBody>
          <a:bodyPr/>
          <a:lstStyle/>
          <a:p>
            <a:r>
              <a:rPr lang="en-US" dirty="0">
                <a:solidFill>
                  <a:schemeClr val="tx1"/>
                </a:solidFill>
              </a:rPr>
              <a:t>Species described but lifestyle unknown</a:t>
            </a:r>
          </a:p>
          <a:p>
            <a:r>
              <a:rPr lang="it-IT" dirty="0">
                <a:solidFill>
                  <a:schemeClr val="tx1"/>
                </a:solidFill>
              </a:rPr>
              <a:t>New specie</a:t>
            </a:r>
            <a:endParaRPr lang="es-ES" dirty="0">
              <a:solidFill>
                <a:schemeClr val="tx1"/>
              </a:solidFill>
            </a:endParaRPr>
          </a:p>
        </p:txBody>
      </p:sp>
      <p:pic>
        <p:nvPicPr>
          <p:cNvPr id="8" name="Imagen 7">
            <a:extLst>
              <a:ext uri="{FF2B5EF4-FFF2-40B4-BE49-F238E27FC236}">
                <a16:creationId xmlns:a16="http://schemas.microsoft.com/office/drawing/2014/main" xmlns="" id="{3E156058-5B17-4A24-A39E-FE8046BF6207}"/>
              </a:ext>
            </a:extLst>
          </p:cNvPr>
          <p:cNvPicPr>
            <a:picLocks noChangeAspect="1"/>
          </p:cNvPicPr>
          <p:nvPr/>
        </p:nvPicPr>
        <p:blipFill rotWithShape="1">
          <a:blip r:embed="rId4" cstate="print"/>
          <a:srcRect l="33827" t="34899" r="7628" b="11627"/>
          <a:stretch/>
        </p:blipFill>
        <p:spPr>
          <a:xfrm>
            <a:off x="4825093" y="1945303"/>
            <a:ext cx="3861706" cy="2044700"/>
          </a:xfrm>
          <a:prstGeom prst="rect">
            <a:avLst/>
          </a:prstGeom>
        </p:spPr>
        <p:style>
          <a:lnRef idx="2">
            <a:schemeClr val="accent1"/>
          </a:lnRef>
          <a:fillRef idx="1">
            <a:schemeClr val="lt1"/>
          </a:fillRef>
          <a:effectRef idx="0">
            <a:schemeClr val="accent1"/>
          </a:effectRef>
          <a:fontRef idx="minor">
            <a:schemeClr val="dk1"/>
          </a:fontRef>
        </p:style>
      </p:pic>
      <p:pic>
        <p:nvPicPr>
          <p:cNvPr id="9" name="Immagine 1">
            <a:extLst>
              <a:ext uri="{FF2B5EF4-FFF2-40B4-BE49-F238E27FC236}">
                <a16:creationId xmlns:a16="http://schemas.microsoft.com/office/drawing/2014/main" xmlns="" id="{B6538E88-0212-4988-886A-5CF2ADA71B16}"/>
              </a:ext>
            </a:extLst>
          </p:cNvPr>
          <p:cNvPicPr>
            <a:picLocks noChangeAspect="1"/>
          </p:cNvPicPr>
          <p:nvPr/>
        </p:nvPicPr>
        <p:blipFill>
          <a:blip r:embed="rId5" cstate="print"/>
          <a:stretch>
            <a:fillRect/>
          </a:stretch>
        </p:blipFill>
        <p:spPr>
          <a:xfrm>
            <a:off x="626987" y="1945304"/>
            <a:ext cx="3804234" cy="2066723"/>
          </a:xfrm>
          <a:prstGeom prst="rect">
            <a:avLst/>
          </a:prstGeom>
        </p:spPr>
      </p:pic>
      <p:pic>
        <p:nvPicPr>
          <p:cNvPr id="3" name="Imagen 2">
            <a:extLst>
              <a:ext uri="{FF2B5EF4-FFF2-40B4-BE49-F238E27FC236}">
                <a16:creationId xmlns:a16="http://schemas.microsoft.com/office/drawing/2014/main" xmlns="" id="{D599016D-5E82-4F4F-BDBA-06A5B0E1B64B}"/>
              </a:ext>
            </a:extLst>
          </p:cNvPr>
          <p:cNvPicPr>
            <a:picLocks noChangeAspect="1"/>
          </p:cNvPicPr>
          <p:nvPr/>
        </p:nvPicPr>
        <p:blipFill>
          <a:blip r:embed="rId6" cstate="print"/>
          <a:stretch>
            <a:fillRect/>
          </a:stretch>
        </p:blipFill>
        <p:spPr>
          <a:xfrm>
            <a:off x="7303348" y="5539543"/>
            <a:ext cx="868055" cy="741464"/>
          </a:xfrm>
          <a:prstGeom prst="rect">
            <a:avLst/>
          </a:prstGeom>
        </p:spPr>
      </p:pic>
      <p:sp>
        <p:nvSpPr>
          <p:cNvPr id="10" name="Flecha: hacia abajo 9">
            <a:extLst>
              <a:ext uri="{FF2B5EF4-FFF2-40B4-BE49-F238E27FC236}">
                <a16:creationId xmlns:a16="http://schemas.microsoft.com/office/drawing/2014/main" xmlns="" id="{8CB7063F-EB74-4AD8-963B-A208A2C93A0A}"/>
              </a:ext>
            </a:extLst>
          </p:cNvPr>
          <p:cNvSpPr/>
          <p:nvPr/>
        </p:nvSpPr>
        <p:spPr>
          <a:xfrm>
            <a:off x="3653728" y="5252830"/>
            <a:ext cx="334736" cy="4208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1" name="CuadroTexto 10">
            <a:extLst>
              <a:ext uri="{FF2B5EF4-FFF2-40B4-BE49-F238E27FC236}">
                <a16:creationId xmlns:a16="http://schemas.microsoft.com/office/drawing/2014/main" xmlns="" id="{1667237B-FE58-4B41-9D32-3D8BD4C21F2B}"/>
              </a:ext>
            </a:extLst>
          </p:cNvPr>
          <p:cNvSpPr txBox="1"/>
          <p:nvPr/>
        </p:nvSpPr>
        <p:spPr>
          <a:xfrm>
            <a:off x="3105567" y="5819342"/>
            <a:ext cx="2369109" cy="461665"/>
          </a:xfrm>
          <a:prstGeom prst="rect">
            <a:avLst/>
          </a:prstGeom>
          <a:noFill/>
        </p:spPr>
        <p:txBody>
          <a:bodyPr wrap="square" rtlCol="0">
            <a:spAutoFit/>
          </a:bodyPr>
          <a:lstStyle/>
          <a:p>
            <a:r>
              <a:rPr lang="it-IT" sz="2400" b="1" dirty="0"/>
              <a:t>New </a:t>
            </a:r>
            <a:r>
              <a:rPr lang="it-IT" sz="2400" b="1" dirty="0" err="1"/>
              <a:t>disease</a:t>
            </a:r>
            <a:r>
              <a:rPr lang="it-IT" sz="2400" b="1" dirty="0"/>
              <a:t>???</a:t>
            </a:r>
            <a:endParaRPr lang="es-ES" sz="2400" b="1" dirty="0"/>
          </a:p>
        </p:txBody>
      </p:sp>
    </p:spTree>
    <p:extLst>
      <p:ext uri="{BB962C8B-B14F-4D97-AF65-F5344CB8AC3E}">
        <p14:creationId xmlns:p14="http://schemas.microsoft.com/office/powerpoint/2010/main" xmlns="" val="116066626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5C6B1D-F8F8-49DA-9CD6-ADB25E0B153B}"/>
              </a:ext>
            </a:extLst>
          </p:cNvPr>
          <p:cNvSpPr>
            <a:spLocks noGrp="1"/>
          </p:cNvSpPr>
          <p:nvPr>
            <p:ph type="title"/>
          </p:nvPr>
        </p:nvSpPr>
        <p:spPr>
          <a:xfrm>
            <a:off x="2286000" y="993645"/>
            <a:ext cx="4825094" cy="800100"/>
          </a:xfrm>
        </p:spPr>
        <p:style>
          <a:lnRef idx="1">
            <a:schemeClr val="accent1"/>
          </a:lnRef>
          <a:fillRef idx="2">
            <a:schemeClr val="accent1"/>
          </a:fillRef>
          <a:effectRef idx="1">
            <a:schemeClr val="accent1"/>
          </a:effectRef>
          <a:fontRef idx="minor">
            <a:schemeClr val="dk1"/>
          </a:fontRef>
        </p:style>
        <p:txBody>
          <a:bodyPr/>
          <a:lstStyle/>
          <a:p>
            <a:pPr algn="ctr"/>
            <a:r>
              <a:rPr lang="it-IT" dirty="0">
                <a:solidFill>
                  <a:schemeClr val="tx1"/>
                </a:solidFill>
              </a:rPr>
              <a:t>Nursery Monitoring</a:t>
            </a:r>
            <a:endParaRPr lang="es-ES" dirty="0">
              <a:solidFill>
                <a:schemeClr val="tx1"/>
              </a:solidFill>
            </a:endParaRPr>
          </a:p>
        </p:txBody>
      </p:sp>
      <p:sp>
        <p:nvSpPr>
          <p:cNvPr id="3" name="Marcador de contenido 2">
            <a:extLst>
              <a:ext uri="{FF2B5EF4-FFF2-40B4-BE49-F238E27FC236}">
                <a16:creationId xmlns:a16="http://schemas.microsoft.com/office/drawing/2014/main" xmlns="" id="{6C162916-71D1-4193-BBC3-098E6F258C7D}"/>
              </a:ext>
            </a:extLst>
          </p:cNvPr>
          <p:cNvSpPr>
            <a:spLocks noGrp="1"/>
          </p:cNvSpPr>
          <p:nvPr>
            <p:ph idx="1"/>
          </p:nvPr>
        </p:nvSpPr>
        <p:spPr>
          <a:xfrm>
            <a:off x="457200" y="2157683"/>
            <a:ext cx="8229600" cy="1535086"/>
          </a:xfrm>
        </p:spPr>
        <p:txBody>
          <a:bodyPr>
            <a:normAutofit fontScale="92500" lnSpcReduction="10000"/>
          </a:bodyPr>
          <a:lstStyle/>
          <a:p>
            <a:pPr rtl="0"/>
            <a:r>
              <a:rPr lang="en-US" dirty="0">
                <a:solidFill>
                  <a:srgbClr val="000000"/>
                </a:solidFill>
                <a:effectLst/>
              </a:rPr>
              <a:t>About 57% of invasive fungi were introduced into Europe through the plant trade</a:t>
            </a:r>
          </a:p>
          <a:p>
            <a:pPr rtl="0"/>
            <a:endParaRPr lang="it-IT" dirty="0">
              <a:solidFill>
                <a:srgbClr val="000000"/>
              </a:solidFill>
              <a:effectLst/>
            </a:endParaRPr>
          </a:p>
          <a:p>
            <a:pPr rtl="0"/>
            <a:r>
              <a:rPr lang="en-US" dirty="0">
                <a:solidFill>
                  <a:srgbClr val="000000"/>
                </a:solidFill>
                <a:effectLst/>
              </a:rPr>
              <a:t>Nurseries are one of the main pathways for the dispersal of pests and pathogens</a:t>
            </a:r>
          </a:p>
        </p:txBody>
      </p:sp>
      <p:pic>
        <p:nvPicPr>
          <p:cNvPr id="4" name="Immagine 4">
            <a:extLst>
              <a:ext uri="{FF2B5EF4-FFF2-40B4-BE49-F238E27FC236}">
                <a16:creationId xmlns:a16="http://schemas.microsoft.com/office/drawing/2014/main" xmlns="" id="{3AE69A87-2248-4E1D-A881-B0CB03E7C98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1709" y="578461"/>
            <a:ext cx="1235020" cy="626769"/>
          </a:xfrm>
          <a:prstGeom prst="rect">
            <a:avLst/>
          </a:prstGeom>
        </p:spPr>
      </p:pic>
      <p:pic>
        <p:nvPicPr>
          <p:cNvPr id="5" name="Imagen 4">
            <a:extLst>
              <a:ext uri="{FF2B5EF4-FFF2-40B4-BE49-F238E27FC236}">
                <a16:creationId xmlns:a16="http://schemas.microsoft.com/office/drawing/2014/main" xmlns="" id="{CF082FFC-6483-436F-BB5C-C06156F288D8}"/>
              </a:ext>
            </a:extLst>
          </p:cNvPr>
          <p:cNvPicPr>
            <a:picLocks noChangeAspect="1"/>
          </p:cNvPicPr>
          <p:nvPr/>
        </p:nvPicPr>
        <p:blipFill>
          <a:blip r:embed="rId4" cstate="print"/>
          <a:stretch>
            <a:fillRect/>
          </a:stretch>
        </p:blipFill>
        <p:spPr>
          <a:xfrm>
            <a:off x="2698261" y="3874738"/>
            <a:ext cx="3541766" cy="2356884"/>
          </a:xfrm>
          <a:prstGeom prst="rect">
            <a:avLst/>
          </a:prstGeom>
        </p:spPr>
      </p:pic>
      <p:pic>
        <p:nvPicPr>
          <p:cNvPr id="10" name="Imagen 9">
            <a:extLst>
              <a:ext uri="{FF2B5EF4-FFF2-40B4-BE49-F238E27FC236}">
                <a16:creationId xmlns:a16="http://schemas.microsoft.com/office/drawing/2014/main" xmlns="" id="{4DDF58F4-4D04-42A6-81E1-E07370922BA5}"/>
              </a:ext>
            </a:extLst>
          </p:cNvPr>
          <p:cNvPicPr>
            <a:picLocks noChangeAspect="1"/>
          </p:cNvPicPr>
          <p:nvPr/>
        </p:nvPicPr>
        <p:blipFill rotWithShape="1">
          <a:blip r:embed="rId5" cstate="print"/>
          <a:srcRect l="55446" t="47822" r="35357" b="26713"/>
          <a:stretch/>
        </p:blipFill>
        <p:spPr>
          <a:xfrm>
            <a:off x="7699550" y="734743"/>
            <a:ext cx="840922" cy="1240971"/>
          </a:xfrm>
          <a:prstGeom prst="rect">
            <a:avLst/>
          </a:prstGeom>
        </p:spPr>
      </p:pic>
    </p:spTree>
    <p:extLst>
      <p:ext uri="{BB962C8B-B14F-4D97-AF65-F5344CB8AC3E}">
        <p14:creationId xmlns:p14="http://schemas.microsoft.com/office/powerpoint/2010/main" xmlns="" val="136374683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EECDA7-F149-48E1-8D1D-7B4CE27C25CD}"/>
              </a:ext>
            </a:extLst>
          </p:cNvPr>
          <p:cNvSpPr>
            <a:spLocks noGrp="1"/>
          </p:cNvSpPr>
          <p:nvPr>
            <p:ph type="title"/>
          </p:nvPr>
        </p:nvSpPr>
        <p:spPr>
          <a:xfrm>
            <a:off x="2227583" y="903696"/>
            <a:ext cx="3959678" cy="800100"/>
          </a:xfrm>
        </p:spPr>
        <p:txBody>
          <a:bodyPr/>
          <a:lstStyle/>
          <a:p>
            <a:r>
              <a:rPr lang="it-IT" i="1" dirty="0" err="1">
                <a:solidFill>
                  <a:schemeClr val="tx1"/>
                </a:solidFill>
              </a:rPr>
              <a:t>Xylosandrus</a:t>
            </a:r>
            <a:r>
              <a:rPr lang="it-IT" i="1" dirty="0">
                <a:solidFill>
                  <a:schemeClr val="tx1"/>
                </a:solidFill>
              </a:rPr>
              <a:t> </a:t>
            </a:r>
            <a:r>
              <a:rPr lang="it-IT" i="1" dirty="0" err="1">
                <a:solidFill>
                  <a:schemeClr val="tx1"/>
                </a:solidFill>
              </a:rPr>
              <a:t>germanus</a:t>
            </a:r>
            <a:endParaRPr lang="es-ES" i="1" dirty="0">
              <a:solidFill>
                <a:schemeClr val="tx1"/>
              </a:solidFill>
            </a:endParaRPr>
          </a:p>
        </p:txBody>
      </p:sp>
      <p:sp>
        <p:nvSpPr>
          <p:cNvPr id="3" name="Marcador de contenido 2">
            <a:extLst>
              <a:ext uri="{FF2B5EF4-FFF2-40B4-BE49-F238E27FC236}">
                <a16:creationId xmlns:a16="http://schemas.microsoft.com/office/drawing/2014/main" xmlns="" id="{7D1CAB5E-7BB3-42FD-8B6B-E59B5437FF52}"/>
              </a:ext>
            </a:extLst>
          </p:cNvPr>
          <p:cNvSpPr>
            <a:spLocks noGrp="1"/>
          </p:cNvSpPr>
          <p:nvPr>
            <p:ph idx="1"/>
          </p:nvPr>
        </p:nvSpPr>
        <p:spPr>
          <a:xfrm>
            <a:off x="457200" y="1813125"/>
            <a:ext cx="8229600" cy="4325112"/>
          </a:xfrm>
        </p:spPr>
        <p:txBody>
          <a:bodyPr/>
          <a:lstStyle/>
          <a:p>
            <a:r>
              <a:rPr lang="en-US" smtClean="0">
                <a:solidFill>
                  <a:schemeClr val="tx1"/>
                </a:solidFill>
              </a:rPr>
              <a:t>Traps </a:t>
            </a:r>
            <a:r>
              <a:rPr lang="en-US" dirty="0">
                <a:solidFill>
                  <a:schemeClr val="tx1"/>
                </a:solidFill>
              </a:rPr>
              <a:t>were placed near </a:t>
            </a:r>
            <a:r>
              <a:rPr lang="en-US">
                <a:solidFill>
                  <a:schemeClr val="tx1"/>
                </a:solidFill>
              </a:rPr>
              <a:t>nurseries </a:t>
            </a:r>
            <a:r>
              <a:rPr lang="en-US" smtClean="0">
                <a:solidFill>
                  <a:schemeClr val="tx1"/>
                </a:solidFill>
              </a:rPr>
              <a:t>close to the </a:t>
            </a:r>
            <a:r>
              <a:rPr lang="en-US" dirty="0" err="1">
                <a:solidFill>
                  <a:schemeClr val="tx1"/>
                </a:solidFill>
              </a:rPr>
              <a:t>Circeo</a:t>
            </a:r>
            <a:r>
              <a:rPr lang="en-US" dirty="0">
                <a:solidFill>
                  <a:schemeClr val="tx1"/>
                </a:solidFill>
              </a:rPr>
              <a:t> National Park (Italy)</a:t>
            </a:r>
          </a:p>
          <a:p>
            <a:r>
              <a:rPr lang="en-US" dirty="0">
                <a:solidFill>
                  <a:schemeClr val="tx1"/>
                </a:solidFill>
              </a:rPr>
              <a:t>Only specimens of </a:t>
            </a:r>
            <a:r>
              <a:rPr lang="en-US" i="1" dirty="0" err="1">
                <a:solidFill>
                  <a:schemeClr val="tx1"/>
                </a:solidFill>
              </a:rPr>
              <a:t>Xylosandrus</a:t>
            </a:r>
            <a:r>
              <a:rPr lang="en-US" i="1" dirty="0">
                <a:solidFill>
                  <a:schemeClr val="tx1"/>
                </a:solidFill>
              </a:rPr>
              <a:t> </a:t>
            </a:r>
            <a:r>
              <a:rPr lang="en-US" i="1" dirty="0" err="1">
                <a:solidFill>
                  <a:schemeClr val="tx1"/>
                </a:solidFill>
              </a:rPr>
              <a:t>germanus</a:t>
            </a:r>
            <a:r>
              <a:rPr lang="en-US" i="1" dirty="0">
                <a:solidFill>
                  <a:schemeClr val="tx1"/>
                </a:solidFill>
              </a:rPr>
              <a:t> </a:t>
            </a:r>
            <a:r>
              <a:rPr lang="en-US" dirty="0">
                <a:solidFill>
                  <a:schemeClr val="tx1"/>
                </a:solidFill>
              </a:rPr>
              <a:t>were captured from which the associated fungi was isolated</a:t>
            </a:r>
            <a:endParaRPr lang="es-ES" dirty="0">
              <a:solidFill>
                <a:schemeClr val="tx1"/>
              </a:solidFill>
            </a:endParaRPr>
          </a:p>
        </p:txBody>
      </p:sp>
      <p:pic>
        <p:nvPicPr>
          <p:cNvPr id="4" name="Immagine 4">
            <a:extLst>
              <a:ext uri="{FF2B5EF4-FFF2-40B4-BE49-F238E27FC236}">
                <a16:creationId xmlns:a16="http://schemas.microsoft.com/office/drawing/2014/main" xmlns="" id="{6CAB7884-B646-4762-AC04-EAADCAE7F88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8485" y="590312"/>
            <a:ext cx="1235020" cy="626769"/>
          </a:xfrm>
          <a:prstGeom prst="rect">
            <a:avLst/>
          </a:prstGeom>
        </p:spPr>
      </p:pic>
      <p:pic>
        <p:nvPicPr>
          <p:cNvPr id="5" name="Imagen 4">
            <a:extLst>
              <a:ext uri="{FF2B5EF4-FFF2-40B4-BE49-F238E27FC236}">
                <a16:creationId xmlns:a16="http://schemas.microsoft.com/office/drawing/2014/main" xmlns="" id="{C44739F0-12E9-4415-B3B4-4801529840C6}"/>
              </a:ext>
            </a:extLst>
          </p:cNvPr>
          <p:cNvPicPr>
            <a:picLocks noChangeAspect="1"/>
          </p:cNvPicPr>
          <p:nvPr/>
        </p:nvPicPr>
        <p:blipFill>
          <a:blip r:embed="rId4" cstate="print"/>
          <a:stretch>
            <a:fillRect/>
          </a:stretch>
        </p:blipFill>
        <p:spPr>
          <a:xfrm>
            <a:off x="3122226" y="3975681"/>
            <a:ext cx="1812472" cy="1812472"/>
          </a:xfrm>
          <a:prstGeom prst="rect">
            <a:avLst/>
          </a:prstGeom>
        </p:spPr>
      </p:pic>
      <p:pic>
        <p:nvPicPr>
          <p:cNvPr id="6" name="Imagen 5">
            <a:extLst>
              <a:ext uri="{FF2B5EF4-FFF2-40B4-BE49-F238E27FC236}">
                <a16:creationId xmlns:a16="http://schemas.microsoft.com/office/drawing/2014/main" xmlns="" id="{6421FF3E-F939-4006-8A49-98820366FE2B}"/>
              </a:ext>
            </a:extLst>
          </p:cNvPr>
          <p:cNvPicPr>
            <a:picLocks noChangeAspect="1"/>
          </p:cNvPicPr>
          <p:nvPr/>
        </p:nvPicPr>
        <p:blipFill>
          <a:blip r:embed="rId5" cstate="print"/>
          <a:stretch>
            <a:fillRect/>
          </a:stretch>
        </p:blipFill>
        <p:spPr>
          <a:xfrm rot="16200000">
            <a:off x="6157780" y="3378884"/>
            <a:ext cx="1851341" cy="2736765"/>
          </a:xfrm>
          <a:prstGeom prst="rect">
            <a:avLst/>
          </a:prstGeom>
        </p:spPr>
      </p:pic>
      <p:pic>
        <p:nvPicPr>
          <p:cNvPr id="7" name="Immagine 6">
            <a:extLst>
              <a:ext uri="{FF2B5EF4-FFF2-40B4-BE49-F238E27FC236}">
                <a16:creationId xmlns:a16="http://schemas.microsoft.com/office/drawing/2014/main" xmlns="" id="{CF38C6E6-EF4C-4C04-94AF-F8D0DBD9A21E}"/>
              </a:ext>
            </a:extLst>
          </p:cNvPr>
          <p:cNvPicPr>
            <a:picLocks noChangeAspect="1"/>
          </p:cNvPicPr>
          <p:nvPr/>
        </p:nvPicPr>
        <p:blipFill rotWithShape="1">
          <a:blip r:embed="rId6" cstate="print"/>
          <a:srcRect r="11622"/>
          <a:stretch/>
        </p:blipFill>
        <p:spPr>
          <a:xfrm>
            <a:off x="692167" y="4090143"/>
            <a:ext cx="2005115" cy="1606448"/>
          </a:xfrm>
          <a:prstGeom prst="rect">
            <a:avLst/>
          </a:prstGeom>
        </p:spPr>
      </p:pic>
      <p:sp>
        <p:nvSpPr>
          <p:cNvPr id="8" name="Ovale 7">
            <a:extLst>
              <a:ext uri="{FF2B5EF4-FFF2-40B4-BE49-F238E27FC236}">
                <a16:creationId xmlns:a16="http://schemas.microsoft.com/office/drawing/2014/main" xmlns="" id="{A80A886B-33B4-4FC5-8C7A-2D8450994C05}"/>
              </a:ext>
            </a:extLst>
          </p:cNvPr>
          <p:cNvSpPr/>
          <p:nvPr/>
        </p:nvSpPr>
        <p:spPr>
          <a:xfrm>
            <a:off x="1696009" y="5141200"/>
            <a:ext cx="187408" cy="18128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xmlns="" val="157878795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7845FB3D-193C-553F-9488-4D008AEE943E}"/>
              </a:ext>
            </a:extLst>
          </p:cNvPr>
          <p:cNvPicPr>
            <a:picLocks noChangeAspect="1"/>
          </p:cNvPicPr>
          <p:nvPr/>
        </p:nvPicPr>
        <p:blipFill>
          <a:blip r:embed="rId3" cstate="print"/>
          <a:stretch>
            <a:fillRect/>
          </a:stretch>
        </p:blipFill>
        <p:spPr>
          <a:xfrm>
            <a:off x="4868215" y="2500371"/>
            <a:ext cx="3892556" cy="4037064"/>
          </a:xfrm>
          <a:prstGeom prst="rect">
            <a:avLst/>
          </a:prstGeom>
        </p:spPr>
        <p:style>
          <a:lnRef idx="1">
            <a:schemeClr val="accent2"/>
          </a:lnRef>
          <a:fillRef idx="3">
            <a:schemeClr val="accent2"/>
          </a:fillRef>
          <a:effectRef idx="2">
            <a:schemeClr val="accent2"/>
          </a:effectRef>
          <a:fontRef idx="minor">
            <a:schemeClr val="lt1"/>
          </a:fontRef>
        </p:style>
      </p:pic>
      <p:sp>
        <p:nvSpPr>
          <p:cNvPr id="6" name="CasellaDiTesto 5">
            <a:extLst>
              <a:ext uri="{FF2B5EF4-FFF2-40B4-BE49-F238E27FC236}">
                <a16:creationId xmlns:a16="http://schemas.microsoft.com/office/drawing/2014/main" xmlns="" id="{31ED2B74-2EFA-3A0B-52E8-C5161CF05FDE}"/>
              </a:ext>
            </a:extLst>
          </p:cNvPr>
          <p:cNvSpPr txBox="1"/>
          <p:nvPr/>
        </p:nvSpPr>
        <p:spPr>
          <a:xfrm>
            <a:off x="115909" y="3157485"/>
            <a:ext cx="4868215" cy="1200329"/>
          </a:xfrm>
          <a:prstGeom prst="rect">
            <a:avLst/>
          </a:prstGeom>
          <a:noFill/>
        </p:spPr>
        <p:txBody>
          <a:bodyPr wrap="square">
            <a:spAutoFit/>
          </a:bodyPr>
          <a:lstStyle/>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Organisms</a:t>
            </a:r>
            <a:r>
              <a:rPr lang="it-IT" dirty="0"/>
              <a:t> </a:t>
            </a:r>
            <a:r>
              <a:rPr lang="it-IT" dirty="0" err="1"/>
              <a:t>that</a:t>
            </a:r>
            <a:r>
              <a:rPr lang="it-IT" dirty="0"/>
              <a:t> can </a:t>
            </a:r>
            <a:r>
              <a:rPr lang="it-IT" dirty="0" err="1"/>
              <a:t>have</a:t>
            </a:r>
            <a:r>
              <a:rPr lang="it-IT" dirty="0"/>
              <a:t> a positive </a:t>
            </a:r>
            <a:r>
              <a:rPr lang="it-IT"/>
              <a:t>(</a:t>
            </a:r>
            <a:r>
              <a:rPr lang="it-IT" smtClean="0"/>
              <a:t>i.e. </a:t>
            </a:r>
            <a:r>
              <a:rPr lang="it-IT" dirty="0" err="1"/>
              <a:t>mutualistic</a:t>
            </a:r>
            <a:r>
              <a:rPr lang="it-IT" dirty="0"/>
              <a:t>), negative </a:t>
            </a:r>
            <a:r>
              <a:rPr lang="it-IT"/>
              <a:t>(</a:t>
            </a:r>
            <a:r>
              <a:rPr lang="it-IT" smtClean="0"/>
              <a:t>i.e. </a:t>
            </a:r>
            <a:r>
              <a:rPr lang="it-IT" dirty="0" err="1"/>
              <a:t>parasitic</a:t>
            </a:r>
            <a:r>
              <a:rPr lang="it-IT" dirty="0"/>
              <a:t>) or </a:t>
            </a:r>
            <a:r>
              <a:rPr lang="it-IT" dirty="0" err="1"/>
              <a:t>neutral</a:t>
            </a:r>
            <a:r>
              <a:rPr lang="it-IT" dirty="0"/>
              <a:t> </a:t>
            </a:r>
            <a:r>
              <a:rPr lang="it-IT"/>
              <a:t>(</a:t>
            </a:r>
            <a:r>
              <a:rPr lang="it-IT" smtClean="0"/>
              <a:t>i.e. </a:t>
            </a:r>
            <a:r>
              <a:rPr lang="it-IT" dirty="0" err="1"/>
              <a:t>commensalism</a:t>
            </a:r>
            <a:r>
              <a:rPr lang="it-IT" dirty="0"/>
              <a:t>) impact.</a:t>
            </a:r>
          </a:p>
        </p:txBody>
      </p:sp>
      <p:sp>
        <p:nvSpPr>
          <p:cNvPr id="8" name="CasellaDiTesto 7">
            <a:extLst>
              <a:ext uri="{FF2B5EF4-FFF2-40B4-BE49-F238E27FC236}">
                <a16:creationId xmlns:a16="http://schemas.microsoft.com/office/drawing/2014/main" xmlns="" id="{2890500F-9E47-530A-B885-B29E38842C47}"/>
              </a:ext>
            </a:extLst>
          </p:cNvPr>
          <p:cNvSpPr txBox="1"/>
          <p:nvPr/>
        </p:nvSpPr>
        <p:spPr>
          <a:xfrm>
            <a:off x="115909" y="1848649"/>
            <a:ext cx="8458200" cy="646331"/>
          </a:xfrm>
          <a:prstGeom prst="rect">
            <a:avLst/>
          </a:prstGeom>
          <a:noFill/>
        </p:spPr>
        <p:txBody>
          <a:bodyPr wrap="square">
            <a:spAutoFit/>
          </a:bodyPr>
          <a:lstStyle/>
          <a:p>
            <a:pPr marL="285750" indent="-285750">
              <a:buFont typeface="Arial" panose="020B0604020202020204" pitchFamily="34" charset="0"/>
              <a:buChar char="•"/>
            </a:pPr>
            <a:r>
              <a:rPr lang="it-IT" dirty="0" err="1"/>
              <a:t>Bacteria</a:t>
            </a:r>
            <a:r>
              <a:rPr lang="it-IT" dirty="0"/>
              <a:t>, </a:t>
            </a:r>
            <a:r>
              <a:rPr lang="it-IT" dirty="0" err="1"/>
              <a:t>archaea</a:t>
            </a:r>
            <a:r>
              <a:rPr lang="it-IT" dirty="0"/>
              <a:t>, fungi, </a:t>
            </a:r>
            <a:r>
              <a:rPr lang="it-IT" dirty="0" err="1"/>
              <a:t>protozoa</a:t>
            </a:r>
            <a:r>
              <a:rPr lang="it-IT" dirty="0"/>
              <a:t>, </a:t>
            </a:r>
            <a:r>
              <a:rPr lang="it-IT" dirty="0" err="1"/>
              <a:t>viruses</a:t>
            </a:r>
            <a:r>
              <a:rPr lang="it-IT" dirty="0"/>
              <a:t>, can be </a:t>
            </a:r>
            <a:r>
              <a:rPr lang="it-IT" dirty="0" err="1"/>
              <a:t>associated</a:t>
            </a:r>
            <a:r>
              <a:rPr lang="it-IT" dirty="0"/>
              <a:t> with </a:t>
            </a:r>
            <a:r>
              <a:rPr lang="it-IT" dirty="0" err="1"/>
              <a:t>their</a:t>
            </a:r>
            <a:r>
              <a:rPr lang="it-IT" dirty="0"/>
              <a:t> </a:t>
            </a:r>
            <a:r>
              <a:rPr lang="it-IT" dirty="0" err="1"/>
              <a:t>insect</a:t>
            </a:r>
            <a:r>
              <a:rPr lang="it-IT" dirty="0"/>
              <a:t> </a:t>
            </a:r>
            <a:r>
              <a:rPr lang="it-IT" dirty="0" err="1"/>
              <a:t>host</a:t>
            </a:r>
            <a:r>
              <a:rPr lang="it-IT" dirty="0"/>
              <a:t> </a:t>
            </a:r>
            <a:r>
              <a:rPr lang="it-IT" dirty="0" err="1"/>
              <a:t>permanently</a:t>
            </a:r>
            <a:r>
              <a:rPr lang="it-IT" dirty="0"/>
              <a:t> or </a:t>
            </a:r>
            <a:r>
              <a:rPr lang="it-IT" dirty="0" err="1"/>
              <a:t>temporarily</a:t>
            </a:r>
            <a:r>
              <a:rPr lang="it-IT" dirty="0"/>
              <a:t>.</a:t>
            </a:r>
          </a:p>
        </p:txBody>
      </p:sp>
      <p:pic>
        <p:nvPicPr>
          <p:cNvPr id="9" name="Immagine 8">
            <a:extLst>
              <a:ext uri="{FF2B5EF4-FFF2-40B4-BE49-F238E27FC236}">
                <a16:creationId xmlns:a16="http://schemas.microsoft.com/office/drawing/2014/main" xmlns="" id="{FEBE1478-722B-F177-5895-AA9067E1E722}"/>
              </a:ext>
            </a:extLst>
          </p:cNvPr>
          <p:cNvPicPr>
            <a:picLocks noChangeAspect="1"/>
          </p:cNvPicPr>
          <p:nvPr/>
        </p:nvPicPr>
        <p:blipFill>
          <a:blip r:embed="rId4" cstate="print"/>
          <a:stretch>
            <a:fillRect/>
          </a:stretch>
        </p:blipFill>
        <p:spPr>
          <a:xfrm>
            <a:off x="292554" y="671150"/>
            <a:ext cx="1243692" cy="591363"/>
          </a:xfrm>
          <a:prstGeom prst="rect">
            <a:avLst/>
          </a:prstGeom>
        </p:spPr>
      </p:pic>
    </p:spTree>
    <p:extLst>
      <p:ext uri="{BB962C8B-B14F-4D97-AF65-F5344CB8AC3E}">
        <p14:creationId xmlns:p14="http://schemas.microsoft.com/office/powerpoint/2010/main" xmlns="" val="257719761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D1CAB5E-7BB3-42FD-8B6B-E59B5437FF52}"/>
              </a:ext>
            </a:extLst>
          </p:cNvPr>
          <p:cNvSpPr>
            <a:spLocks noGrp="1"/>
          </p:cNvSpPr>
          <p:nvPr>
            <p:ph idx="1"/>
          </p:nvPr>
        </p:nvSpPr>
        <p:spPr>
          <a:xfrm>
            <a:off x="582804" y="2454171"/>
            <a:ext cx="3894365" cy="884682"/>
          </a:xfrm>
        </p:spPr>
        <p:txBody>
          <a:bodyPr/>
          <a:lstStyle/>
          <a:p>
            <a:pPr lvl="1"/>
            <a:r>
              <a:rPr lang="it-IT" i="1" dirty="0" err="1">
                <a:solidFill>
                  <a:schemeClr val="tx1"/>
                </a:solidFill>
              </a:rPr>
              <a:t>Cladosporium</a:t>
            </a:r>
            <a:r>
              <a:rPr lang="it-IT" i="1" dirty="0">
                <a:solidFill>
                  <a:schemeClr val="tx1"/>
                </a:solidFill>
              </a:rPr>
              <a:t> </a:t>
            </a:r>
            <a:r>
              <a:rPr lang="it-IT" i="1" dirty="0" err="1">
                <a:solidFill>
                  <a:schemeClr val="tx1"/>
                </a:solidFill>
              </a:rPr>
              <a:t>dominicanum</a:t>
            </a:r>
            <a:endParaRPr lang="it-IT" i="1" dirty="0">
              <a:solidFill>
                <a:schemeClr val="tx1"/>
              </a:solidFill>
            </a:endParaRPr>
          </a:p>
          <a:p>
            <a:pPr lvl="1"/>
            <a:r>
              <a:rPr lang="es-ES" sz="1200" i="1" dirty="0">
                <a:solidFill>
                  <a:srgbClr val="000000"/>
                </a:solidFill>
                <a:latin typeface="Arial" panose="020B0604020202020204" pitchFamily="34" charset="0"/>
              </a:rPr>
              <a:t>Citrus</a:t>
            </a:r>
            <a:r>
              <a:rPr lang="es-ES" sz="1200" dirty="0">
                <a:solidFill>
                  <a:srgbClr val="000000"/>
                </a:solidFill>
                <a:latin typeface="Arial" panose="020B0604020202020204" pitchFamily="34" charset="0"/>
              </a:rPr>
              <a:t> sp.: Repubblica Domenicana e Iran</a:t>
            </a:r>
          </a:p>
          <a:p>
            <a:pPr lvl="1"/>
            <a:r>
              <a:rPr lang="es-ES" sz="1200" i="1" dirty="0">
                <a:solidFill>
                  <a:srgbClr val="000000"/>
                </a:solidFill>
                <a:latin typeface="Arial" panose="020B0604020202020204" pitchFamily="34" charset="0"/>
              </a:rPr>
              <a:t>Dracaena fragrans</a:t>
            </a:r>
            <a:r>
              <a:rPr lang="es-ES" sz="1200" dirty="0">
                <a:solidFill>
                  <a:srgbClr val="000000"/>
                </a:solidFill>
                <a:latin typeface="Arial" panose="020B0604020202020204" pitchFamily="34" charset="0"/>
              </a:rPr>
              <a:t>: Filippine</a:t>
            </a:r>
          </a:p>
          <a:p>
            <a:endParaRPr lang="es-ES" dirty="0">
              <a:solidFill>
                <a:schemeClr val="tx1"/>
              </a:solidFill>
            </a:endParaRPr>
          </a:p>
        </p:txBody>
      </p:sp>
      <p:pic>
        <p:nvPicPr>
          <p:cNvPr id="4" name="Immagine 4">
            <a:extLst>
              <a:ext uri="{FF2B5EF4-FFF2-40B4-BE49-F238E27FC236}">
                <a16:creationId xmlns:a16="http://schemas.microsoft.com/office/drawing/2014/main" xmlns="" id="{6CAB7884-B646-4762-AC04-EAADCAE7F88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635" y="628058"/>
            <a:ext cx="1308429" cy="664024"/>
          </a:xfrm>
          <a:prstGeom prst="rect">
            <a:avLst/>
          </a:prstGeom>
        </p:spPr>
      </p:pic>
      <p:sp>
        <p:nvSpPr>
          <p:cNvPr id="7" name="Marcador de contenido 2">
            <a:extLst>
              <a:ext uri="{FF2B5EF4-FFF2-40B4-BE49-F238E27FC236}">
                <a16:creationId xmlns:a16="http://schemas.microsoft.com/office/drawing/2014/main" xmlns="" id="{B5492740-8CFF-488C-BC81-C29D219A0DB8}"/>
              </a:ext>
            </a:extLst>
          </p:cNvPr>
          <p:cNvSpPr txBox="1">
            <a:spLocks/>
          </p:cNvSpPr>
          <p:nvPr/>
        </p:nvSpPr>
        <p:spPr>
          <a:xfrm>
            <a:off x="4849064" y="2454171"/>
            <a:ext cx="3894365" cy="884682"/>
          </a:xfrm>
          <a:prstGeom prst="rect">
            <a:avLst/>
          </a:prstGeom>
        </p:spPr>
        <p:txBody>
          <a:bodyPr vert="horz" rtlCol="0">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lvl="1"/>
            <a:r>
              <a:rPr lang="es-ES" sz="1950" i="1" dirty="0" err="1">
                <a:solidFill>
                  <a:schemeClr val="tx1"/>
                </a:solidFill>
              </a:rPr>
              <a:t>Cladosporium</a:t>
            </a:r>
            <a:r>
              <a:rPr lang="es-ES" sz="1950" i="1" dirty="0">
                <a:solidFill>
                  <a:schemeClr val="tx1"/>
                </a:solidFill>
              </a:rPr>
              <a:t> </a:t>
            </a:r>
            <a:r>
              <a:rPr lang="es-ES" sz="1950" i="1" dirty="0" err="1">
                <a:solidFill>
                  <a:schemeClr val="tx1"/>
                </a:solidFill>
              </a:rPr>
              <a:t>iranicum</a:t>
            </a:r>
            <a:endParaRPr lang="es-ES" sz="1950" i="1" dirty="0">
              <a:solidFill>
                <a:schemeClr val="tx1"/>
              </a:solidFill>
            </a:endParaRPr>
          </a:p>
          <a:p>
            <a:pPr lvl="2"/>
            <a:r>
              <a:rPr lang="fr-FR" sz="1350" i="1" dirty="0">
                <a:solidFill>
                  <a:srgbClr val="000000"/>
                </a:solidFill>
                <a:latin typeface="Arial" panose="020B0604020202020204" pitchFamily="34" charset="0"/>
              </a:rPr>
              <a:t>Citrus </a:t>
            </a:r>
            <a:r>
              <a:rPr lang="fr-FR" sz="1350" i="1" dirty="0" err="1">
                <a:solidFill>
                  <a:srgbClr val="000000"/>
                </a:solidFill>
                <a:latin typeface="Arial" panose="020B0604020202020204" pitchFamily="34" charset="0"/>
              </a:rPr>
              <a:t>aurantium</a:t>
            </a:r>
            <a:r>
              <a:rPr lang="fr-FR" sz="1350" dirty="0">
                <a:solidFill>
                  <a:srgbClr val="000000"/>
                </a:solidFill>
                <a:latin typeface="Arial" panose="020B0604020202020204" pitchFamily="34" charset="0"/>
              </a:rPr>
              <a:t>: Iran </a:t>
            </a:r>
          </a:p>
          <a:p>
            <a:pPr lvl="2"/>
            <a:r>
              <a:rPr lang="fr-FR" sz="1350" i="1" dirty="0">
                <a:solidFill>
                  <a:srgbClr val="000000"/>
                </a:solidFill>
                <a:latin typeface="Arial" panose="020B0604020202020204" pitchFamily="34" charset="0"/>
              </a:rPr>
              <a:t>Citrus </a:t>
            </a:r>
            <a:r>
              <a:rPr lang="fr-FR" sz="1350" i="1" dirty="0" err="1">
                <a:solidFill>
                  <a:srgbClr val="000000"/>
                </a:solidFill>
                <a:latin typeface="Arial" panose="020B0604020202020204" pitchFamily="34" charset="0"/>
              </a:rPr>
              <a:t>sinensis</a:t>
            </a:r>
            <a:r>
              <a:rPr lang="fr-FR" sz="1350" i="1" dirty="0">
                <a:solidFill>
                  <a:srgbClr val="000000"/>
                </a:solidFill>
                <a:latin typeface="Arial" panose="020B0604020202020204" pitchFamily="34" charset="0"/>
              </a:rPr>
              <a:t> </a:t>
            </a:r>
            <a:r>
              <a:rPr lang="fr-FR" sz="1350" dirty="0">
                <a:solidFill>
                  <a:srgbClr val="000000"/>
                </a:solidFill>
                <a:latin typeface="Arial" panose="020B0604020202020204" pitchFamily="34" charset="0"/>
              </a:rPr>
              <a:t>Iran </a:t>
            </a:r>
          </a:p>
          <a:p>
            <a:endParaRPr lang="es-ES" sz="2100" dirty="0">
              <a:solidFill>
                <a:schemeClr val="tx1"/>
              </a:solidFill>
            </a:endParaRPr>
          </a:p>
        </p:txBody>
      </p:sp>
      <p:sp>
        <p:nvSpPr>
          <p:cNvPr id="8" name="CuadroTexto 7">
            <a:extLst>
              <a:ext uri="{FF2B5EF4-FFF2-40B4-BE49-F238E27FC236}">
                <a16:creationId xmlns:a16="http://schemas.microsoft.com/office/drawing/2014/main" xmlns="" id="{C797F02D-3902-4A6F-9A6B-012502601D3F}"/>
              </a:ext>
            </a:extLst>
          </p:cNvPr>
          <p:cNvSpPr txBox="1"/>
          <p:nvPr/>
        </p:nvSpPr>
        <p:spPr>
          <a:xfrm>
            <a:off x="2624817" y="1292082"/>
            <a:ext cx="389436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it-IT" sz="2400" dirty="0"/>
              <a:t>Fungi </a:t>
            </a:r>
            <a:r>
              <a:rPr lang="it-IT" sz="2400" dirty="0" err="1"/>
              <a:t>species</a:t>
            </a:r>
            <a:r>
              <a:rPr lang="it-IT" sz="2400" dirty="0"/>
              <a:t> </a:t>
            </a:r>
            <a:r>
              <a:rPr lang="it-IT" sz="2400" dirty="0" err="1"/>
              <a:t>alien</a:t>
            </a:r>
            <a:r>
              <a:rPr lang="it-IT" sz="2400" dirty="0"/>
              <a:t> in Europe</a:t>
            </a:r>
          </a:p>
        </p:txBody>
      </p:sp>
      <p:sp>
        <p:nvSpPr>
          <p:cNvPr id="9" name="Marcador de contenido 3">
            <a:extLst>
              <a:ext uri="{FF2B5EF4-FFF2-40B4-BE49-F238E27FC236}">
                <a16:creationId xmlns:a16="http://schemas.microsoft.com/office/drawing/2014/main" xmlns="" id="{ECB5D001-B281-496C-89AF-96E5D90FE42D}"/>
              </a:ext>
            </a:extLst>
          </p:cNvPr>
          <p:cNvSpPr txBox="1">
            <a:spLocks/>
          </p:cNvSpPr>
          <p:nvPr/>
        </p:nvSpPr>
        <p:spPr>
          <a:xfrm>
            <a:off x="631483" y="4028832"/>
            <a:ext cx="3592286" cy="1039571"/>
          </a:xfrm>
          <a:prstGeom prst="rect">
            <a:avLst/>
          </a:prstGeom>
        </p:spPr>
        <p:txBody>
          <a:bodyPr vert="horz" rtlCol="0">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lvl="1"/>
            <a:r>
              <a:rPr lang="it-IT" sz="1950" i="1" dirty="0" err="1">
                <a:solidFill>
                  <a:schemeClr val="tx1"/>
                </a:solidFill>
              </a:rPr>
              <a:t>Coniothyrium</a:t>
            </a:r>
            <a:r>
              <a:rPr lang="it-IT" sz="1950" i="1" dirty="0">
                <a:solidFill>
                  <a:schemeClr val="tx1"/>
                </a:solidFill>
              </a:rPr>
              <a:t> </a:t>
            </a:r>
            <a:r>
              <a:rPr lang="it-IT" sz="1950" i="1" dirty="0" err="1">
                <a:solidFill>
                  <a:schemeClr val="tx1"/>
                </a:solidFill>
              </a:rPr>
              <a:t>palmicola</a:t>
            </a:r>
            <a:r>
              <a:rPr lang="it-IT" sz="1950" i="1" dirty="0">
                <a:solidFill>
                  <a:schemeClr val="tx1"/>
                </a:solidFill>
              </a:rPr>
              <a:t>:</a:t>
            </a:r>
          </a:p>
          <a:p>
            <a:pPr marL="757809" lvl="2" indent="-257175"/>
            <a:r>
              <a:rPr lang="es-ES" sz="1350" i="1" dirty="0">
                <a:solidFill>
                  <a:schemeClr val="tx1"/>
                </a:solidFill>
                <a:latin typeface="Arial" panose="020B0604020202020204" pitchFamily="34" charset="0"/>
              </a:rPr>
              <a:t>Cocos nucifera</a:t>
            </a:r>
            <a:r>
              <a:rPr lang="es-ES" sz="1350" dirty="0">
                <a:solidFill>
                  <a:schemeClr val="tx1"/>
                </a:solidFill>
                <a:latin typeface="Arial" panose="020B0604020202020204" pitchFamily="34" charset="0"/>
              </a:rPr>
              <a:t>: SudAfrica</a:t>
            </a:r>
          </a:p>
          <a:p>
            <a:pPr marL="757809" lvl="2" indent="-257175"/>
            <a:r>
              <a:rPr lang="es-ES" sz="1350" dirty="0">
                <a:solidFill>
                  <a:schemeClr val="tx1"/>
                </a:solidFill>
                <a:latin typeface="Arial" panose="020B0604020202020204" pitchFamily="34" charset="0"/>
              </a:rPr>
              <a:t>Syagrus oleracea: Brasile</a:t>
            </a:r>
          </a:p>
        </p:txBody>
      </p:sp>
      <p:pic>
        <p:nvPicPr>
          <p:cNvPr id="10" name="Immagine 9">
            <a:extLst>
              <a:ext uri="{FF2B5EF4-FFF2-40B4-BE49-F238E27FC236}">
                <a16:creationId xmlns:a16="http://schemas.microsoft.com/office/drawing/2014/main" xmlns="" id="{33A0D09A-25AE-46F5-A4C6-8752EF1FB48F}"/>
              </a:ext>
            </a:extLst>
          </p:cNvPr>
          <p:cNvPicPr>
            <a:picLocks noChangeAspect="1"/>
          </p:cNvPicPr>
          <p:nvPr/>
        </p:nvPicPr>
        <p:blipFill>
          <a:blip r:embed="rId4" cstate="print"/>
          <a:stretch>
            <a:fillRect/>
          </a:stretch>
        </p:blipFill>
        <p:spPr>
          <a:xfrm>
            <a:off x="5662616" y="4028832"/>
            <a:ext cx="2414584" cy="2414584"/>
          </a:xfrm>
          <a:prstGeom prst="rect">
            <a:avLst/>
          </a:prstGeom>
        </p:spPr>
      </p:pic>
    </p:spTree>
    <p:extLst>
      <p:ext uri="{BB962C8B-B14F-4D97-AF65-F5344CB8AC3E}">
        <p14:creationId xmlns:p14="http://schemas.microsoft.com/office/powerpoint/2010/main" xmlns="" val="335284581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D1F39102-EEFF-4FA7-AACB-3A6DF4C62B34}"/>
              </a:ext>
            </a:extLst>
          </p:cNvPr>
          <p:cNvSpPr>
            <a:spLocks noGrp="1"/>
          </p:cNvSpPr>
          <p:nvPr>
            <p:ph idx="1"/>
          </p:nvPr>
        </p:nvSpPr>
        <p:spPr>
          <a:xfrm>
            <a:off x="304330" y="2134919"/>
            <a:ext cx="4114800" cy="1799083"/>
          </a:xfrm>
        </p:spPr>
        <p:txBody>
          <a:bodyPr/>
          <a:lstStyle/>
          <a:p>
            <a:pPr marL="339471" indent="-257175"/>
            <a:r>
              <a:rPr lang="es-ES" i="1" dirty="0" err="1">
                <a:solidFill>
                  <a:schemeClr val="tx1"/>
                </a:solidFill>
                <a:latin typeface="Calibri" panose="020F0502020204030204" pitchFamily="34" charset="0"/>
              </a:rPr>
              <a:t>Peniophora</a:t>
            </a:r>
            <a:r>
              <a:rPr lang="es-ES" i="1" dirty="0">
                <a:solidFill>
                  <a:schemeClr val="tx1"/>
                </a:solidFill>
                <a:latin typeface="Calibri" panose="020F0502020204030204" pitchFamily="34" charset="0"/>
              </a:rPr>
              <a:t> </a:t>
            </a:r>
            <a:r>
              <a:rPr lang="es-ES" i="1" dirty="0" err="1">
                <a:solidFill>
                  <a:schemeClr val="tx1"/>
                </a:solidFill>
                <a:latin typeface="Calibri" panose="020F0502020204030204" pitchFamily="34" charset="0"/>
              </a:rPr>
              <a:t>rufomarginata</a:t>
            </a:r>
            <a:endParaRPr lang="es-ES" i="1" dirty="0">
              <a:solidFill>
                <a:schemeClr val="tx1"/>
              </a:solidFill>
              <a:latin typeface="Calibri" panose="020F0502020204030204" pitchFamily="34" charset="0"/>
            </a:endParaRPr>
          </a:p>
          <a:p>
            <a:pPr marL="757809" lvl="2" indent="-257175"/>
            <a:r>
              <a:rPr lang="es-ES" sz="1350" i="1" dirty="0">
                <a:solidFill>
                  <a:schemeClr val="tx1"/>
                </a:solidFill>
              </a:rPr>
              <a:t>Quercus faginea</a:t>
            </a:r>
            <a:r>
              <a:rPr lang="es-ES" sz="1350" dirty="0">
                <a:solidFill>
                  <a:schemeClr val="tx1"/>
                </a:solidFill>
              </a:rPr>
              <a:t>: Portogallo </a:t>
            </a:r>
          </a:p>
          <a:p>
            <a:pPr marL="757809" lvl="2" indent="-257175"/>
            <a:r>
              <a:rPr lang="es-ES" sz="1350" i="1" dirty="0">
                <a:solidFill>
                  <a:schemeClr val="tx1"/>
                </a:solidFill>
              </a:rPr>
              <a:t>Quercus ilex</a:t>
            </a:r>
            <a:r>
              <a:rPr lang="es-ES" sz="1350" dirty="0">
                <a:solidFill>
                  <a:schemeClr val="tx1"/>
                </a:solidFill>
              </a:rPr>
              <a:t>: Spagna </a:t>
            </a:r>
          </a:p>
          <a:p>
            <a:pPr marL="757809" lvl="2" indent="-257175"/>
            <a:r>
              <a:rPr lang="es-ES" sz="1350" i="1" dirty="0">
                <a:solidFill>
                  <a:schemeClr val="tx1"/>
                </a:solidFill>
              </a:rPr>
              <a:t>Quercus robur</a:t>
            </a:r>
            <a:r>
              <a:rPr lang="es-ES" sz="1350" dirty="0">
                <a:solidFill>
                  <a:schemeClr val="tx1"/>
                </a:solidFill>
              </a:rPr>
              <a:t>, </a:t>
            </a:r>
            <a:r>
              <a:rPr lang="es-ES" sz="1350" i="1" dirty="0">
                <a:solidFill>
                  <a:schemeClr val="tx1"/>
                </a:solidFill>
              </a:rPr>
              <a:t>rotundifolia</a:t>
            </a:r>
            <a:r>
              <a:rPr lang="es-ES" sz="1350" dirty="0">
                <a:solidFill>
                  <a:schemeClr val="tx1"/>
                </a:solidFill>
              </a:rPr>
              <a:t>: Portogallo</a:t>
            </a:r>
          </a:p>
          <a:p>
            <a:pPr marL="757809" lvl="2" indent="-257175"/>
            <a:r>
              <a:rPr lang="es-ES" sz="1350" i="1" dirty="0">
                <a:solidFill>
                  <a:schemeClr val="tx1"/>
                </a:solidFill>
              </a:rPr>
              <a:t>Salix aurita: </a:t>
            </a:r>
            <a:r>
              <a:rPr lang="es-ES" sz="1350" dirty="0">
                <a:solidFill>
                  <a:schemeClr val="tx1"/>
                </a:solidFill>
              </a:rPr>
              <a:t>Scozia </a:t>
            </a:r>
          </a:p>
          <a:p>
            <a:pPr marL="757809" lvl="2" indent="-257175"/>
            <a:r>
              <a:rPr lang="es-ES" sz="1350" i="1" dirty="0">
                <a:solidFill>
                  <a:schemeClr val="tx1"/>
                </a:solidFill>
              </a:rPr>
              <a:t>Tilia </a:t>
            </a:r>
            <a:r>
              <a:rPr lang="es-ES" sz="1350" dirty="0" err="1">
                <a:solidFill>
                  <a:schemeClr val="tx1"/>
                </a:solidFill>
              </a:rPr>
              <a:t>sp</a:t>
            </a:r>
            <a:r>
              <a:rPr lang="es-ES" sz="1350" dirty="0">
                <a:solidFill>
                  <a:schemeClr val="tx1"/>
                </a:solidFill>
              </a:rPr>
              <a:t>. : Irlanda</a:t>
            </a:r>
          </a:p>
          <a:p>
            <a:endParaRPr lang="es-ES" dirty="0">
              <a:solidFill>
                <a:schemeClr val="tx1"/>
              </a:solidFill>
            </a:endParaRPr>
          </a:p>
        </p:txBody>
      </p:sp>
      <p:pic>
        <p:nvPicPr>
          <p:cNvPr id="4" name="Immagine 4">
            <a:extLst>
              <a:ext uri="{FF2B5EF4-FFF2-40B4-BE49-F238E27FC236}">
                <a16:creationId xmlns:a16="http://schemas.microsoft.com/office/drawing/2014/main" xmlns="" id="{63CB246F-35E5-42D3-A692-63BDBAAD260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6862" y="782250"/>
            <a:ext cx="1235020" cy="626769"/>
          </a:xfrm>
          <a:prstGeom prst="rect">
            <a:avLst/>
          </a:prstGeom>
        </p:spPr>
      </p:pic>
      <p:pic>
        <p:nvPicPr>
          <p:cNvPr id="9" name="Imagen 8">
            <a:extLst>
              <a:ext uri="{FF2B5EF4-FFF2-40B4-BE49-F238E27FC236}">
                <a16:creationId xmlns:a16="http://schemas.microsoft.com/office/drawing/2014/main" xmlns="" id="{B7519A7C-CA84-4C6A-ACA0-5D9EC1A773A4}"/>
              </a:ext>
            </a:extLst>
          </p:cNvPr>
          <p:cNvPicPr>
            <a:picLocks noChangeAspect="1"/>
          </p:cNvPicPr>
          <p:nvPr/>
        </p:nvPicPr>
        <p:blipFill>
          <a:blip r:embed="rId4" cstate="print"/>
          <a:stretch>
            <a:fillRect/>
          </a:stretch>
        </p:blipFill>
        <p:spPr>
          <a:xfrm>
            <a:off x="5198658" y="1732696"/>
            <a:ext cx="2718379" cy="1808957"/>
          </a:xfrm>
          <a:prstGeom prst="rect">
            <a:avLst/>
          </a:prstGeom>
        </p:spPr>
      </p:pic>
      <p:sp>
        <p:nvSpPr>
          <p:cNvPr id="14" name="CuadroTexto 13">
            <a:extLst>
              <a:ext uri="{FF2B5EF4-FFF2-40B4-BE49-F238E27FC236}">
                <a16:creationId xmlns:a16="http://schemas.microsoft.com/office/drawing/2014/main" xmlns="" id="{A3BCBC2C-25F4-4C41-80FC-65F5149B9939}"/>
              </a:ext>
            </a:extLst>
          </p:cNvPr>
          <p:cNvSpPr txBox="1"/>
          <p:nvPr/>
        </p:nvSpPr>
        <p:spPr>
          <a:xfrm>
            <a:off x="2444262" y="887885"/>
            <a:ext cx="4281289" cy="41549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it-IT" sz="2100" dirty="0" err="1"/>
              <a:t>Fungal</a:t>
            </a:r>
            <a:r>
              <a:rPr lang="it-IT" sz="2100" dirty="0"/>
              <a:t> </a:t>
            </a:r>
            <a:r>
              <a:rPr lang="it-IT" sz="2100" dirty="0" err="1"/>
              <a:t>species</a:t>
            </a:r>
            <a:r>
              <a:rPr lang="it-IT" sz="2100" dirty="0"/>
              <a:t> </a:t>
            </a:r>
            <a:r>
              <a:rPr lang="it-IT" sz="2100" dirty="0" err="1"/>
              <a:t>not</a:t>
            </a:r>
            <a:r>
              <a:rPr lang="it-IT" sz="2100" dirty="0"/>
              <a:t> </a:t>
            </a:r>
            <a:r>
              <a:rPr lang="it-IT" sz="2100" dirty="0" err="1"/>
              <a:t>reported</a:t>
            </a:r>
            <a:r>
              <a:rPr lang="it-IT" sz="2100" dirty="0"/>
              <a:t> In </a:t>
            </a:r>
            <a:r>
              <a:rPr lang="it-IT" sz="2100" dirty="0" err="1"/>
              <a:t>Italy</a:t>
            </a:r>
            <a:endParaRPr lang="it-IT" sz="2100" dirty="0"/>
          </a:p>
        </p:txBody>
      </p:sp>
      <p:sp>
        <p:nvSpPr>
          <p:cNvPr id="10" name="Marcador de contenido 2">
            <a:extLst>
              <a:ext uri="{FF2B5EF4-FFF2-40B4-BE49-F238E27FC236}">
                <a16:creationId xmlns:a16="http://schemas.microsoft.com/office/drawing/2014/main" xmlns="" id="{8267A6C4-3C17-9D9B-3CE1-11ADD1F03472}"/>
              </a:ext>
            </a:extLst>
          </p:cNvPr>
          <p:cNvSpPr txBox="1">
            <a:spLocks/>
          </p:cNvSpPr>
          <p:nvPr/>
        </p:nvSpPr>
        <p:spPr>
          <a:xfrm>
            <a:off x="304330" y="4039638"/>
            <a:ext cx="4727121" cy="2246344"/>
          </a:xfrm>
          <a:prstGeom prst="rect">
            <a:avLst/>
          </a:prstGeom>
        </p:spPr>
        <p:txBody>
          <a:bodyPr vert="horz" rtlCol="0">
            <a:noAutofit/>
          </a:bodyPr>
          <a:lstStyle>
            <a:lvl1pPr marL="274320" indent="-192024" algn="l" rtl="0" eaLnBrk="1" latinLnBrk="0" hangingPunct="1">
              <a:spcBef>
                <a:spcPts val="225"/>
              </a:spcBef>
              <a:buClr>
                <a:schemeClr val="accent3">
                  <a:lumMod val="75000"/>
                </a:schemeClr>
              </a:buClr>
              <a:buFont typeface="Georgia"/>
              <a:buChar char="•"/>
              <a:defRPr kumimoji="0" sz="2100" kern="1200">
                <a:solidFill>
                  <a:schemeClr val="tx2"/>
                </a:solidFill>
                <a:latin typeface="+mn-lt"/>
                <a:ea typeface="+mn-ea"/>
                <a:cs typeface="+mn-cs"/>
              </a:defRPr>
            </a:lvl1pPr>
            <a:lvl2pPr marL="493776" indent="-185166" algn="l" rtl="0" eaLnBrk="1" latinLnBrk="0" hangingPunct="1">
              <a:spcBef>
                <a:spcPts val="225"/>
              </a:spcBef>
              <a:buClr>
                <a:schemeClr val="accent2">
                  <a:lumMod val="75000"/>
                </a:schemeClr>
              </a:buClr>
              <a:buFont typeface="Georgia"/>
              <a:buChar char="▫"/>
              <a:defRPr kumimoji="0" sz="1950" kern="1200">
                <a:solidFill>
                  <a:schemeClr val="tx2"/>
                </a:solidFill>
                <a:latin typeface="+mn-lt"/>
                <a:ea typeface="+mn-ea"/>
                <a:cs typeface="+mn-cs"/>
              </a:defRPr>
            </a:lvl2pPr>
            <a:lvl3pPr marL="692658" indent="-164592" algn="l" rtl="0" eaLnBrk="1" latinLnBrk="0" hangingPunct="1">
              <a:spcBef>
                <a:spcPts val="225"/>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3pPr>
            <a:lvl4pPr marL="884682" indent="-150876" algn="l" rtl="0" eaLnBrk="1" latinLnBrk="0" hangingPunct="1">
              <a:spcBef>
                <a:spcPts val="225"/>
              </a:spcBef>
              <a:buClr>
                <a:schemeClr val="accent1">
                  <a:lumMod val="50000"/>
                </a:schemeClr>
              </a:buClr>
              <a:buFont typeface="Wingdings 2" panose="05020102010507070707" pitchFamily="18" charset="2"/>
              <a:buChar char=""/>
              <a:defRPr kumimoji="0" sz="1650" kern="1200">
                <a:solidFill>
                  <a:schemeClr val="tx2"/>
                </a:solidFill>
                <a:latin typeface="+mn-lt"/>
                <a:ea typeface="+mn-ea"/>
                <a:cs typeface="+mn-cs"/>
              </a:defRPr>
            </a:lvl4pPr>
            <a:lvl5pPr marL="1042416" indent="-137160" algn="l" rtl="0" eaLnBrk="1" latinLnBrk="0" hangingPunct="1">
              <a:spcBef>
                <a:spcPts val="225"/>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5pPr>
            <a:lvl6pPr marL="1207008" indent="-137160" algn="l" rtl="0" eaLnBrk="1" latinLnBrk="0" hangingPunct="1">
              <a:spcBef>
                <a:spcPts val="225"/>
              </a:spcBef>
              <a:buClr>
                <a:schemeClr val="accent1">
                  <a:lumMod val="50000"/>
                </a:schemeClr>
              </a:buClr>
              <a:buFont typeface="Wingdings 2" panose="05020102010507070707" pitchFamily="18" charset="2"/>
              <a:buChar char=""/>
              <a:defRPr kumimoji="0" sz="1350" kern="1200">
                <a:solidFill>
                  <a:schemeClr val="tx2"/>
                </a:solidFill>
                <a:latin typeface="+mn-lt"/>
                <a:ea typeface="+mn-ea"/>
                <a:cs typeface="+mn-cs"/>
              </a:defRPr>
            </a:lvl6pPr>
            <a:lvl7pPr marL="1371600" indent="-137160" algn="l" rtl="0" eaLnBrk="1" latinLnBrk="0" hangingPunct="1">
              <a:spcBef>
                <a:spcPts val="225"/>
              </a:spcBef>
              <a:buClr>
                <a:schemeClr val="accent1">
                  <a:lumMod val="50000"/>
                </a:schemeClr>
              </a:buClr>
              <a:buFont typeface="Wingdings 2" panose="05020102010507070707" pitchFamily="18" charset="2"/>
              <a:buChar char=""/>
              <a:defRPr kumimoji="0" sz="1200" kern="1200">
                <a:solidFill>
                  <a:schemeClr val="tx2"/>
                </a:solidFill>
                <a:latin typeface="+mn-lt"/>
                <a:ea typeface="+mn-ea"/>
                <a:cs typeface="+mn-cs"/>
              </a:defRPr>
            </a:lvl7pPr>
            <a:lvl8pPr marL="1522476" indent="-137160" algn="l" rtl="0" eaLnBrk="1" latinLnBrk="0" hangingPunct="1">
              <a:spcBef>
                <a:spcPts val="225"/>
              </a:spcBef>
              <a:buClr>
                <a:schemeClr val="accent1">
                  <a:lumMod val="50000"/>
                </a:schemeClr>
              </a:buClr>
              <a:buFont typeface="Wingdings 2" panose="05020102010507070707" pitchFamily="18" charset="2"/>
              <a:buChar char=""/>
              <a:defRPr kumimoji="0" sz="1125" kern="1200">
                <a:solidFill>
                  <a:schemeClr val="tx2"/>
                </a:solidFill>
                <a:latin typeface="+mn-lt"/>
                <a:ea typeface="+mn-ea"/>
                <a:cs typeface="+mn-cs"/>
              </a:defRPr>
            </a:lvl8pPr>
            <a:lvl9pPr marL="1680210" indent="-137160" algn="l" rtl="0" eaLnBrk="1" latinLnBrk="0" hangingPunct="1">
              <a:spcBef>
                <a:spcPts val="225"/>
              </a:spcBef>
              <a:buClr>
                <a:schemeClr val="accent1">
                  <a:lumMod val="50000"/>
                </a:schemeClr>
              </a:buClr>
              <a:buFont typeface="Wingdings 2" panose="05020102010507070707" pitchFamily="18" charset="2"/>
              <a:buChar char=""/>
              <a:defRPr kumimoji="0" sz="1050" kern="1200" baseline="0">
                <a:solidFill>
                  <a:schemeClr val="tx2"/>
                </a:solidFill>
                <a:latin typeface="+mn-lt"/>
                <a:ea typeface="+mn-ea"/>
                <a:cs typeface="+mn-cs"/>
              </a:defRPr>
            </a:lvl9pPr>
          </a:lstStyle>
          <a:p>
            <a:r>
              <a:rPr lang="es-ES" i="1" dirty="0">
                <a:solidFill>
                  <a:srgbClr val="000000"/>
                </a:solidFill>
                <a:latin typeface="Calibri" panose="020F0502020204030204" pitchFamily="34" charset="0"/>
              </a:rPr>
              <a:t>Pestalotiopsis pini</a:t>
            </a:r>
            <a:r>
              <a:rPr lang="es-ES" dirty="0">
                <a:solidFill>
                  <a:srgbClr val="000000"/>
                </a:solidFill>
                <a:latin typeface="Calibri" panose="020F0502020204030204" pitchFamily="34" charset="0"/>
              </a:rPr>
              <a:t> </a:t>
            </a:r>
          </a:p>
          <a:p>
            <a:pPr lvl="1"/>
            <a:r>
              <a:rPr lang="es-ES" sz="1275" dirty="0">
                <a:solidFill>
                  <a:srgbClr val="000000"/>
                </a:solidFill>
                <a:latin typeface="Arial" panose="020B0604020202020204" pitchFamily="34" charset="0"/>
              </a:rPr>
              <a:t>Segnalata in Portogallo (2017) su </a:t>
            </a:r>
            <a:r>
              <a:rPr lang="es-ES" sz="1275" i="1" dirty="0">
                <a:solidFill>
                  <a:srgbClr val="000000"/>
                </a:solidFill>
                <a:latin typeface="Arial" panose="020B0604020202020204" pitchFamily="34" charset="0"/>
              </a:rPr>
              <a:t>Pinus pinea</a:t>
            </a:r>
            <a:r>
              <a:rPr lang="es-ES" sz="1275" b="1" dirty="0">
                <a:solidFill>
                  <a:srgbClr val="000000"/>
                </a:solidFill>
                <a:latin typeface="Arial" panose="020B0604020202020204" pitchFamily="34" charset="0"/>
              </a:rPr>
              <a:t/>
            </a:r>
            <a:br>
              <a:rPr lang="es-ES" sz="1275" b="1" dirty="0">
                <a:solidFill>
                  <a:srgbClr val="000000"/>
                </a:solidFill>
                <a:latin typeface="Arial" panose="020B0604020202020204" pitchFamily="34" charset="0"/>
              </a:rPr>
            </a:br>
            <a:endParaRPr lang="es-ES" sz="1275" b="1" dirty="0">
              <a:solidFill>
                <a:srgbClr val="000000"/>
              </a:solidFill>
              <a:latin typeface="Arial" panose="020B0604020202020204" pitchFamily="34" charset="0"/>
            </a:endParaRPr>
          </a:p>
          <a:p>
            <a:pPr lvl="1"/>
            <a:endParaRPr lang="es-ES" sz="1275" b="1" dirty="0">
              <a:solidFill>
                <a:srgbClr val="000000"/>
              </a:solidFill>
              <a:latin typeface="Arial" panose="020B0604020202020204" pitchFamily="34" charset="0"/>
            </a:endParaRPr>
          </a:p>
          <a:p>
            <a:r>
              <a:rPr lang="es-ES" i="1" dirty="0">
                <a:solidFill>
                  <a:srgbClr val="000000"/>
                </a:solidFill>
                <a:latin typeface="Calibri" panose="020F0502020204030204" pitchFamily="34" charset="0"/>
              </a:rPr>
              <a:t>Pseudosydowia eucalypti</a:t>
            </a:r>
            <a:endParaRPr lang="es-ES" sz="1800" i="1" dirty="0">
              <a:solidFill>
                <a:srgbClr val="000000"/>
              </a:solidFill>
              <a:latin typeface="Calibri" panose="020F0502020204030204" pitchFamily="34" charset="0"/>
            </a:endParaRPr>
          </a:p>
          <a:p>
            <a:pPr lvl="1"/>
            <a:r>
              <a:rPr lang="es-ES" sz="1275" dirty="0">
                <a:solidFill>
                  <a:srgbClr val="000000"/>
                </a:solidFill>
                <a:latin typeface="Arial" panose="020B0604020202020204" pitchFamily="34" charset="0"/>
              </a:rPr>
              <a:t>Segnalata in Africa (South Africa), Asia (Myanmar), Australia, Europa (Portogallo) su </a:t>
            </a:r>
            <a:r>
              <a:rPr lang="es-ES" sz="1275" i="1" dirty="0">
                <a:solidFill>
                  <a:srgbClr val="000000"/>
                </a:solidFill>
                <a:latin typeface="Arial" panose="020B0604020202020204" pitchFamily="34" charset="0"/>
              </a:rPr>
              <a:t>Eucalyptus</a:t>
            </a:r>
            <a:r>
              <a:rPr lang="es-ES" sz="1275" dirty="0">
                <a:solidFill>
                  <a:srgbClr val="000000"/>
                </a:solidFill>
                <a:latin typeface="Arial" panose="020B0604020202020204" pitchFamily="34" charset="0"/>
              </a:rPr>
              <a:t> spp.</a:t>
            </a:r>
          </a:p>
          <a:p>
            <a:pPr lvl="1"/>
            <a:r>
              <a:rPr lang="es-ES" sz="1275" dirty="0">
                <a:solidFill>
                  <a:srgbClr val="000000"/>
                </a:solidFill>
                <a:latin typeface="Arial" panose="020B0604020202020204" pitchFamily="34" charset="0"/>
              </a:rPr>
              <a:t>Substrato</a:t>
            </a:r>
            <a:r>
              <a:rPr lang="es-ES" sz="1275" b="1" dirty="0">
                <a:solidFill>
                  <a:srgbClr val="000000"/>
                </a:solidFill>
                <a:latin typeface="Arial" panose="020B0604020202020204" pitchFamily="34" charset="0"/>
              </a:rPr>
              <a:t>: </a:t>
            </a:r>
            <a:r>
              <a:rPr lang="es-ES" sz="1275" dirty="0">
                <a:solidFill>
                  <a:srgbClr val="000000"/>
                </a:solidFill>
                <a:latin typeface="Arial" panose="020B0604020202020204" pitchFamily="34" charset="0"/>
              </a:rPr>
              <a:t>Foglie</a:t>
            </a:r>
            <a:endParaRPr lang="es-ES" i="1" dirty="0">
              <a:solidFill>
                <a:srgbClr val="000000"/>
              </a:solidFill>
              <a:latin typeface="Calibri" panose="020F0502020204030204" pitchFamily="34" charset="0"/>
            </a:endParaRPr>
          </a:p>
          <a:p>
            <a:endParaRPr lang="es-ES" dirty="0">
              <a:solidFill>
                <a:schemeClr val="tx1"/>
              </a:solidFill>
            </a:endParaRPr>
          </a:p>
        </p:txBody>
      </p:sp>
      <p:pic>
        <p:nvPicPr>
          <p:cNvPr id="13" name="Imagen 6">
            <a:extLst>
              <a:ext uri="{FF2B5EF4-FFF2-40B4-BE49-F238E27FC236}">
                <a16:creationId xmlns:a16="http://schemas.microsoft.com/office/drawing/2014/main" xmlns="" id="{499C49E8-1FF8-9F04-4292-1E93479ED345}"/>
              </a:ext>
            </a:extLst>
          </p:cNvPr>
          <p:cNvPicPr>
            <a:picLocks noChangeAspect="1"/>
          </p:cNvPicPr>
          <p:nvPr/>
        </p:nvPicPr>
        <p:blipFill>
          <a:blip r:embed="rId5" cstate="print"/>
          <a:stretch>
            <a:fillRect/>
          </a:stretch>
        </p:blipFill>
        <p:spPr>
          <a:xfrm>
            <a:off x="6691449" y="3541653"/>
            <a:ext cx="1819650" cy="1379626"/>
          </a:xfrm>
          <a:prstGeom prst="rect">
            <a:avLst/>
          </a:prstGeom>
        </p:spPr>
      </p:pic>
      <p:pic>
        <p:nvPicPr>
          <p:cNvPr id="15" name="Imagen 8">
            <a:extLst>
              <a:ext uri="{FF2B5EF4-FFF2-40B4-BE49-F238E27FC236}">
                <a16:creationId xmlns:a16="http://schemas.microsoft.com/office/drawing/2014/main" xmlns="" id="{6C37B759-F9B5-C26F-719E-D9EE8FABD9C3}"/>
              </a:ext>
            </a:extLst>
          </p:cNvPr>
          <p:cNvPicPr>
            <a:picLocks noChangeAspect="1"/>
          </p:cNvPicPr>
          <p:nvPr/>
        </p:nvPicPr>
        <p:blipFill>
          <a:blip r:embed="rId6" cstate="print"/>
          <a:stretch>
            <a:fillRect/>
          </a:stretch>
        </p:blipFill>
        <p:spPr>
          <a:xfrm>
            <a:off x="4923251" y="3517541"/>
            <a:ext cx="1618225" cy="1400500"/>
          </a:xfrm>
          <a:prstGeom prst="rect">
            <a:avLst/>
          </a:prstGeom>
        </p:spPr>
      </p:pic>
      <p:pic>
        <p:nvPicPr>
          <p:cNvPr id="16" name="Imagen 1">
            <a:extLst>
              <a:ext uri="{FF2B5EF4-FFF2-40B4-BE49-F238E27FC236}">
                <a16:creationId xmlns:a16="http://schemas.microsoft.com/office/drawing/2014/main" xmlns="" id="{F9E64336-2076-30C3-9902-545AEF6C6C83}"/>
              </a:ext>
            </a:extLst>
          </p:cNvPr>
          <p:cNvPicPr>
            <a:picLocks noChangeAspect="1"/>
          </p:cNvPicPr>
          <p:nvPr/>
        </p:nvPicPr>
        <p:blipFill>
          <a:blip r:embed="rId7" cstate="print"/>
          <a:stretch>
            <a:fillRect/>
          </a:stretch>
        </p:blipFill>
        <p:spPr>
          <a:xfrm rot="16200000">
            <a:off x="5914554" y="4943412"/>
            <a:ext cx="1553790" cy="1819649"/>
          </a:xfrm>
          <a:prstGeom prst="rect">
            <a:avLst/>
          </a:prstGeom>
        </p:spPr>
      </p:pic>
    </p:spTree>
    <p:extLst>
      <p:ext uri="{BB962C8B-B14F-4D97-AF65-F5344CB8AC3E}">
        <p14:creationId xmlns:p14="http://schemas.microsoft.com/office/powerpoint/2010/main" xmlns="" val="141610436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xmlns="" id="{069E9A6E-1B8D-472B-89E8-30F0B5A0026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1063" y="502664"/>
            <a:ext cx="1235020" cy="626769"/>
          </a:xfrm>
          <a:prstGeom prst="rect">
            <a:avLst/>
          </a:prstGeom>
        </p:spPr>
      </p:pic>
      <p:pic>
        <p:nvPicPr>
          <p:cNvPr id="5" name="Immagine 4" descr="Immagine che contiene albero, erba, esterni, pianta&#10;&#10;Descrizione generata automaticamente">
            <a:extLst>
              <a:ext uri="{FF2B5EF4-FFF2-40B4-BE49-F238E27FC236}">
                <a16:creationId xmlns:a16="http://schemas.microsoft.com/office/drawing/2014/main" xmlns="" id="{6C9BD6C9-0A3D-4848-9778-26227A73344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399" y="4957851"/>
            <a:ext cx="9073661" cy="1900149"/>
          </a:xfrm>
          <a:prstGeom prst="rect">
            <a:avLst/>
          </a:prstGeom>
        </p:spPr>
      </p:pic>
      <p:sp>
        <p:nvSpPr>
          <p:cNvPr id="3" name="Segnaposto contenuto 2">
            <a:extLst>
              <a:ext uri="{FF2B5EF4-FFF2-40B4-BE49-F238E27FC236}">
                <a16:creationId xmlns:a16="http://schemas.microsoft.com/office/drawing/2014/main" xmlns="" id="{6D9D7FA6-E7C3-84F0-6600-F02B63AFAF3D}"/>
              </a:ext>
            </a:extLst>
          </p:cNvPr>
          <p:cNvSpPr>
            <a:spLocks noGrp="1"/>
          </p:cNvSpPr>
          <p:nvPr>
            <p:ph idx="1"/>
          </p:nvPr>
        </p:nvSpPr>
        <p:spPr>
          <a:xfrm>
            <a:off x="39940" y="1430413"/>
            <a:ext cx="9064120" cy="3632945"/>
          </a:xfrm>
        </p:spPr>
        <p:txBody>
          <a:bodyPr>
            <a:normAutofit lnSpcReduction="10000"/>
          </a:bodyPr>
          <a:lstStyle/>
          <a:p>
            <a:pPr algn="just"/>
            <a:r>
              <a:rPr lang="en-US" sz="1800" i="1" dirty="0" err="1">
                <a:solidFill>
                  <a:schemeClr val="bg2">
                    <a:lumMod val="25000"/>
                  </a:schemeClr>
                </a:solidFill>
              </a:rPr>
              <a:t>Xylosandrus</a:t>
            </a:r>
            <a:r>
              <a:rPr lang="en-US" sz="1800" dirty="0">
                <a:solidFill>
                  <a:schemeClr val="bg2">
                    <a:lumMod val="25000"/>
                  </a:schemeClr>
                </a:solidFill>
              </a:rPr>
              <a:t> spp.  present a new risk for the natural ecosystems in Europe</a:t>
            </a:r>
          </a:p>
          <a:p>
            <a:pPr algn="just"/>
            <a:endParaRPr lang="en-US" sz="1000" dirty="0">
              <a:solidFill>
                <a:schemeClr val="bg2">
                  <a:lumMod val="25000"/>
                </a:schemeClr>
              </a:solidFill>
            </a:endParaRPr>
          </a:p>
          <a:p>
            <a:pPr algn="just"/>
            <a:r>
              <a:rPr lang="en-US" sz="1800" dirty="0">
                <a:solidFill>
                  <a:schemeClr val="bg2">
                    <a:lumMod val="25000"/>
                  </a:schemeClr>
                </a:solidFill>
              </a:rPr>
              <a:t>During invasion processes, Ambrosia beetles modulate their associated fungal community, which includes exotic species and native / local or recently acquired species.</a:t>
            </a:r>
          </a:p>
          <a:p>
            <a:pPr algn="just"/>
            <a:endParaRPr lang="en-US" sz="1000" dirty="0">
              <a:solidFill>
                <a:schemeClr val="bg2">
                  <a:lumMod val="25000"/>
                </a:schemeClr>
              </a:solidFill>
            </a:endParaRPr>
          </a:p>
          <a:p>
            <a:pPr algn="just"/>
            <a:r>
              <a:rPr lang="en-US" sz="1800" dirty="0">
                <a:solidFill>
                  <a:schemeClr val="bg2">
                    <a:lumMod val="25000"/>
                  </a:schemeClr>
                </a:solidFill>
              </a:rPr>
              <a:t>The synergic activity of the insects and </a:t>
            </a:r>
            <a:r>
              <a:rPr lang="en-US" sz="1800">
                <a:solidFill>
                  <a:schemeClr val="bg2">
                    <a:lumMod val="25000"/>
                  </a:schemeClr>
                </a:solidFill>
              </a:rPr>
              <a:t>the </a:t>
            </a:r>
            <a:r>
              <a:rPr lang="en-US" sz="1800" smtClean="0">
                <a:solidFill>
                  <a:schemeClr val="bg2">
                    <a:lumMod val="25000"/>
                  </a:schemeClr>
                </a:solidFill>
              </a:rPr>
              <a:t>associated fungi </a:t>
            </a:r>
            <a:r>
              <a:rPr lang="en-US" sz="1800">
                <a:solidFill>
                  <a:schemeClr val="bg2">
                    <a:lumMod val="25000"/>
                  </a:schemeClr>
                </a:solidFill>
              </a:rPr>
              <a:t>pathogens </a:t>
            </a:r>
            <a:r>
              <a:rPr lang="en-US" sz="1800" smtClean="0">
                <a:solidFill>
                  <a:schemeClr val="bg2">
                    <a:lumMod val="25000"/>
                  </a:schemeClr>
                </a:solidFill>
              </a:rPr>
              <a:t>could </a:t>
            </a:r>
            <a:r>
              <a:rPr lang="en-US" sz="1800" dirty="0">
                <a:solidFill>
                  <a:schemeClr val="bg2">
                    <a:lumMod val="25000"/>
                  </a:schemeClr>
                </a:solidFill>
              </a:rPr>
              <a:t>have an unassailable impact on its wide range of plant hosts.</a:t>
            </a:r>
          </a:p>
          <a:p>
            <a:pPr algn="just"/>
            <a:endParaRPr lang="en-US" sz="1000" dirty="0">
              <a:solidFill>
                <a:schemeClr val="bg2">
                  <a:lumMod val="25000"/>
                </a:schemeClr>
              </a:solidFill>
            </a:endParaRPr>
          </a:p>
          <a:p>
            <a:pPr algn="just"/>
            <a:r>
              <a:rPr lang="en-US" sz="1800" dirty="0">
                <a:solidFill>
                  <a:schemeClr val="bg2">
                    <a:lumMod val="25000"/>
                  </a:schemeClr>
                </a:solidFill>
              </a:rPr>
              <a:t>This impact is favored by the </a:t>
            </a:r>
            <a:r>
              <a:rPr lang="en-US" sz="1800">
                <a:solidFill>
                  <a:schemeClr val="bg2">
                    <a:lumMod val="25000"/>
                  </a:schemeClr>
                </a:solidFill>
              </a:rPr>
              <a:t>wide </a:t>
            </a:r>
            <a:r>
              <a:rPr lang="en-US" sz="1800" smtClean="0">
                <a:solidFill>
                  <a:schemeClr val="bg2">
                    <a:lumMod val="25000"/>
                  </a:schemeClr>
                </a:solidFill>
              </a:rPr>
              <a:t>variety </a:t>
            </a:r>
            <a:r>
              <a:rPr lang="en-US" sz="1800" dirty="0">
                <a:solidFill>
                  <a:schemeClr val="bg2">
                    <a:lumMod val="25000"/>
                  </a:schemeClr>
                </a:solidFill>
              </a:rPr>
              <a:t>of </a:t>
            </a:r>
            <a:r>
              <a:rPr lang="en-US" sz="1800" i="1" dirty="0" err="1">
                <a:solidFill>
                  <a:schemeClr val="bg2">
                    <a:lumMod val="25000"/>
                  </a:schemeClr>
                </a:solidFill>
              </a:rPr>
              <a:t>Xylosandrus</a:t>
            </a:r>
            <a:r>
              <a:rPr lang="en-US" sz="1800" dirty="0">
                <a:solidFill>
                  <a:schemeClr val="bg2">
                    <a:lumMod val="25000"/>
                  </a:schemeClr>
                </a:solidFill>
              </a:rPr>
              <a:t> hosts ranging from exotic to native European species that could facilitate host movement of associated fungi.</a:t>
            </a:r>
          </a:p>
          <a:p>
            <a:pPr algn="just"/>
            <a:endParaRPr lang="en-US" sz="1000" dirty="0">
              <a:solidFill>
                <a:schemeClr val="bg2">
                  <a:lumMod val="25000"/>
                </a:schemeClr>
              </a:solidFill>
            </a:endParaRPr>
          </a:p>
          <a:p>
            <a:pPr algn="just"/>
            <a:r>
              <a:rPr lang="en-US" sz="1800" dirty="0">
                <a:solidFill>
                  <a:schemeClr val="bg2">
                    <a:lumMod val="25000"/>
                  </a:schemeClr>
                </a:solidFill>
              </a:rPr>
              <a:t>The discovery of new associations between insects and pathogenic fungi highlights the risk of new interactions with invasive alien species in nurseries that could evolve into stable associations</a:t>
            </a:r>
          </a:p>
          <a:p>
            <a:pPr algn="just"/>
            <a:endParaRPr lang="it-IT" sz="1800" dirty="0">
              <a:solidFill>
                <a:schemeClr val="bg2">
                  <a:lumMod val="25000"/>
                </a:schemeClr>
              </a:solidFill>
            </a:endParaRPr>
          </a:p>
        </p:txBody>
      </p:sp>
      <p:pic>
        <p:nvPicPr>
          <p:cNvPr id="11" name="Immagine 10">
            <a:extLst>
              <a:ext uri="{FF2B5EF4-FFF2-40B4-BE49-F238E27FC236}">
                <a16:creationId xmlns:a16="http://schemas.microsoft.com/office/drawing/2014/main" xmlns="" id="{07057F5A-526D-CF42-C92F-F38F038E8A1D}"/>
              </a:ext>
            </a:extLst>
          </p:cNvPr>
          <p:cNvPicPr>
            <a:picLocks noChangeAspect="1"/>
          </p:cNvPicPr>
          <p:nvPr/>
        </p:nvPicPr>
        <p:blipFill>
          <a:blip r:embed="rId5" cstate="print"/>
          <a:stretch>
            <a:fillRect/>
          </a:stretch>
        </p:blipFill>
        <p:spPr>
          <a:xfrm>
            <a:off x="3325948" y="521556"/>
            <a:ext cx="2066723" cy="731583"/>
          </a:xfrm>
          <a:prstGeom prst="rect">
            <a:avLst/>
          </a:prstGeom>
        </p:spPr>
      </p:pic>
    </p:spTree>
    <p:extLst>
      <p:ext uri="{BB962C8B-B14F-4D97-AF65-F5344CB8AC3E}">
        <p14:creationId xmlns:p14="http://schemas.microsoft.com/office/powerpoint/2010/main" xmlns="" val="275595889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DC15D5AA-633C-ACE1-6EC2-EB0C8E694ABF}"/>
              </a:ext>
            </a:extLst>
          </p:cNvPr>
          <p:cNvPicPr>
            <a:picLocks noChangeAspect="1"/>
          </p:cNvPicPr>
          <p:nvPr/>
        </p:nvPicPr>
        <p:blipFill>
          <a:blip r:embed="rId3" cstate="print"/>
          <a:stretch>
            <a:fillRect/>
          </a:stretch>
        </p:blipFill>
        <p:spPr>
          <a:xfrm>
            <a:off x="289167" y="1326229"/>
            <a:ext cx="8227650" cy="4701515"/>
          </a:xfrm>
          <a:prstGeom prst="rect">
            <a:avLst/>
          </a:prstGeom>
        </p:spPr>
      </p:pic>
      <p:pic>
        <p:nvPicPr>
          <p:cNvPr id="12" name="Immagine 11">
            <a:extLst>
              <a:ext uri="{FF2B5EF4-FFF2-40B4-BE49-F238E27FC236}">
                <a16:creationId xmlns:a16="http://schemas.microsoft.com/office/drawing/2014/main" xmlns="" id="{3E120B95-CDE0-493B-8557-5C1959261F64}"/>
              </a:ext>
            </a:extLst>
          </p:cNvPr>
          <p:cNvPicPr>
            <a:picLocks noChangeAspect="1"/>
          </p:cNvPicPr>
          <p:nvPr/>
        </p:nvPicPr>
        <p:blipFill>
          <a:blip r:embed="rId4" cstate="print"/>
          <a:stretch>
            <a:fillRect/>
          </a:stretch>
        </p:blipFill>
        <p:spPr>
          <a:xfrm>
            <a:off x="219554" y="5740428"/>
            <a:ext cx="1405665" cy="900650"/>
          </a:xfrm>
          <a:prstGeom prst="rect">
            <a:avLst/>
          </a:prstGeom>
        </p:spPr>
      </p:pic>
      <p:grpSp>
        <p:nvGrpSpPr>
          <p:cNvPr id="13" name="Gruppo 12">
            <a:extLst>
              <a:ext uri="{FF2B5EF4-FFF2-40B4-BE49-F238E27FC236}">
                <a16:creationId xmlns:a16="http://schemas.microsoft.com/office/drawing/2014/main" xmlns="" id="{9C1462A2-09FC-5663-CB6F-E16DE0E4DBC0}"/>
              </a:ext>
            </a:extLst>
          </p:cNvPr>
          <p:cNvGrpSpPr/>
          <p:nvPr/>
        </p:nvGrpSpPr>
        <p:grpSpPr>
          <a:xfrm>
            <a:off x="1531435" y="6023312"/>
            <a:ext cx="4374289" cy="617766"/>
            <a:chOff x="4467632" y="5811078"/>
            <a:chExt cx="4374289" cy="754479"/>
          </a:xfrm>
        </p:grpSpPr>
        <p:pic>
          <p:nvPicPr>
            <p:cNvPr id="14" name="Immagine 13">
              <a:extLst>
                <a:ext uri="{FF2B5EF4-FFF2-40B4-BE49-F238E27FC236}">
                  <a16:creationId xmlns:a16="http://schemas.microsoft.com/office/drawing/2014/main" xmlns="" id="{DEF79B9F-2528-7C3C-E5E2-6F9C83658F48}"/>
                </a:ext>
              </a:extLst>
            </p:cNvPr>
            <p:cNvPicPr>
              <a:picLocks noChangeAspect="1"/>
            </p:cNvPicPr>
            <p:nvPr/>
          </p:nvPicPr>
          <p:blipFill>
            <a:blip r:embed="rId5" cstate="print"/>
            <a:stretch>
              <a:fillRect/>
            </a:stretch>
          </p:blipFill>
          <p:spPr>
            <a:xfrm>
              <a:off x="4467632" y="5811078"/>
              <a:ext cx="2118353" cy="720952"/>
            </a:xfrm>
            <a:prstGeom prst="rect">
              <a:avLst/>
            </a:prstGeom>
          </p:spPr>
        </p:pic>
        <p:pic>
          <p:nvPicPr>
            <p:cNvPr id="15" name="Immagine 14">
              <a:extLst>
                <a:ext uri="{FF2B5EF4-FFF2-40B4-BE49-F238E27FC236}">
                  <a16:creationId xmlns:a16="http://schemas.microsoft.com/office/drawing/2014/main" xmlns="" id="{EF943C69-3186-29C6-BDD1-1119697E0039}"/>
                </a:ext>
              </a:extLst>
            </p:cNvPr>
            <p:cNvPicPr>
              <a:picLocks noChangeAspect="1"/>
            </p:cNvPicPr>
            <p:nvPr/>
          </p:nvPicPr>
          <p:blipFill>
            <a:blip r:embed="rId6" cstate="print"/>
            <a:stretch>
              <a:fillRect/>
            </a:stretch>
          </p:blipFill>
          <p:spPr>
            <a:xfrm>
              <a:off x="7804829" y="5815237"/>
              <a:ext cx="1037092" cy="750320"/>
            </a:xfrm>
            <a:prstGeom prst="rect">
              <a:avLst/>
            </a:prstGeom>
          </p:spPr>
        </p:pic>
        <p:pic>
          <p:nvPicPr>
            <p:cNvPr id="16" name="Immagine 15">
              <a:extLst>
                <a:ext uri="{FF2B5EF4-FFF2-40B4-BE49-F238E27FC236}">
                  <a16:creationId xmlns:a16="http://schemas.microsoft.com/office/drawing/2014/main" xmlns="" id="{7EE10AAE-BB74-F3B3-6653-4CA4BB7F89A7}"/>
                </a:ext>
              </a:extLst>
            </p:cNvPr>
            <p:cNvPicPr>
              <a:picLocks noChangeAspect="1"/>
            </p:cNvPicPr>
            <p:nvPr/>
          </p:nvPicPr>
          <p:blipFill>
            <a:blip r:embed="rId7" cstate="print"/>
            <a:stretch>
              <a:fillRect/>
            </a:stretch>
          </p:blipFill>
          <p:spPr>
            <a:xfrm>
              <a:off x="6585985" y="5815237"/>
              <a:ext cx="1037092" cy="720952"/>
            </a:xfrm>
            <a:prstGeom prst="rect">
              <a:avLst/>
            </a:prstGeom>
          </p:spPr>
        </p:pic>
      </p:grpSp>
      <p:pic>
        <p:nvPicPr>
          <p:cNvPr id="17" name="Immagine 16" descr="Immagine che contiene persona, pavimento, gruppo, inpiedi&#10;&#10;Descrizione generata automaticamente">
            <a:extLst>
              <a:ext uri="{FF2B5EF4-FFF2-40B4-BE49-F238E27FC236}">
                <a16:creationId xmlns:a16="http://schemas.microsoft.com/office/drawing/2014/main" xmlns="" id="{E20151B3-E015-F473-5E55-3E6029F5E771}"/>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5986" t="31209" r="5104" b="20733"/>
          <a:stretch/>
        </p:blipFill>
        <p:spPr>
          <a:xfrm>
            <a:off x="6876161" y="5264059"/>
            <a:ext cx="2118353" cy="1525774"/>
          </a:xfrm>
          <a:prstGeom prst="rect">
            <a:avLst/>
          </a:prstGeom>
        </p:spPr>
      </p:pic>
      <p:pic>
        <p:nvPicPr>
          <p:cNvPr id="18" name="Immagine 4">
            <a:extLst>
              <a:ext uri="{FF2B5EF4-FFF2-40B4-BE49-F238E27FC236}">
                <a16:creationId xmlns:a16="http://schemas.microsoft.com/office/drawing/2014/main" xmlns="" id="{069E9A6E-1B8D-472B-89E8-30F0B5A0026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1063" y="502664"/>
            <a:ext cx="1235020" cy="626769"/>
          </a:xfrm>
          <a:prstGeom prst="rect">
            <a:avLst/>
          </a:prstGeom>
        </p:spPr>
      </p:pic>
    </p:spTree>
    <p:extLst>
      <p:ext uri="{BB962C8B-B14F-4D97-AF65-F5344CB8AC3E}">
        <p14:creationId xmlns:p14="http://schemas.microsoft.com/office/powerpoint/2010/main" xmlns="" val="22947490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39552" y="4653539"/>
            <a:ext cx="7956376" cy="1774645"/>
          </a:xfrm>
        </p:spPr>
        <p:txBody>
          <a:bodyPr>
            <a:noAutofit/>
          </a:bodyPr>
          <a:lstStyle/>
          <a:p>
            <a:pPr algn="ctr"/>
            <a:r>
              <a:rPr lang="it-IT" sz="1800" smtClean="0">
                <a:solidFill>
                  <a:schemeClr val="accent2">
                    <a:lumMod val="50000"/>
                  </a:schemeClr>
                </a:solidFill>
              </a:rPr>
              <a:t>For </a:t>
            </a:r>
            <a:r>
              <a:rPr lang="it-IT" sz="1800" smtClean="0">
                <a:solidFill>
                  <a:schemeClr val="accent2">
                    <a:lumMod val="50000"/>
                  </a:schemeClr>
                </a:solidFill>
              </a:rPr>
              <a:t>more </a:t>
            </a:r>
            <a:r>
              <a:rPr lang="it-IT" sz="1800" smtClean="0">
                <a:solidFill>
                  <a:schemeClr val="accent2">
                    <a:lumMod val="50000"/>
                  </a:schemeClr>
                </a:solidFill>
              </a:rPr>
              <a:t>information</a:t>
            </a:r>
            <a:r>
              <a:rPr lang="it-IT" sz="1800" smtClean="0">
                <a:solidFill>
                  <a:schemeClr val="accent2">
                    <a:lumMod val="50000"/>
                  </a:schemeClr>
                </a:solidFill>
              </a:rPr>
              <a:t>:</a:t>
            </a:r>
          </a:p>
          <a:p>
            <a:pPr algn="ctr">
              <a:spcBef>
                <a:spcPts val="600"/>
              </a:spcBef>
            </a:pPr>
            <a:r>
              <a:rPr lang="it-IT" sz="1600" smtClean="0">
                <a:solidFill>
                  <a:schemeClr val="accent2">
                    <a:lumMod val="50000"/>
                  </a:schemeClr>
                </a:solidFill>
              </a:rPr>
              <a:t>www.lifesamfix.eu</a:t>
            </a:r>
            <a:endParaRPr lang="it-IT" sz="1600" smtClean="0">
              <a:solidFill>
                <a:schemeClr val="accent2">
                  <a:lumMod val="50000"/>
                </a:schemeClr>
              </a:solidFill>
            </a:endParaRPr>
          </a:p>
          <a:p>
            <a:pPr algn="ctr">
              <a:spcBef>
                <a:spcPts val="600"/>
              </a:spcBef>
            </a:pPr>
            <a:r>
              <a:rPr lang="it-IT" sz="1600" smtClean="0">
                <a:solidFill>
                  <a:schemeClr val="accent2">
                    <a:lumMod val="50000"/>
                  </a:schemeClr>
                </a:solidFill>
              </a:rPr>
              <a:t>E-mail</a:t>
            </a:r>
            <a:r>
              <a:rPr lang="it-IT" sz="1600" smtClean="0">
                <a:solidFill>
                  <a:schemeClr val="accent2">
                    <a:lumMod val="50000"/>
                  </a:schemeClr>
                </a:solidFill>
              </a:rPr>
              <a:t>: </a:t>
            </a:r>
            <a:r>
              <a:rPr lang="it-IT" sz="1600" smtClean="0">
                <a:solidFill>
                  <a:schemeClr val="accent2">
                    <a:lumMod val="50000"/>
                  </a:schemeClr>
                </a:solidFill>
                <a:hlinkClick r:id="rId2"/>
              </a:rPr>
              <a:t>xylosandrus@parcocirceo.it</a:t>
            </a:r>
            <a:endParaRPr lang="it-IT" sz="1600" smtClean="0">
              <a:solidFill>
                <a:schemeClr val="accent2">
                  <a:lumMod val="50000"/>
                </a:schemeClr>
              </a:solidFill>
            </a:endParaRPr>
          </a:p>
          <a:p>
            <a:pPr algn="ctr">
              <a:spcBef>
                <a:spcPts val="600"/>
              </a:spcBef>
            </a:pPr>
            <a:r>
              <a:rPr lang="it-IT" sz="1600" smtClean="0">
                <a:solidFill>
                  <a:schemeClr val="accent2">
                    <a:lumMod val="50000"/>
                  </a:schemeClr>
                </a:solidFill>
              </a:rPr>
              <a:t>Address: Via Carlo Alberto 188, 0416 Sabaudia (IT)</a:t>
            </a:r>
          </a:p>
          <a:p>
            <a:pPr algn="ctr">
              <a:spcBef>
                <a:spcPts val="600"/>
              </a:spcBef>
            </a:pPr>
            <a:r>
              <a:rPr lang="it-IT" sz="1600" smtClean="0">
                <a:solidFill>
                  <a:schemeClr val="accent2">
                    <a:lumMod val="50000"/>
                  </a:schemeClr>
                </a:solidFill>
              </a:rPr>
              <a:t>Tel</a:t>
            </a:r>
            <a:r>
              <a:rPr lang="it-IT" sz="1600" smtClean="0">
                <a:solidFill>
                  <a:schemeClr val="accent2">
                    <a:lumMod val="50000"/>
                  </a:schemeClr>
                </a:solidFill>
              </a:rPr>
              <a:t>. </a:t>
            </a:r>
            <a:r>
              <a:rPr lang="it-IT" sz="1600" smtClean="0">
                <a:solidFill>
                  <a:schemeClr val="accent2">
                    <a:lumMod val="50000"/>
                  </a:schemeClr>
                </a:solidFill>
              </a:rPr>
              <a:t>+</a:t>
            </a:r>
            <a:r>
              <a:rPr lang="it-IT" sz="1600" smtClean="0">
                <a:solidFill>
                  <a:schemeClr val="accent2">
                    <a:lumMod val="50000"/>
                  </a:schemeClr>
                </a:solidFill>
              </a:rPr>
              <a:t>39 </a:t>
            </a:r>
            <a:r>
              <a:rPr lang="it-IT" sz="1600" smtClean="0">
                <a:solidFill>
                  <a:schemeClr val="accent2">
                    <a:lumMod val="50000"/>
                  </a:schemeClr>
                </a:solidFill>
              </a:rPr>
              <a:t>077 </a:t>
            </a:r>
            <a:r>
              <a:rPr lang="it-IT" sz="1600" smtClean="0">
                <a:solidFill>
                  <a:schemeClr val="accent2">
                    <a:lumMod val="50000"/>
                  </a:schemeClr>
                </a:solidFill>
              </a:rPr>
              <a:t>3512240</a:t>
            </a:r>
          </a:p>
          <a:p>
            <a:pPr algn="ctr">
              <a:spcBef>
                <a:spcPts val="600"/>
              </a:spcBef>
            </a:pPr>
            <a:r>
              <a:rPr lang="it-IT" sz="1600" smtClean="0">
                <a:solidFill>
                  <a:schemeClr val="accent2">
                    <a:lumMod val="50000"/>
                  </a:schemeClr>
                </a:solidFill>
              </a:rPr>
              <a:t>Follow us on        and </a:t>
            </a:r>
            <a:endParaRPr lang="it-IT" sz="1600" b="1" smtClean="0">
              <a:solidFill>
                <a:schemeClr val="accent2">
                  <a:lumMod val="50000"/>
                </a:schemeClr>
              </a:solidFill>
            </a:endParaRPr>
          </a:p>
        </p:txBody>
      </p:sp>
      <p:sp>
        <p:nvSpPr>
          <p:cNvPr id="5" name="Sottotitolo 2"/>
          <p:cNvSpPr txBox="1">
            <a:spLocks/>
          </p:cNvSpPr>
          <p:nvPr/>
        </p:nvSpPr>
        <p:spPr>
          <a:xfrm>
            <a:off x="-23812" y="4678288"/>
            <a:ext cx="9144000" cy="9109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b="1" dirty="0" smtClean="0">
              <a:solidFill>
                <a:srgbClr val="FF0000"/>
              </a:solidFill>
            </a:endParaRPr>
          </a:p>
        </p:txBody>
      </p:sp>
      <p:pic>
        <p:nvPicPr>
          <p:cNvPr id="6" name="12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4005" y="198023"/>
            <a:ext cx="7778178" cy="2277774"/>
          </a:xfrm>
          <a:prstGeom prst="rect">
            <a:avLst/>
          </a:prstGeom>
        </p:spPr>
      </p:pic>
      <p:sp>
        <p:nvSpPr>
          <p:cNvPr id="7" name="CasellaDiTesto 6"/>
          <p:cNvSpPr txBox="1"/>
          <p:nvPr/>
        </p:nvSpPr>
        <p:spPr>
          <a:xfrm>
            <a:off x="2149124" y="2626716"/>
            <a:ext cx="4787495" cy="1200329"/>
          </a:xfrm>
          <a:prstGeom prst="rect">
            <a:avLst/>
          </a:prstGeom>
          <a:noFill/>
        </p:spPr>
        <p:txBody>
          <a:bodyPr wrap="square" rtlCol="0">
            <a:spAutoFit/>
          </a:bodyPr>
          <a:lstStyle/>
          <a:p>
            <a:pPr algn="ctr"/>
            <a:r>
              <a:rPr lang="it-IT" smtClean="0">
                <a:solidFill>
                  <a:schemeClr val="accent2">
                    <a:lumMod val="75000"/>
                  </a:schemeClr>
                </a:solidFill>
              </a:rPr>
              <a:t>The contents of this training package are the sole responsibility of the LIFE SAMFIX partnership and do not necessarily reflect the opinion of the European Union or its agency CINEA.</a:t>
            </a:r>
            <a:endParaRPr lang="it-IT">
              <a:solidFill>
                <a:schemeClr val="accent2">
                  <a:lumMod val="75000"/>
                </a:schemeClr>
              </a:solidFill>
            </a:endParaRPr>
          </a:p>
        </p:txBody>
      </p:sp>
      <p:pic>
        <p:nvPicPr>
          <p:cNvPr id="1027" name="Picture 3" descr="C:\Users\gvanl\AppData\Local\Microsoft\Windows\INetCache\IE\1QNHSRBG\facebook-social-media-communication-network[1].jpg">
            <a:hlinkClick r:id="rId4"/>
          </p:cNvPr>
          <p:cNvPicPr>
            <a:picLocks noChangeAspect="1" noChangeArrowheads="1"/>
          </p:cNvPicPr>
          <p:nvPr/>
        </p:nvPicPr>
        <p:blipFill>
          <a:blip r:embed="rId5" cstate="print"/>
          <a:srcRect/>
          <a:stretch>
            <a:fillRect/>
          </a:stretch>
        </p:blipFill>
        <p:spPr bwMode="auto">
          <a:xfrm>
            <a:off x="4705512" y="6251046"/>
            <a:ext cx="303303" cy="303303"/>
          </a:xfrm>
          <a:prstGeom prst="rect">
            <a:avLst/>
          </a:prstGeom>
          <a:noFill/>
        </p:spPr>
      </p:pic>
      <p:pic>
        <p:nvPicPr>
          <p:cNvPr id="1028" name="Picture 4" descr="C:\Users\gvanl\AppData\Local\Microsoft\Windows\INetCache\IE\H9K95P3L\LI-In-Bug[1].png">
            <a:hlinkClick r:id="rId6"/>
          </p:cNvPr>
          <p:cNvPicPr>
            <a:picLocks noChangeAspect="1" noChangeArrowheads="1"/>
          </p:cNvPicPr>
          <p:nvPr/>
        </p:nvPicPr>
        <p:blipFill>
          <a:blip r:embed="rId7" cstate="print"/>
          <a:srcRect/>
          <a:stretch>
            <a:fillRect/>
          </a:stretch>
        </p:blipFill>
        <p:spPr bwMode="auto">
          <a:xfrm>
            <a:off x="5317807" y="6154033"/>
            <a:ext cx="481645" cy="481645"/>
          </a:xfrm>
          <a:prstGeom prst="rect">
            <a:avLst/>
          </a:prstGeom>
          <a:noFill/>
        </p:spPr>
      </p:pic>
    </p:spTree>
    <p:extLst>
      <p:ext uri="{BB962C8B-B14F-4D97-AF65-F5344CB8AC3E}">
        <p14:creationId xmlns:p14="http://schemas.microsoft.com/office/powerpoint/2010/main" xmlns="" val="82469130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6C1D5283-4BE0-DC37-1180-66BB5843BA49}"/>
              </a:ext>
            </a:extLst>
          </p:cNvPr>
          <p:cNvPicPr>
            <a:picLocks noChangeAspect="1"/>
          </p:cNvPicPr>
          <p:nvPr/>
        </p:nvPicPr>
        <p:blipFill>
          <a:blip r:embed="rId3" cstate="print"/>
          <a:stretch>
            <a:fillRect/>
          </a:stretch>
        </p:blipFill>
        <p:spPr>
          <a:xfrm>
            <a:off x="270457" y="556377"/>
            <a:ext cx="1239346" cy="586623"/>
          </a:xfrm>
          <a:prstGeom prst="rect">
            <a:avLst/>
          </a:prstGeom>
        </p:spPr>
      </p:pic>
      <p:grpSp>
        <p:nvGrpSpPr>
          <p:cNvPr id="5" name="Gruppo 4">
            <a:extLst>
              <a:ext uri="{FF2B5EF4-FFF2-40B4-BE49-F238E27FC236}">
                <a16:creationId xmlns:a16="http://schemas.microsoft.com/office/drawing/2014/main" xmlns="" id="{66988367-AA4B-A4DC-6620-DB4DB8CD717D}"/>
              </a:ext>
            </a:extLst>
          </p:cNvPr>
          <p:cNvGrpSpPr/>
          <p:nvPr/>
        </p:nvGrpSpPr>
        <p:grpSpPr>
          <a:xfrm>
            <a:off x="4357371" y="863455"/>
            <a:ext cx="4516172" cy="1971263"/>
            <a:chOff x="1729798" y="2335938"/>
            <a:chExt cx="8610600" cy="3936869"/>
          </a:xfrm>
        </p:grpSpPr>
        <p:pic>
          <p:nvPicPr>
            <p:cNvPr id="6" name="Immagine 5">
              <a:extLst>
                <a:ext uri="{FF2B5EF4-FFF2-40B4-BE49-F238E27FC236}">
                  <a16:creationId xmlns:a16="http://schemas.microsoft.com/office/drawing/2014/main" xmlns="" id="{3BAD7184-351F-115C-861F-FA97F525DDE1}"/>
                </a:ext>
              </a:extLst>
            </p:cNvPr>
            <p:cNvPicPr>
              <a:picLocks noChangeAspect="1"/>
            </p:cNvPicPr>
            <p:nvPr/>
          </p:nvPicPr>
          <p:blipFill>
            <a:blip r:embed="rId4" cstate="print"/>
            <a:stretch>
              <a:fillRect/>
            </a:stretch>
          </p:blipFill>
          <p:spPr>
            <a:xfrm>
              <a:off x="7764326" y="2364859"/>
              <a:ext cx="2576072" cy="1939513"/>
            </a:xfrm>
            <a:prstGeom prst="rect">
              <a:avLst/>
            </a:prstGeom>
          </p:spPr>
          <p:style>
            <a:lnRef idx="2">
              <a:schemeClr val="accent1"/>
            </a:lnRef>
            <a:fillRef idx="1">
              <a:schemeClr val="lt1"/>
            </a:fillRef>
            <a:effectRef idx="0">
              <a:schemeClr val="accent1"/>
            </a:effectRef>
            <a:fontRef idx="minor">
              <a:schemeClr val="dk1"/>
            </a:fontRef>
          </p:style>
        </p:pic>
        <p:pic>
          <p:nvPicPr>
            <p:cNvPr id="7" name="Immagine 6">
              <a:extLst>
                <a:ext uri="{FF2B5EF4-FFF2-40B4-BE49-F238E27FC236}">
                  <a16:creationId xmlns:a16="http://schemas.microsoft.com/office/drawing/2014/main" xmlns="" id="{D6285211-7CFC-691F-064D-2EAE5E6DF7C3}"/>
                </a:ext>
              </a:extLst>
            </p:cNvPr>
            <p:cNvPicPr>
              <a:picLocks noChangeAspect="1"/>
            </p:cNvPicPr>
            <p:nvPr/>
          </p:nvPicPr>
          <p:blipFill>
            <a:blip r:embed="rId5" cstate="print"/>
            <a:stretch>
              <a:fillRect/>
            </a:stretch>
          </p:blipFill>
          <p:spPr>
            <a:xfrm>
              <a:off x="7764325" y="4326638"/>
              <a:ext cx="2466975" cy="1946169"/>
            </a:xfrm>
            <a:prstGeom prst="rect">
              <a:avLst/>
            </a:prstGeom>
          </p:spPr>
          <p:style>
            <a:lnRef idx="2">
              <a:schemeClr val="accent1"/>
            </a:lnRef>
            <a:fillRef idx="1">
              <a:schemeClr val="lt1"/>
            </a:fillRef>
            <a:effectRef idx="0">
              <a:schemeClr val="accent1"/>
            </a:effectRef>
            <a:fontRef idx="minor">
              <a:schemeClr val="dk1"/>
            </a:fontRef>
          </p:style>
        </p:pic>
        <p:pic>
          <p:nvPicPr>
            <p:cNvPr id="8" name="Immagine 7">
              <a:extLst>
                <a:ext uri="{FF2B5EF4-FFF2-40B4-BE49-F238E27FC236}">
                  <a16:creationId xmlns:a16="http://schemas.microsoft.com/office/drawing/2014/main" xmlns="" id="{A61358CF-BF63-D9D9-EF48-F0B78EABB51F}"/>
                </a:ext>
              </a:extLst>
            </p:cNvPr>
            <p:cNvPicPr>
              <a:picLocks noChangeAspect="1"/>
            </p:cNvPicPr>
            <p:nvPr/>
          </p:nvPicPr>
          <p:blipFill>
            <a:blip r:embed="rId6" cstate="print"/>
            <a:stretch>
              <a:fillRect/>
            </a:stretch>
          </p:blipFill>
          <p:spPr>
            <a:xfrm>
              <a:off x="1729798" y="2335938"/>
              <a:ext cx="5905304" cy="3936869"/>
            </a:xfrm>
            <a:prstGeom prst="rect">
              <a:avLst/>
            </a:prstGeom>
          </p:spPr>
          <p:style>
            <a:lnRef idx="2">
              <a:schemeClr val="accent1"/>
            </a:lnRef>
            <a:fillRef idx="1">
              <a:schemeClr val="lt1"/>
            </a:fillRef>
            <a:effectRef idx="0">
              <a:schemeClr val="accent1"/>
            </a:effectRef>
            <a:fontRef idx="minor">
              <a:schemeClr val="dk1"/>
            </a:fontRef>
          </p:style>
        </p:pic>
      </p:grpSp>
      <p:pic>
        <p:nvPicPr>
          <p:cNvPr id="18" name="Immagine 17">
            <a:extLst>
              <a:ext uri="{FF2B5EF4-FFF2-40B4-BE49-F238E27FC236}">
                <a16:creationId xmlns:a16="http://schemas.microsoft.com/office/drawing/2014/main" xmlns="" id="{5FC2BDCB-51CE-5B96-A73E-1260201369B3}"/>
              </a:ext>
            </a:extLst>
          </p:cNvPr>
          <p:cNvPicPr>
            <a:picLocks noChangeAspect="1"/>
          </p:cNvPicPr>
          <p:nvPr/>
        </p:nvPicPr>
        <p:blipFill rotWithShape="1">
          <a:blip r:embed="rId7" cstate="print"/>
          <a:srcRect l="21572" t="22629" r="22989" b="15384"/>
          <a:stretch/>
        </p:blipFill>
        <p:spPr>
          <a:xfrm>
            <a:off x="4038045" y="3769464"/>
            <a:ext cx="4835498" cy="2928612"/>
          </a:xfrm>
          <a:prstGeom prst="rect">
            <a:avLst/>
          </a:prstGeom>
        </p:spPr>
        <p:style>
          <a:lnRef idx="2">
            <a:schemeClr val="accent1"/>
          </a:lnRef>
          <a:fillRef idx="1">
            <a:schemeClr val="lt1"/>
          </a:fillRef>
          <a:effectRef idx="0">
            <a:schemeClr val="accent1"/>
          </a:effectRef>
          <a:fontRef idx="minor">
            <a:schemeClr val="dk1"/>
          </a:fontRef>
        </p:style>
      </p:pic>
      <p:grpSp>
        <p:nvGrpSpPr>
          <p:cNvPr id="10" name="Gruppo 9">
            <a:extLst>
              <a:ext uri="{FF2B5EF4-FFF2-40B4-BE49-F238E27FC236}">
                <a16:creationId xmlns:a16="http://schemas.microsoft.com/office/drawing/2014/main" xmlns="" id="{FD332557-3B7E-D8A8-E3D7-6939639B0F43}"/>
              </a:ext>
            </a:extLst>
          </p:cNvPr>
          <p:cNvGrpSpPr/>
          <p:nvPr/>
        </p:nvGrpSpPr>
        <p:grpSpPr>
          <a:xfrm>
            <a:off x="270457" y="2342144"/>
            <a:ext cx="4338094" cy="2077173"/>
            <a:chOff x="2444716" y="1976508"/>
            <a:chExt cx="7144101" cy="4628606"/>
          </a:xfrm>
        </p:grpSpPr>
        <p:pic>
          <p:nvPicPr>
            <p:cNvPr id="11" name="Immagine 10">
              <a:extLst>
                <a:ext uri="{FF2B5EF4-FFF2-40B4-BE49-F238E27FC236}">
                  <a16:creationId xmlns:a16="http://schemas.microsoft.com/office/drawing/2014/main" xmlns="" id="{A2323C25-F8E2-2A7B-EFCC-F697BBE366DE}"/>
                </a:ext>
              </a:extLst>
            </p:cNvPr>
            <p:cNvPicPr>
              <a:picLocks noChangeAspect="1"/>
            </p:cNvPicPr>
            <p:nvPr/>
          </p:nvPicPr>
          <p:blipFill>
            <a:blip r:embed="rId8" cstate="print"/>
            <a:stretch>
              <a:fillRect/>
            </a:stretch>
          </p:blipFill>
          <p:spPr>
            <a:xfrm>
              <a:off x="6196208" y="2008250"/>
              <a:ext cx="2682239" cy="2010065"/>
            </a:xfrm>
            <a:prstGeom prst="rect">
              <a:avLst/>
            </a:prstGeom>
          </p:spPr>
          <p:style>
            <a:lnRef idx="2">
              <a:schemeClr val="accent1"/>
            </a:lnRef>
            <a:fillRef idx="1">
              <a:schemeClr val="lt1"/>
            </a:fillRef>
            <a:effectRef idx="0">
              <a:schemeClr val="accent1"/>
            </a:effectRef>
            <a:fontRef idx="minor">
              <a:schemeClr val="dk1"/>
            </a:fontRef>
          </p:style>
        </p:pic>
        <p:pic>
          <p:nvPicPr>
            <p:cNvPr id="12" name="Immagine 11">
              <a:extLst>
                <a:ext uri="{FF2B5EF4-FFF2-40B4-BE49-F238E27FC236}">
                  <a16:creationId xmlns:a16="http://schemas.microsoft.com/office/drawing/2014/main" xmlns="" id="{91656087-7E4F-B7C9-8C36-7F8D257A899F}"/>
                </a:ext>
              </a:extLst>
            </p:cNvPr>
            <p:cNvPicPr>
              <a:picLocks noChangeAspect="1"/>
            </p:cNvPicPr>
            <p:nvPr/>
          </p:nvPicPr>
          <p:blipFill>
            <a:blip r:embed="rId9" cstate="print"/>
            <a:stretch>
              <a:fillRect/>
            </a:stretch>
          </p:blipFill>
          <p:spPr>
            <a:xfrm>
              <a:off x="6079263" y="4429422"/>
              <a:ext cx="3509554" cy="1732842"/>
            </a:xfrm>
            <a:prstGeom prst="rect">
              <a:avLst/>
            </a:prstGeom>
          </p:spPr>
          <p:style>
            <a:lnRef idx="2">
              <a:schemeClr val="accent1"/>
            </a:lnRef>
            <a:fillRef idx="1">
              <a:schemeClr val="lt1"/>
            </a:fillRef>
            <a:effectRef idx="0">
              <a:schemeClr val="accent1"/>
            </a:effectRef>
            <a:fontRef idx="minor">
              <a:schemeClr val="dk1"/>
            </a:fontRef>
          </p:style>
        </p:pic>
        <p:pic>
          <p:nvPicPr>
            <p:cNvPr id="13" name="Immagine 12">
              <a:extLst>
                <a:ext uri="{FF2B5EF4-FFF2-40B4-BE49-F238E27FC236}">
                  <a16:creationId xmlns:a16="http://schemas.microsoft.com/office/drawing/2014/main" xmlns="" id="{040F7C39-4708-C7B3-DCF2-653935BB211E}"/>
                </a:ext>
              </a:extLst>
            </p:cNvPr>
            <p:cNvPicPr>
              <a:picLocks noChangeAspect="1"/>
            </p:cNvPicPr>
            <p:nvPr/>
          </p:nvPicPr>
          <p:blipFill>
            <a:blip r:embed="rId10" cstate="print"/>
            <a:stretch>
              <a:fillRect/>
            </a:stretch>
          </p:blipFill>
          <p:spPr>
            <a:xfrm>
              <a:off x="2444716" y="1976508"/>
              <a:ext cx="3454774" cy="4628606"/>
            </a:xfrm>
            <a:prstGeom prst="rect">
              <a:avLst/>
            </a:prstGeom>
          </p:spPr>
          <p:style>
            <a:lnRef idx="2">
              <a:schemeClr val="accent1"/>
            </a:lnRef>
            <a:fillRef idx="1">
              <a:schemeClr val="lt1"/>
            </a:fillRef>
            <a:effectRef idx="0">
              <a:schemeClr val="accent1"/>
            </a:effectRef>
            <a:fontRef idx="minor">
              <a:schemeClr val="dk1"/>
            </a:fontRef>
          </p:style>
        </p:pic>
      </p:grpSp>
      <p:sp>
        <p:nvSpPr>
          <p:cNvPr id="19" name="CasellaDiTesto 18">
            <a:extLst>
              <a:ext uri="{FF2B5EF4-FFF2-40B4-BE49-F238E27FC236}">
                <a16:creationId xmlns:a16="http://schemas.microsoft.com/office/drawing/2014/main" xmlns="" id="{1AFDFFF8-C659-CC57-772E-3CBE7D004A55}"/>
              </a:ext>
            </a:extLst>
          </p:cNvPr>
          <p:cNvSpPr txBox="1"/>
          <p:nvPr/>
        </p:nvSpPr>
        <p:spPr>
          <a:xfrm>
            <a:off x="2176531" y="6328744"/>
            <a:ext cx="1769116" cy="369332"/>
          </a:xfrm>
          <a:prstGeom prst="rect">
            <a:avLst/>
          </a:prstGeom>
          <a:noFill/>
        </p:spPr>
        <p:txBody>
          <a:bodyPr wrap="square" rtlCol="0">
            <a:spAutoFit/>
          </a:bodyPr>
          <a:lstStyle/>
          <a:p>
            <a:r>
              <a:rPr lang="es-ES" i="1" dirty="0"/>
              <a:t>Xylella fastidiosa</a:t>
            </a:r>
            <a:endParaRPr lang="it-IT" i="1" dirty="0"/>
          </a:p>
        </p:txBody>
      </p:sp>
      <p:sp>
        <p:nvSpPr>
          <p:cNvPr id="20" name="CasellaDiTesto 19">
            <a:extLst>
              <a:ext uri="{FF2B5EF4-FFF2-40B4-BE49-F238E27FC236}">
                <a16:creationId xmlns:a16="http://schemas.microsoft.com/office/drawing/2014/main" xmlns="" id="{278B3C0D-ABB7-98E1-AE66-0E88F477CEB4}"/>
              </a:ext>
            </a:extLst>
          </p:cNvPr>
          <p:cNvSpPr txBox="1"/>
          <p:nvPr/>
        </p:nvSpPr>
        <p:spPr>
          <a:xfrm>
            <a:off x="246251" y="1849086"/>
            <a:ext cx="1930280" cy="369332"/>
          </a:xfrm>
          <a:prstGeom prst="rect">
            <a:avLst/>
          </a:prstGeom>
          <a:noFill/>
        </p:spPr>
        <p:txBody>
          <a:bodyPr wrap="square" rtlCol="0">
            <a:spAutoFit/>
          </a:bodyPr>
          <a:lstStyle/>
          <a:p>
            <a:r>
              <a:rPr lang="es-ES" i="1" dirty="0"/>
              <a:t>Ophiostoma ulmi</a:t>
            </a:r>
            <a:endParaRPr lang="it-IT" i="1" dirty="0"/>
          </a:p>
        </p:txBody>
      </p:sp>
      <p:sp>
        <p:nvSpPr>
          <p:cNvPr id="22" name="CasellaDiTesto 21">
            <a:extLst>
              <a:ext uri="{FF2B5EF4-FFF2-40B4-BE49-F238E27FC236}">
                <a16:creationId xmlns:a16="http://schemas.microsoft.com/office/drawing/2014/main" xmlns="" id="{0DA2541E-4857-AA0E-7EC4-FBE7E9CBB583}"/>
              </a:ext>
            </a:extLst>
          </p:cNvPr>
          <p:cNvSpPr txBox="1"/>
          <p:nvPr/>
        </p:nvSpPr>
        <p:spPr>
          <a:xfrm>
            <a:off x="5724660" y="2858834"/>
            <a:ext cx="2788275" cy="369332"/>
          </a:xfrm>
          <a:prstGeom prst="rect">
            <a:avLst/>
          </a:prstGeom>
          <a:noFill/>
        </p:spPr>
        <p:txBody>
          <a:bodyPr wrap="square">
            <a:spAutoFit/>
          </a:bodyPr>
          <a:lstStyle/>
          <a:p>
            <a:r>
              <a:rPr lang="it-IT" i="1" dirty="0" err="1"/>
              <a:t>Bursaphelenchus</a:t>
            </a:r>
            <a:r>
              <a:rPr lang="it-IT" i="1" dirty="0"/>
              <a:t> </a:t>
            </a:r>
            <a:r>
              <a:rPr lang="it-IT" i="1" dirty="0" err="1"/>
              <a:t>xylophilus</a:t>
            </a:r>
            <a:endParaRPr lang="it-IT" i="1" dirty="0"/>
          </a:p>
        </p:txBody>
      </p:sp>
      <p:sp>
        <p:nvSpPr>
          <p:cNvPr id="15" name="CasellaDiTesto 14"/>
          <p:cNvSpPr txBox="1"/>
          <p:nvPr/>
        </p:nvSpPr>
        <p:spPr>
          <a:xfrm>
            <a:off x="313267" y="4885267"/>
            <a:ext cx="3352800" cy="646331"/>
          </a:xfrm>
          <a:prstGeom prst="rect">
            <a:avLst/>
          </a:prstGeom>
          <a:noFill/>
        </p:spPr>
        <p:txBody>
          <a:bodyPr wrap="square" rtlCol="0">
            <a:spAutoFit/>
          </a:bodyPr>
          <a:lstStyle/>
          <a:p>
            <a:r>
              <a:rPr lang="it-IT" smtClean="0"/>
              <a:t>All diseases that are transmitted by an insect</a:t>
            </a:r>
            <a:endParaRPr lang="it-IT"/>
          </a:p>
        </p:txBody>
      </p:sp>
    </p:spTree>
    <p:extLst>
      <p:ext uri="{BB962C8B-B14F-4D97-AF65-F5344CB8AC3E}">
        <p14:creationId xmlns:p14="http://schemas.microsoft.com/office/powerpoint/2010/main" xmlns="" val="9690130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4AA8809-1495-4C12-B0DF-D2396FC007B0}"/>
              </a:ext>
            </a:extLst>
          </p:cNvPr>
          <p:cNvSpPr>
            <a:spLocks noGrp="1"/>
          </p:cNvSpPr>
          <p:nvPr>
            <p:ph type="title"/>
          </p:nvPr>
        </p:nvSpPr>
        <p:spPr>
          <a:xfrm>
            <a:off x="2661723" y="939960"/>
            <a:ext cx="2977630" cy="800100"/>
          </a:xfrm>
        </p:spPr>
        <p:txBody>
          <a:bodyPr/>
          <a:lstStyle/>
          <a:p>
            <a:r>
              <a:rPr lang="it-IT" dirty="0">
                <a:solidFill>
                  <a:schemeClr val="tx1"/>
                </a:solidFill>
              </a:rPr>
              <a:t>Ambrosia </a:t>
            </a:r>
            <a:r>
              <a:rPr lang="it-IT" dirty="0" err="1">
                <a:solidFill>
                  <a:schemeClr val="tx1"/>
                </a:solidFill>
              </a:rPr>
              <a:t>beetles</a:t>
            </a:r>
            <a:endParaRPr lang="it-IT" dirty="0">
              <a:solidFill>
                <a:schemeClr val="tx1"/>
              </a:solidFill>
            </a:endParaRPr>
          </a:p>
        </p:txBody>
      </p:sp>
      <p:sp>
        <p:nvSpPr>
          <p:cNvPr id="3" name="Segnaposto contenuto 2">
            <a:extLst>
              <a:ext uri="{FF2B5EF4-FFF2-40B4-BE49-F238E27FC236}">
                <a16:creationId xmlns:a16="http://schemas.microsoft.com/office/drawing/2014/main" xmlns="" id="{3B0DF31F-B87A-4C3E-823B-9747CBB4FA71}"/>
              </a:ext>
            </a:extLst>
          </p:cNvPr>
          <p:cNvSpPr>
            <a:spLocks noGrp="1"/>
          </p:cNvSpPr>
          <p:nvPr>
            <p:ph idx="1"/>
          </p:nvPr>
        </p:nvSpPr>
        <p:spPr>
          <a:xfrm>
            <a:off x="226193" y="2300845"/>
            <a:ext cx="8436543" cy="3511220"/>
          </a:xfrm>
        </p:spPr>
        <p:txBody>
          <a:bodyPr>
            <a:normAutofit/>
          </a:bodyPr>
          <a:lstStyle/>
          <a:p>
            <a:r>
              <a:rPr lang="en-US" dirty="0">
                <a:solidFill>
                  <a:schemeClr val="tx1"/>
                </a:solidFill>
              </a:rPr>
              <a:t>An example of mutualistic symbiosis</a:t>
            </a:r>
          </a:p>
          <a:p>
            <a:endParaRPr lang="en-US" dirty="0">
              <a:solidFill>
                <a:schemeClr val="tx1"/>
              </a:solidFill>
            </a:endParaRPr>
          </a:p>
          <a:p>
            <a:r>
              <a:rPr lang="en-US" dirty="0">
                <a:solidFill>
                  <a:schemeClr val="tx1"/>
                </a:solidFill>
              </a:rPr>
              <a:t>Ambrosia beetles carry tightly symbiotic fungi to a specialized structure called mycangium</a:t>
            </a:r>
            <a:endParaRPr lang="it-IT" dirty="0">
              <a:solidFill>
                <a:schemeClr val="tx1"/>
              </a:solidFill>
            </a:endParaRPr>
          </a:p>
        </p:txBody>
      </p:sp>
      <p:pic>
        <p:nvPicPr>
          <p:cNvPr id="5" name="Immagine 4">
            <a:extLst>
              <a:ext uri="{FF2B5EF4-FFF2-40B4-BE49-F238E27FC236}">
                <a16:creationId xmlns:a16="http://schemas.microsoft.com/office/drawing/2014/main" xmlns="" id="{D93CE27D-3C1E-4E41-835B-8B098FD129CA}"/>
              </a:ext>
            </a:extLst>
          </p:cNvPr>
          <p:cNvPicPr>
            <a:picLocks noChangeAspect="1"/>
          </p:cNvPicPr>
          <p:nvPr/>
        </p:nvPicPr>
        <p:blipFill rotWithShape="1">
          <a:blip r:embed="rId3" cstate="print"/>
          <a:srcRect l="46895" t="36992" r="43632" b="27300"/>
          <a:stretch/>
        </p:blipFill>
        <p:spPr>
          <a:xfrm rot="16200000">
            <a:off x="7217744" y="919658"/>
            <a:ext cx="866274" cy="1768643"/>
          </a:xfrm>
          <a:prstGeom prst="rect">
            <a:avLst/>
          </a:prstGeom>
        </p:spPr>
      </p:pic>
      <p:pic>
        <p:nvPicPr>
          <p:cNvPr id="6" name="Immagine 5">
            <a:extLst>
              <a:ext uri="{FF2B5EF4-FFF2-40B4-BE49-F238E27FC236}">
                <a16:creationId xmlns:a16="http://schemas.microsoft.com/office/drawing/2014/main" xmlns="" id="{D7F5D268-2F0D-4023-900F-715DA99749F8}"/>
              </a:ext>
            </a:extLst>
          </p:cNvPr>
          <p:cNvPicPr>
            <a:picLocks noChangeAspect="1"/>
          </p:cNvPicPr>
          <p:nvPr/>
        </p:nvPicPr>
        <p:blipFill rotWithShape="1">
          <a:blip r:embed="rId4" cstate="print"/>
          <a:srcRect b="81614"/>
          <a:stretch/>
        </p:blipFill>
        <p:spPr>
          <a:xfrm>
            <a:off x="751446" y="4021166"/>
            <a:ext cx="3820555" cy="1672991"/>
          </a:xfrm>
          <a:prstGeom prst="rect">
            <a:avLst/>
          </a:prstGeom>
        </p:spPr>
      </p:pic>
      <p:pic>
        <p:nvPicPr>
          <p:cNvPr id="7" name="Immagine 6">
            <a:extLst>
              <a:ext uri="{FF2B5EF4-FFF2-40B4-BE49-F238E27FC236}">
                <a16:creationId xmlns:a16="http://schemas.microsoft.com/office/drawing/2014/main" xmlns="" id="{2E8C14FD-6103-4AF0-9920-DBAF7C693A41}"/>
              </a:ext>
            </a:extLst>
          </p:cNvPr>
          <p:cNvPicPr>
            <a:picLocks noChangeAspect="1"/>
          </p:cNvPicPr>
          <p:nvPr/>
        </p:nvPicPr>
        <p:blipFill>
          <a:blip r:embed="rId5" cstate="print"/>
          <a:stretch>
            <a:fillRect/>
          </a:stretch>
        </p:blipFill>
        <p:spPr>
          <a:xfrm>
            <a:off x="270249" y="619892"/>
            <a:ext cx="1264268" cy="640136"/>
          </a:xfrm>
          <a:prstGeom prst="rect">
            <a:avLst/>
          </a:prstGeom>
        </p:spPr>
      </p:pic>
      <p:pic>
        <p:nvPicPr>
          <p:cNvPr id="4" name="Imagen 3">
            <a:extLst>
              <a:ext uri="{FF2B5EF4-FFF2-40B4-BE49-F238E27FC236}">
                <a16:creationId xmlns:a16="http://schemas.microsoft.com/office/drawing/2014/main" xmlns="" id="{6DCD43A3-8B56-455C-8664-539D34928DB7}"/>
              </a:ext>
            </a:extLst>
          </p:cNvPr>
          <p:cNvPicPr>
            <a:picLocks noChangeAspect="1"/>
          </p:cNvPicPr>
          <p:nvPr/>
        </p:nvPicPr>
        <p:blipFill>
          <a:blip r:embed="rId6" cstate="print"/>
          <a:stretch>
            <a:fillRect/>
          </a:stretch>
        </p:blipFill>
        <p:spPr>
          <a:xfrm>
            <a:off x="5005136" y="3661797"/>
            <a:ext cx="3657600" cy="2150269"/>
          </a:xfrm>
          <a:prstGeom prst="rect">
            <a:avLst/>
          </a:prstGeom>
        </p:spPr>
      </p:pic>
    </p:spTree>
    <p:extLst>
      <p:ext uri="{BB962C8B-B14F-4D97-AF65-F5344CB8AC3E}">
        <p14:creationId xmlns:p14="http://schemas.microsoft.com/office/powerpoint/2010/main" xmlns="" val="340728226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3B0DF31F-B87A-4C3E-823B-9747CBB4FA71}"/>
              </a:ext>
            </a:extLst>
          </p:cNvPr>
          <p:cNvSpPr>
            <a:spLocks noGrp="1"/>
          </p:cNvSpPr>
          <p:nvPr>
            <p:ph idx="1"/>
          </p:nvPr>
        </p:nvSpPr>
        <p:spPr>
          <a:xfrm>
            <a:off x="432136" y="1656026"/>
            <a:ext cx="6440738" cy="1772974"/>
          </a:xfrm>
        </p:spPr>
        <p:txBody>
          <a:bodyPr>
            <a:normAutofit/>
          </a:bodyPr>
          <a:lstStyle/>
          <a:p>
            <a:pPr algn="just"/>
            <a:r>
              <a:rPr lang="es-ES" b="1" i="1" dirty="0">
                <a:solidFill>
                  <a:srgbClr val="202124"/>
                </a:solidFill>
                <a:effectLst/>
                <a:latin typeface="+mj-lt"/>
              </a:rPr>
              <a:t>Fungus farming</a:t>
            </a:r>
            <a:r>
              <a:rPr lang="es-ES" b="0" i="1" dirty="0">
                <a:solidFill>
                  <a:srgbClr val="202124"/>
                </a:solidFill>
                <a:effectLst/>
                <a:latin typeface="+mj-lt"/>
              </a:rPr>
              <a:t> insects</a:t>
            </a:r>
          </a:p>
          <a:p>
            <a:pPr algn="just"/>
            <a:endParaRPr lang="es-ES" b="0" i="1" dirty="0">
              <a:solidFill>
                <a:srgbClr val="202124"/>
              </a:solidFill>
              <a:effectLst/>
              <a:latin typeface="+mj-lt"/>
            </a:endParaRPr>
          </a:p>
          <a:p>
            <a:pPr algn="just"/>
            <a:r>
              <a:rPr lang="en-US" dirty="0">
                <a:solidFill>
                  <a:schemeClr val="tx1"/>
                </a:solidFill>
                <a:latin typeface="+mj-lt"/>
              </a:rPr>
              <a:t>Females dig tunnels in typically very nutrient-poor xylem tissues. In the tunnels, the females "cultivate" the symbiotic fungus which supplies food to the larvae</a:t>
            </a:r>
            <a:endParaRPr lang="it-IT" dirty="0">
              <a:solidFill>
                <a:schemeClr val="tx1"/>
              </a:solidFill>
              <a:latin typeface="+mj-lt"/>
            </a:endParaRPr>
          </a:p>
        </p:txBody>
      </p:sp>
      <p:pic>
        <p:nvPicPr>
          <p:cNvPr id="4" name="Immagine 3">
            <a:extLst>
              <a:ext uri="{FF2B5EF4-FFF2-40B4-BE49-F238E27FC236}">
                <a16:creationId xmlns:a16="http://schemas.microsoft.com/office/drawing/2014/main" xmlns="" id="{84584708-2FB2-4A5A-AADD-B4708D3D5843}"/>
              </a:ext>
            </a:extLst>
          </p:cNvPr>
          <p:cNvPicPr>
            <a:picLocks noChangeAspect="1"/>
          </p:cNvPicPr>
          <p:nvPr/>
        </p:nvPicPr>
        <p:blipFill>
          <a:blip r:embed="rId3" cstate="print"/>
          <a:stretch>
            <a:fillRect/>
          </a:stretch>
        </p:blipFill>
        <p:spPr>
          <a:xfrm>
            <a:off x="902845" y="3831363"/>
            <a:ext cx="6440738" cy="2435128"/>
          </a:xfrm>
          <a:prstGeom prst="rect">
            <a:avLst/>
          </a:prstGeom>
        </p:spPr>
      </p:pic>
      <p:pic>
        <p:nvPicPr>
          <p:cNvPr id="5" name="Immagine 4">
            <a:extLst>
              <a:ext uri="{FF2B5EF4-FFF2-40B4-BE49-F238E27FC236}">
                <a16:creationId xmlns:a16="http://schemas.microsoft.com/office/drawing/2014/main" xmlns="" id="{F1A2F485-ECE9-409E-A6BB-4A11929A9552}"/>
              </a:ext>
            </a:extLst>
          </p:cNvPr>
          <p:cNvPicPr>
            <a:picLocks noChangeAspect="1"/>
          </p:cNvPicPr>
          <p:nvPr/>
        </p:nvPicPr>
        <p:blipFill>
          <a:blip r:embed="rId4" cstate="print"/>
          <a:stretch>
            <a:fillRect/>
          </a:stretch>
        </p:blipFill>
        <p:spPr>
          <a:xfrm>
            <a:off x="270711" y="722971"/>
            <a:ext cx="1264268" cy="640136"/>
          </a:xfrm>
          <a:prstGeom prst="rect">
            <a:avLst/>
          </a:prstGeom>
        </p:spPr>
      </p:pic>
      <p:pic>
        <p:nvPicPr>
          <p:cNvPr id="1030" name="Picture 6">
            <a:extLst>
              <a:ext uri="{FF2B5EF4-FFF2-40B4-BE49-F238E27FC236}">
                <a16:creationId xmlns:a16="http://schemas.microsoft.com/office/drawing/2014/main" xmlns="" id="{2B66CA30-BD84-3609-78E8-887CC01FBCD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90007" y="722971"/>
            <a:ext cx="1783282" cy="29721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752798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A84AFD0A-E159-48CA-BFE9-34449E3BE102}"/>
              </a:ext>
            </a:extLst>
          </p:cNvPr>
          <p:cNvSpPr>
            <a:spLocks noGrp="1"/>
          </p:cNvSpPr>
          <p:nvPr>
            <p:ph idx="1"/>
          </p:nvPr>
        </p:nvSpPr>
        <p:spPr>
          <a:xfrm>
            <a:off x="457200" y="1477811"/>
            <a:ext cx="8570890" cy="1218527"/>
          </a:xfrm>
        </p:spPr>
        <p:txBody>
          <a:bodyPr>
            <a:normAutofit fontScale="85000" lnSpcReduction="20000"/>
          </a:bodyPr>
          <a:lstStyle/>
          <a:p>
            <a:pPr>
              <a:lnSpc>
                <a:spcPct val="170000"/>
              </a:lnSpc>
            </a:pPr>
            <a:r>
              <a:rPr lang="en-US" sz="1900" dirty="0">
                <a:solidFill>
                  <a:schemeClr val="tx1"/>
                </a:solidFill>
              </a:rPr>
              <a:t>Obligate symbionts mainly belong to genera </a:t>
            </a:r>
            <a:r>
              <a:rPr lang="es-ES" sz="1900" i="1" dirty="0">
                <a:solidFill>
                  <a:schemeClr val="tx1"/>
                </a:solidFill>
              </a:rPr>
              <a:t>Ambrosiella </a:t>
            </a:r>
            <a:r>
              <a:rPr lang="es-ES" sz="1900" dirty="0">
                <a:solidFill>
                  <a:schemeClr val="tx1"/>
                </a:solidFill>
              </a:rPr>
              <a:t>(Ceratocystidiaceae), </a:t>
            </a:r>
            <a:r>
              <a:rPr lang="es-ES" sz="1900" i="1" dirty="0">
                <a:solidFill>
                  <a:schemeClr val="tx1"/>
                </a:solidFill>
              </a:rPr>
              <a:t>Raffaelea </a:t>
            </a:r>
            <a:r>
              <a:rPr lang="es-ES" sz="1900" dirty="0">
                <a:solidFill>
                  <a:schemeClr val="tx1"/>
                </a:solidFill>
              </a:rPr>
              <a:t>e</a:t>
            </a:r>
            <a:r>
              <a:rPr lang="es-ES" sz="1900" i="1" dirty="0">
                <a:solidFill>
                  <a:schemeClr val="tx1"/>
                </a:solidFill>
              </a:rPr>
              <a:t> Dryadomyces </a:t>
            </a:r>
            <a:r>
              <a:rPr lang="es-ES" sz="1900" dirty="0">
                <a:solidFill>
                  <a:schemeClr val="tx1"/>
                </a:solidFill>
              </a:rPr>
              <a:t>(Ophiostomataceae), </a:t>
            </a:r>
            <a:r>
              <a:rPr lang="es-ES" sz="1900" i="1" dirty="0">
                <a:solidFill>
                  <a:schemeClr val="tx1"/>
                </a:solidFill>
              </a:rPr>
              <a:t>Ambrosiozyma </a:t>
            </a:r>
            <a:r>
              <a:rPr lang="es-ES" sz="1900" dirty="0">
                <a:solidFill>
                  <a:schemeClr val="tx1"/>
                </a:solidFill>
              </a:rPr>
              <a:t>(yeast), and occasionally  </a:t>
            </a:r>
            <a:r>
              <a:rPr lang="es-ES" sz="1900" i="1" dirty="0">
                <a:solidFill>
                  <a:schemeClr val="tx1"/>
                </a:solidFill>
              </a:rPr>
              <a:t>Fusarium </a:t>
            </a:r>
            <a:r>
              <a:rPr lang="es-ES" sz="1900" dirty="0">
                <a:solidFill>
                  <a:schemeClr val="tx1"/>
                </a:solidFill>
              </a:rPr>
              <a:t>(Nectriaceae). </a:t>
            </a:r>
          </a:p>
          <a:p>
            <a:pPr>
              <a:lnSpc>
                <a:spcPct val="170000"/>
              </a:lnSpc>
            </a:pPr>
            <a:endParaRPr lang="es-ES" sz="1600" dirty="0">
              <a:solidFill>
                <a:schemeClr val="tx1"/>
              </a:solidFill>
            </a:endParaRPr>
          </a:p>
        </p:txBody>
      </p:sp>
      <p:sp>
        <p:nvSpPr>
          <p:cNvPr id="4" name="CuadroTexto 3">
            <a:extLst>
              <a:ext uri="{FF2B5EF4-FFF2-40B4-BE49-F238E27FC236}">
                <a16:creationId xmlns:a16="http://schemas.microsoft.com/office/drawing/2014/main" xmlns="" id="{B0197078-BCD9-40D1-BD28-2962D9911950}"/>
              </a:ext>
            </a:extLst>
          </p:cNvPr>
          <p:cNvSpPr txBox="1"/>
          <p:nvPr/>
        </p:nvSpPr>
        <p:spPr>
          <a:xfrm>
            <a:off x="619362" y="3001376"/>
            <a:ext cx="8112514" cy="332398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100" u="sng" dirty="0"/>
              <a:t>There are three main characteristics that distinguish obligate symbiotic Ambrosia fungi:</a:t>
            </a:r>
          </a:p>
          <a:p>
            <a:pPr algn="just"/>
            <a:endParaRPr lang="en-US" sz="2100" u="sng" dirty="0"/>
          </a:p>
          <a:p>
            <a:pPr marL="342900" indent="-342900" algn="just">
              <a:buFont typeface="Arial" panose="020B0604020202020204" pitchFamily="34" charset="0"/>
              <a:buChar char="•"/>
            </a:pPr>
            <a:r>
              <a:rPr lang="en-US" sz="2100" dirty="0"/>
              <a:t>Close association with some insect taxa which ensures horizontal transmission through the mycangium between generations of insects</a:t>
            </a:r>
          </a:p>
          <a:p>
            <a:pPr marL="342900" indent="-342900" algn="just">
              <a:buFont typeface="Arial" panose="020B0604020202020204" pitchFamily="34" charset="0"/>
              <a:buChar char="•"/>
            </a:pPr>
            <a:endParaRPr lang="en-US" sz="2100" dirty="0"/>
          </a:p>
          <a:p>
            <a:pPr marL="342900" indent="-342900" algn="just">
              <a:buFont typeface="Arial" panose="020B0604020202020204" pitchFamily="34" charset="0"/>
              <a:buChar char="•"/>
            </a:pPr>
            <a:r>
              <a:rPr lang="en-US" sz="2100" dirty="0"/>
              <a:t>Polymorphism in vegetative structures that colonize wood and a yeast-like (or monoploid) stage in mycangium</a:t>
            </a:r>
          </a:p>
          <a:p>
            <a:pPr marL="342900" indent="-342900" algn="just">
              <a:buFont typeface="Arial" panose="020B0604020202020204" pitchFamily="34" charset="0"/>
              <a:buChar char="•"/>
            </a:pPr>
            <a:endParaRPr lang="en-US" sz="2100" dirty="0"/>
          </a:p>
          <a:p>
            <a:pPr marL="342900" indent="-342900" algn="just">
              <a:buFont typeface="Arial" panose="020B0604020202020204" pitchFamily="34" charset="0"/>
              <a:buChar char="•"/>
            </a:pPr>
            <a:r>
              <a:rPr lang="en-US" sz="2100" dirty="0"/>
              <a:t>Be a source of food for beetles</a:t>
            </a:r>
            <a:endParaRPr lang="es-ES" sz="2100" dirty="0"/>
          </a:p>
        </p:txBody>
      </p:sp>
      <p:pic>
        <p:nvPicPr>
          <p:cNvPr id="5" name="Immagine 4">
            <a:extLst>
              <a:ext uri="{FF2B5EF4-FFF2-40B4-BE49-F238E27FC236}">
                <a16:creationId xmlns:a16="http://schemas.microsoft.com/office/drawing/2014/main" xmlns="" id="{F7D0C1D6-2776-486E-8753-9FA1346EC08B}"/>
              </a:ext>
            </a:extLst>
          </p:cNvPr>
          <p:cNvPicPr>
            <a:picLocks noChangeAspect="1"/>
          </p:cNvPicPr>
          <p:nvPr/>
        </p:nvPicPr>
        <p:blipFill>
          <a:blip r:embed="rId3" cstate="print"/>
          <a:stretch>
            <a:fillRect/>
          </a:stretch>
        </p:blipFill>
        <p:spPr>
          <a:xfrm>
            <a:off x="242726" y="661426"/>
            <a:ext cx="1264268" cy="640136"/>
          </a:xfrm>
          <a:prstGeom prst="rect">
            <a:avLst/>
          </a:prstGeom>
        </p:spPr>
      </p:pic>
    </p:spTree>
    <p:extLst>
      <p:ext uri="{BB962C8B-B14F-4D97-AF65-F5344CB8AC3E}">
        <p14:creationId xmlns:p14="http://schemas.microsoft.com/office/powerpoint/2010/main" xmlns="" val="376229275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453264C7-A1BC-42FF-B4D0-F2D8C4101530}"/>
              </a:ext>
            </a:extLst>
          </p:cNvPr>
          <p:cNvSpPr>
            <a:spLocks noGrp="1"/>
          </p:cNvSpPr>
          <p:nvPr>
            <p:ph idx="1"/>
          </p:nvPr>
        </p:nvSpPr>
        <p:spPr>
          <a:xfrm>
            <a:off x="77377" y="1544468"/>
            <a:ext cx="8886741" cy="763656"/>
          </a:xfrm>
        </p:spPr>
        <p:txBody>
          <a:bodyPr>
            <a:normAutofit/>
          </a:bodyPr>
          <a:lstStyle/>
          <a:p>
            <a:r>
              <a:rPr lang="en-US" sz="2000" dirty="0">
                <a:solidFill>
                  <a:schemeClr val="tx1"/>
                </a:solidFill>
              </a:rPr>
              <a:t>An example of polymorphism: </a:t>
            </a:r>
            <a:r>
              <a:rPr lang="en-US" sz="2000" i="1" dirty="0" err="1">
                <a:solidFill>
                  <a:schemeClr val="tx1"/>
                </a:solidFill>
              </a:rPr>
              <a:t>Ambrosiella</a:t>
            </a:r>
            <a:r>
              <a:rPr lang="en-US" sz="2000" i="1" dirty="0">
                <a:solidFill>
                  <a:schemeClr val="tx1"/>
                </a:solidFill>
              </a:rPr>
              <a:t> </a:t>
            </a:r>
            <a:r>
              <a:rPr lang="en-US" sz="2000" i="1" dirty="0" err="1">
                <a:solidFill>
                  <a:schemeClr val="tx1"/>
                </a:solidFill>
              </a:rPr>
              <a:t>hartigi</a:t>
            </a:r>
            <a:r>
              <a:rPr lang="en-US" sz="2000" i="1" dirty="0">
                <a:solidFill>
                  <a:schemeClr val="tx1"/>
                </a:solidFill>
              </a:rPr>
              <a:t> </a:t>
            </a:r>
            <a:r>
              <a:rPr lang="en-US" sz="2000" dirty="0">
                <a:solidFill>
                  <a:schemeClr val="tx1"/>
                </a:solidFill>
              </a:rPr>
              <a:t>associated with </a:t>
            </a:r>
            <a:r>
              <a:rPr lang="en-US" sz="2000" i="1" dirty="0" err="1">
                <a:solidFill>
                  <a:schemeClr val="tx1"/>
                </a:solidFill>
              </a:rPr>
              <a:t>Xylosandrus</a:t>
            </a:r>
            <a:r>
              <a:rPr lang="en-US" sz="2000" i="1" dirty="0">
                <a:solidFill>
                  <a:schemeClr val="tx1"/>
                </a:solidFill>
              </a:rPr>
              <a:t> </a:t>
            </a:r>
            <a:r>
              <a:rPr lang="en-US" sz="2000" i="1" dirty="0" err="1">
                <a:solidFill>
                  <a:schemeClr val="tx1"/>
                </a:solidFill>
              </a:rPr>
              <a:t>germanus</a:t>
            </a:r>
            <a:r>
              <a:rPr lang="en-US" sz="2000" dirty="0">
                <a:solidFill>
                  <a:schemeClr val="tx1"/>
                </a:solidFill>
              </a:rPr>
              <a:t>.</a:t>
            </a:r>
            <a:endParaRPr lang="es-ES" sz="2400" i="1" dirty="0">
              <a:solidFill>
                <a:schemeClr val="tx1"/>
              </a:solidFill>
            </a:endParaRPr>
          </a:p>
        </p:txBody>
      </p:sp>
      <p:pic>
        <p:nvPicPr>
          <p:cNvPr id="4" name="Imagen 3">
            <a:extLst>
              <a:ext uri="{FF2B5EF4-FFF2-40B4-BE49-F238E27FC236}">
                <a16:creationId xmlns:a16="http://schemas.microsoft.com/office/drawing/2014/main" xmlns="" id="{F5B4104C-8E46-454D-81B5-E81177D6D650}"/>
              </a:ext>
            </a:extLst>
          </p:cNvPr>
          <p:cNvPicPr>
            <a:picLocks noChangeAspect="1"/>
          </p:cNvPicPr>
          <p:nvPr/>
        </p:nvPicPr>
        <p:blipFill>
          <a:blip r:embed="rId3" cstate="print"/>
          <a:stretch>
            <a:fillRect/>
          </a:stretch>
        </p:blipFill>
        <p:spPr>
          <a:xfrm>
            <a:off x="1037574" y="2308124"/>
            <a:ext cx="7068852" cy="2109254"/>
          </a:xfrm>
          <a:prstGeom prst="rect">
            <a:avLst/>
          </a:prstGeom>
        </p:spPr>
      </p:pic>
      <p:pic>
        <p:nvPicPr>
          <p:cNvPr id="5" name="Immagine 4">
            <a:extLst>
              <a:ext uri="{FF2B5EF4-FFF2-40B4-BE49-F238E27FC236}">
                <a16:creationId xmlns:a16="http://schemas.microsoft.com/office/drawing/2014/main" xmlns="" id="{E830F8EC-7C39-4BA3-BF15-C9F90B482D98}"/>
              </a:ext>
            </a:extLst>
          </p:cNvPr>
          <p:cNvPicPr>
            <a:picLocks noChangeAspect="1"/>
          </p:cNvPicPr>
          <p:nvPr/>
        </p:nvPicPr>
        <p:blipFill>
          <a:blip r:embed="rId4" cstate="print"/>
          <a:stretch>
            <a:fillRect/>
          </a:stretch>
        </p:blipFill>
        <p:spPr>
          <a:xfrm>
            <a:off x="297156" y="689587"/>
            <a:ext cx="1264268" cy="640136"/>
          </a:xfrm>
          <a:prstGeom prst="rect">
            <a:avLst/>
          </a:prstGeom>
        </p:spPr>
      </p:pic>
      <p:sp>
        <p:nvSpPr>
          <p:cNvPr id="2" name="CasellaDiTesto 1">
            <a:extLst>
              <a:ext uri="{FF2B5EF4-FFF2-40B4-BE49-F238E27FC236}">
                <a16:creationId xmlns:a16="http://schemas.microsoft.com/office/drawing/2014/main" xmlns="" id="{0E70F866-C83D-402A-ADBB-44F93143F807}"/>
              </a:ext>
            </a:extLst>
          </p:cNvPr>
          <p:cNvSpPr txBox="1"/>
          <p:nvPr/>
        </p:nvSpPr>
        <p:spPr>
          <a:xfrm>
            <a:off x="1235947" y="4629853"/>
            <a:ext cx="6672106" cy="369332"/>
          </a:xfrm>
          <a:prstGeom prst="rect">
            <a:avLst/>
          </a:prstGeom>
          <a:noFill/>
        </p:spPr>
        <p:txBody>
          <a:bodyPr wrap="square" rtlCol="0">
            <a:spAutoFit/>
          </a:bodyPr>
          <a:lstStyle/>
          <a:p>
            <a:r>
              <a:rPr lang="es-ES" dirty="0"/>
              <a:t>Micangio                                   Wood                                   Gallery</a:t>
            </a:r>
            <a:endParaRPr lang="it-IT" dirty="0"/>
          </a:p>
        </p:txBody>
      </p:sp>
      <p:pic>
        <p:nvPicPr>
          <p:cNvPr id="6" name="Immagine 5">
            <a:extLst>
              <a:ext uri="{FF2B5EF4-FFF2-40B4-BE49-F238E27FC236}">
                <a16:creationId xmlns:a16="http://schemas.microsoft.com/office/drawing/2014/main" xmlns="" id="{A74BCFEF-8A20-688C-664F-97DC6942FB20}"/>
              </a:ext>
            </a:extLst>
          </p:cNvPr>
          <p:cNvPicPr>
            <a:picLocks noChangeAspect="1"/>
          </p:cNvPicPr>
          <p:nvPr/>
        </p:nvPicPr>
        <p:blipFill>
          <a:blip r:embed="rId5" cstate="print"/>
          <a:stretch>
            <a:fillRect/>
          </a:stretch>
        </p:blipFill>
        <p:spPr>
          <a:xfrm>
            <a:off x="6113222" y="5152715"/>
            <a:ext cx="1945076" cy="1382027"/>
          </a:xfrm>
          <a:prstGeom prst="rect">
            <a:avLst/>
          </a:prstGeom>
        </p:spPr>
      </p:pic>
      <p:pic>
        <p:nvPicPr>
          <p:cNvPr id="7" name="Immagine 6">
            <a:extLst>
              <a:ext uri="{FF2B5EF4-FFF2-40B4-BE49-F238E27FC236}">
                <a16:creationId xmlns:a16="http://schemas.microsoft.com/office/drawing/2014/main" xmlns="" id="{06581960-0F72-5CD5-6F4E-BE97CB30F212}"/>
              </a:ext>
            </a:extLst>
          </p:cNvPr>
          <p:cNvPicPr>
            <a:picLocks noChangeAspect="1"/>
          </p:cNvPicPr>
          <p:nvPr/>
        </p:nvPicPr>
        <p:blipFill rotWithShape="1">
          <a:blip r:embed="rId6" cstate="print"/>
          <a:srcRect b="17644"/>
          <a:stretch/>
        </p:blipFill>
        <p:spPr>
          <a:xfrm>
            <a:off x="1417045" y="5152716"/>
            <a:ext cx="1255045" cy="1461520"/>
          </a:xfrm>
          <a:prstGeom prst="rect">
            <a:avLst/>
          </a:prstGeom>
        </p:spPr>
      </p:pic>
      <p:pic>
        <p:nvPicPr>
          <p:cNvPr id="8" name="Immagine 7">
            <a:extLst>
              <a:ext uri="{FF2B5EF4-FFF2-40B4-BE49-F238E27FC236}">
                <a16:creationId xmlns:a16="http://schemas.microsoft.com/office/drawing/2014/main" xmlns="" id="{91CEACDD-5C54-1504-84F6-C2EF7E4EE87D}"/>
              </a:ext>
            </a:extLst>
          </p:cNvPr>
          <p:cNvPicPr>
            <a:picLocks noChangeAspect="1"/>
          </p:cNvPicPr>
          <p:nvPr/>
        </p:nvPicPr>
        <p:blipFill>
          <a:blip r:embed="rId7" cstate="print"/>
          <a:stretch>
            <a:fillRect/>
          </a:stretch>
        </p:blipFill>
        <p:spPr>
          <a:xfrm>
            <a:off x="3573375" y="5152716"/>
            <a:ext cx="2033335" cy="1382027"/>
          </a:xfrm>
          <a:prstGeom prst="rect">
            <a:avLst/>
          </a:prstGeom>
        </p:spPr>
      </p:pic>
    </p:spTree>
    <p:extLst>
      <p:ext uri="{BB962C8B-B14F-4D97-AF65-F5344CB8AC3E}">
        <p14:creationId xmlns:p14="http://schemas.microsoft.com/office/powerpoint/2010/main" xmlns="" val="3209308497"/>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PPRESENTATIONGUID" val="8cfce758-b5f6-49b9-bfb8-b98f8be19419"/>
  <p:tag name="TPVERSION" val="8"/>
  <p:tag name="TPFULLVERSION" val="8.7.2.14"/>
  <p:tag name="PPTVERSION" val="16"/>
  <p:tag name="TPOS" val="2"/>
  <p:tag name="TPLASTSAVEVERSION" val="6.4 P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zione corso di formazione">
  <a:themeElements>
    <a:clrScheme name="Personalizzato 1">
      <a:dk1>
        <a:sysClr val="windowText" lastClr="000000"/>
      </a:dk1>
      <a:lt1>
        <a:sysClr val="window" lastClr="FFFFFF"/>
      </a:lt1>
      <a:dk2>
        <a:srgbClr val="FFFFFF"/>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xmlns="" name="Office_16224863_TF03460604" id="{0A3C80E5-82BA-4D2E-A97D-67647DD79327}" vid="{DD5ADC5B-0BA5-4943-8E7D-1ECB610ACD9B}"/>
    </a:ext>
  </a:extLst>
</a:theme>
</file>

<file path=ppt/theme/theme2.xml><?xml version="1.0" encoding="utf-8"?>
<a:theme xmlns:a="http://schemas.openxmlformats.org/drawingml/2006/main" name="Tema di Offic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5662</TotalTime>
  <Words>2396</Words>
  <Application>Microsoft Office PowerPoint</Application>
  <PresentationFormat>Presentazione su schermo (4:3)</PresentationFormat>
  <Paragraphs>360</Paragraphs>
  <Slides>44</Slides>
  <Notes>41</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Presentazione corso di formazione</vt:lpstr>
      <vt:lpstr>Diapositiva 1</vt:lpstr>
      <vt:lpstr>Diapositiva 2</vt:lpstr>
      <vt:lpstr>                Xylosandrus and associated fungi: a high-risk symbiosis for natural environments  </vt:lpstr>
      <vt:lpstr>Diapositiva 4</vt:lpstr>
      <vt:lpstr>Diapositiva 5</vt:lpstr>
      <vt:lpstr>Ambrosia beetles</vt:lpstr>
      <vt:lpstr>Diapositiva 7</vt:lpstr>
      <vt:lpstr>Diapositiva 8</vt:lpstr>
      <vt:lpstr>Diapositiva 9</vt:lpstr>
      <vt:lpstr>What if one of the symbiotic fungi is also a plant pathogen?</vt:lpstr>
      <vt:lpstr>Diapositiva 11</vt:lpstr>
      <vt:lpstr>Xyleborus glabratus and Raffaelea lauricola</vt:lpstr>
      <vt:lpstr>Diapositiva 13</vt:lpstr>
      <vt:lpstr>Presentazione</vt:lpstr>
      <vt:lpstr>Presentazione</vt:lpstr>
      <vt:lpstr>Xylosandus compactus</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Presentazione</vt:lpstr>
      <vt:lpstr>Nursery Monitoring</vt:lpstr>
      <vt:lpstr>Xylosandrus germanus</vt:lpstr>
      <vt:lpstr>Diapositiva 40</vt:lpstr>
      <vt:lpstr>Diapositiva 41</vt:lpstr>
      <vt:lpstr>Diapositiva 42</vt:lpstr>
      <vt:lpstr>Diapositiva 43</vt:lpstr>
      <vt:lpstr>Diapositiva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dc:title>
  <dc:creator>Giordz Guerriero</dc:creator>
  <cp:lastModifiedBy>Gertruud van Leijen</cp:lastModifiedBy>
  <cp:revision>252</cp:revision>
  <cp:lastPrinted>2022-05-26T16:54:09Z</cp:lastPrinted>
  <dcterms:created xsi:type="dcterms:W3CDTF">2018-10-19T14:56:05Z</dcterms:created>
  <dcterms:modified xsi:type="dcterms:W3CDTF">2022-12-12T17:39:28Z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