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70" r:id="rId2"/>
    <p:sldId id="371" r:id="rId3"/>
    <p:sldId id="367" r:id="rId4"/>
    <p:sldId id="291" r:id="rId5"/>
    <p:sldId id="294" r:id="rId6"/>
    <p:sldId id="361" r:id="rId7"/>
    <p:sldId id="301" r:id="rId8"/>
    <p:sldId id="321" r:id="rId9"/>
    <p:sldId id="359" r:id="rId10"/>
    <p:sldId id="346" r:id="rId11"/>
    <p:sldId id="360" r:id="rId12"/>
    <p:sldId id="355" r:id="rId13"/>
    <p:sldId id="356" r:id="rId14"/>
    <p:sldId id="358" r:id="rId15"/>
    <p:sldId id="303" r:id="rId16"/>
    <p:sldId id="365" r:id="rId17"/>
    <p:sldId id="366" r:id="rId18"/>
    <p:sldId id="354" r:id="rId19"/>
    <p:sldId id="369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94660"/>
  </p:normalViewPr>
  <p:slideViewPr>
    <p:cSldViewPr>
      <p:cViewPr varScale="1">
        <p:scale>
          <a:sx n="74" d="100"/>
          <a:sy n="74" d="100"/>
        </p:scale>
        <p:origin x="191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871EB-EAC4-4F15-B2A4-BDC60723AAE0}" type="datetimeFigureOut">
              <a:rPr lang="it-IT" smtClean="0"/>
              <a:pPr/>
              <a:t>12/12/2022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D292D-D835-4A08-ACFC-6BC24550F67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457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0EEB-4CCE-4F9D-A6CE-B884B89F7176}" type="datetimeFigureOut">
              <a:rPr lang="it-IT" smtClean="0"/>
              <a:pPr/>
              <a:t>12/12/2022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682A-9D61-411F-B6DC-C1B56C94070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425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0EEB-4CCE-4F9D-A6CE-B884B89F7176}" type="datetimeFigureOut">
              <a:rPr lang="it-IT" smtClean="0"/>
              <a:pPr/>
              <a:t>12/12/2022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682A-9D61-411F-B6DC-C1B56C94070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88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0EEB-4CCE-4F9D-A6CE-B884B89F7176}" type="datetimeFigureOut">
              <a:rPr lang="it-IT" smtClean="0"/>
              <a:pPr/>
              <a:t>12/12/2022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682A-9D61-411F-B6DC-C1B56C94070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336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37186" y="28954"/>
            <a:ext cx="5875019" cy="6800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879092" y="5154167"/>
            <a:ext cx="5511641" cy="848994"/>
          </a:xfrm>
          <a:custGeom>
            <a:avLst/>
            <a:gdLst/>
            <a:ahLst/>
            <a:cxnLst/>
            <a:rect l="l" t="t" r="r" b="b"/>
            <a:pathLst>
              <a:path w="7348855" h="848995">
                <a:moveTo>
                  <a:pt x="0" y="848867"/>
                </a:moveTo>
                <a:lnTo>
                  <a:pt x="7348728" y="848867"/>
                </a:lnTo>
                <a:lnTo>
                  <a:pt x="7348728" y="0"/>
                </a:lnTo>
                <a:lnTo>
                  <a:pt x="0" y="0"/>
                </a:lnTo>
                <a:lnTo>
                  <a:pt x="0" y="848867"/>
                </a:lnTo>
                <a:close/>
              </a:path>
            </a:pathLst>
          </a:custGeom>
          <a:solidFill>
            <a:srgbClr val="99CC00">
              <a:alpha val="7686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216276" y="4977371"/>
            <a:ext cx="4834890" cy="1351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169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0EEB-4CCE-4F9D-A6CE-B884B89F7176}" type="datetimeFigureOut">
              <a:rPr lang="it-IT" smtClean="0"/>
              <a:pPr/>
              <a:t>12/12/2022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682A-9D61-411F-B6DC-C1B56C94070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415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0EEB-4CCE-4F9D-A6CE-B884B89F7176}" type="datetimeFigureOut">
              <a:rPr lang="it-IT" smtClean="0"/>
              <a:pPr/>
              <a:t>12/12/2022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682A-9D61-411F-B6DC-C1B56C94070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96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0EEB-4CCE-4F9D-A6CE-B884B89F7176}" type="datetimeFigureOut">
              <a:rPr lang="it-IT" smtClean="0"/>
              <a:pPr/>
              <a:t>12/12/2022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682A-9D61-411F-B6DC-C1B56C94070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88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0EEB-4CCE-4F9D-A6CE-B884B89F7176}" type="datetimeFigureOut">
              <a:rPr lang="it-IT" smtClean="0"/>
              <a:pPr/>
              <a:t>12/12/2022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682A-9D61-411F-B6DC-C1B56C94070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418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0EEB-4CCE-4F9D-A6CE-B884B89F7176}" type="datetimeFigureOut">
              <a:rPr lang="it-IT" smtClean="0"/>
              <a:pPr/>
              <a:t>12/12/2022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682A-9D61-411F-B6DC-C1B56C94070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8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0EEB-4CCE-4F9D-A6CE-B884B89F7176}" type="datetimeFigureOut">
              <a:rPr lang="it-IT" smtClean="0"/>
              <a:pPr/>
              <a:t>12/12/2022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682A-9D61-411F-B6DC-C1B56C94070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492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0EEB-4CCE-4F9D-A6CE-B884B89F7176}" type="datetimeFigureOut">
              <a:rPr lang="it-IT" smtClean="0"/>
              <a:pPr/>
              <a:t>12/12/2022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682A-9D61-411F-B6DC-C1B56C94070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82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0EEB-4CCE-4F9D-A6CE-B884B89F7176}" type="datetimeFigureOut">
              <a:rPr lang="it-IT" smtClean="0"/>
              <a:pPr/>
              <a:t>12/12/2022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682A-9D61-411F-B6DC-C1B56C94070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737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50EEB-4CCE-4F9D-A6CE-B884B89F7176}" type="datetimeFigureOut">
              <a:rPr lang="it-IT" smtClean="0"/>
              <a:pPr/>
              <a:t>12/12/2022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C682A-9D61-411F-B6DC-C1B56C94070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39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hyperlink" Target="mailto:xylosandrus@parcocirceio.i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company/lifesamfix/" TargetMode="External"/><Relationship Id="rId5" Type="http://schemas.openxmlformats.org/officeDocument/2006/relationships/image" Target="../media/image40.jpeg"/><Relationship Id="rId4" Type="http://schemas.openxmlformats.org/officeDocument/2006/relationships/hyperlink" Target="https://www.facebook.com/lifesamfi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9552" y="2132856"/>
            <a:ext cx="7956376" cy="4295328"/>
          </a:xfrm>
        </p:spPr>
        <p:txBody>
          <a:bodyPr>
            <a:noAutofit/>
          </a:bodyPr>
          <a:lstStyle/>
          <a:p>
            <a:pPr algn="l"/>
            <a:r>
              <a:rPr lang="it-IT" sz="2400" b="1">
                <a:solidFill>
                  <a:schemeClr val="accent3">
                    <a:lumMod val="50000"/>
                  </a:schemeClr>
                </a:solidFill>
              </a:rPr>
              <a:t>Training package for the prevention of </a:t>
            </a:r>
            <a:r>
              <a:rPr lang="it-IT" sz="2400" b="1" i="1">
                <a:solidFill>
                  <a:schemeClr val="accent3">
                    <a:lumMod val="50000"/>
                  </a:schemeClr>
                </a:solidFill>
              </a:rPr>
              <a:t>Xylosandrus</a:t>
            </a:r>
            <a:r>
              <a:rPr lang="it-IT" sz="2400" b="1">
                <a:solidFill>
                  <a:schemeClr val="accent3">
                    <a:lumMod val="50000"/>
                  </a:schemeClr>
                </a:solidFill>
              </a:rPr>
              <a:t> invasions and the application of early warning, monitoring and rapid response protocols</a:t>
            </a:r>
          </a:p>
          <a:p>
            <a:pPr algn="l">
              <a:spcBef>
                <a:spcPts val="0"/>
              </a:spcBef>
            </a:pPr>
            <a:endParaRPr lang="it-IT" sz="2400" b="1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r>
              <a:rPr lang="it-IT" sz="1800" b="1">
                <a:solidFill>
                  <a:schemeClr val="accent3">
                    <a:lumMod val="75000"/>
                  </a:schemeClr>
                </a:solidFill>
              </a:rPr>
              <a:t>Module 1. The biology of </a:t>
            </a:r>
            <a:r>
              <a:rPr lang="it-IT" sz="1800" b="1" i="1">
                <a:solidFill>
                  <a:schemeClr val="accent3">
                    <a:lumMod val="75000"/>
                  </a:schemeClr>
                </a:solidFill>
              </a:rPr>
              <a:t>Xylosandrus crassiusculus </a:t>
            </a:r>
            <a:r>
              <a:rPr lang="it-IT" sz="1800" b="1">
                <a:solidFill>
                  <a:schemeClr val="accent3">
                    <a:lumMod val="75000"/>
                  </a:schemeClr>
                </a:solidFill>
              </a:rPr>
              <a:t>and </a:t>
            </a:r>
            <a:r>
              <a:rPr lang="it-IT" sz="1800" b="1" i="1">
                <a:solidFill>
                  <a:schemeClr val="accent3">
                    <a:lumMod val="75000"/>
                  </a:schemeClr>
                </a:solidFill>
              </a:rPr>
              <a:t>Xylosandrus compactus</a:t>
            </a:r>
          </a:p>
          <a:p>
            <a:pPr algn="l"/>
            <a:r>
              <a:rPr lang="en-US" sz="1800" b="1">
                <a:solidFill>
                  <a:schemeClr val="accent3">
                    <a:lumMod val="50000"/>
                  </a:schemeClr>
                </a:solidFill>
              </a:rPr>
              <a:t>Module 2. </a:t>
            </a:r>
            <a:r>
              <a:rPr lang="en-US" sz="1800" b="1" i="1">
                <a:solidFill>
                  <a:schemeClr val="accent3">
                    <a:lumMod val="50000"/>
                  </a:schemeClr>
                </a:solidFill>
              </a:rPr>
              <a:t>Xylosandrus</a:t>
            </a:r>
            <a:r>
              <a:rPr lang="en-US" sz="1800" b="1">
                <a:solidFill>
                  <a:schemeClr val="accent3">
                    <a:lumMod val="50000"/>
                  </a:schemeClr>
                </a:solidFill>
              </a:rPr>
              <a:t> and associated fungi</a:t>
            </a:r>
          </a:p>
          <a:p>
            <a:pPr algn="l"/>
            <a:r>
              <a:rPr lang="it-IT" sz="1800" b="1">
                <a:solidFill>
                  <a:schemeClr val="accent3">
                    <a:lumMod val="50000"/>
                  </a:schemeClr>
                </a:solidFill>
              </a:rPr>
              <a:t>Module 3. Invasion history and pathways</a:t>
            </a:r>
          </a:p>
          <a:p>
            <a:pPr algn="l"/>
            <a:r>
              <a:rPr lang="it-IT" sz="1800" b="1">
                <a:solidFill>
                  <a:schemeClr val="accent3">
                    <a:lumMod val="50000"/>
                  </a:schemeClr>
                </a:solidFill>
              </a:rPr>
              <a:t>Module 4. Prevention: reducing vulnerability through forest interventions</a:t>
            </a:r>
          </a:p>
          <a:p>
            <a:pPr algn="l"/>
            <a:r>
              <a:rPr lang="it-IT" sz="1800" b="1">
                <a:solidFill>
                  <a:schemeClr val="accent3">
                    <a:lumMod val="50000"/>
                  </a:schemeClr>
                </a:solidFill>
              </a:rPr>
              <a:t>Module 5. Early warning and monitoring</a:t>
            </a:r>
          </a:p>
          <a:p>
            <a:pPr algn="l"/>
            <a:r>
              <a:rPr lang="it-IT" sz="1800" b="1">
                <a:solidFill>
                  <a:schemeClr val="accent3">
                    <a:lumMod val="50000"/>
                  </a:schemeClr>
                </a:solidFill>
              </a:rPr>
              <a:t>Module 6. Containment</a:t>
            </a:r>
          </a:p>
          <a:p>
            <a:pPr algn="l"/>
            <a:r>
              <a:rPr lang="it-IT" sz="1800" b="1">
                <a:solidFill>
                  <a:schemeClr val="accent3">
                    <a:lumMod val="50000"/>
                  </a:schemeClr>
                </a:solidFill>
              </a:rPr>
              <a:t>Module 7. Supporting technologies: smart traps and app</a:t>
            </a:r>
          </a:p>
          <a:p>
            <a:pPr algn="r"/>
            <a:r>
              <a:rPr lang="it-IT" sz="1600">
                <a:solidFill>
                  <a:schemeClr val="accent3">
                    <a:lumMod val="50000"/>
                  </a:schemeClr>
                </a:solidFill>
              </a:rPr>
              <a:t>June 2022</a:t>
            </a:r>
          </a:p>
          <a:p>
            <a:pPr algn="l"/>
            <a:endParaRPr lang="it-IT" b="1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endParaRPr lang="it-IT" sz="2400" b="1">
              <a:solidFill>
                <a:schemeClr val="accent6">
                  <a:lumMod val="50000"/>
                </a:schemeClr>
              </a:solidFill>
            </a:endParaRPr>
          </a:p>
          <a:p>
            <a:endParaRPr lang="it-IT" sz="2000" b="1">
              <a:solidFill>
                <a:schemeClr val="accent6">
                  <a:lumMod val="50000"/>
                </a:schemeClr>
              </a:solidFill>
            </a:endParaRPr>
          </a:p>
          <a:p>
            <a:endParaRPr lang="it-IT" b="1">
              <a:solidFill>
                <a:srgbClr val="FF0000"/>
              </a:solidFill>
            </a:endParaRPr>
          </a:p>
          <a:p>
            <a:endParaRPr lang="it-IT" b="1">
              <a:solidFill>
                <a:srgbClr val="FF0000"/>
              </a:solidFill>
            </a:endParaRPr>
          </a:p>
        </p:txBody>
      </p:sp>
      <p:pic>
        <p:nvPicPr>
          <p:cNvPr id="8" name="Google Shape;115;p13"/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35496" y="44624"/>
            <a:ext cx="3544557" cy="179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6;p13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337065" y="28823"/>
            <a:ext cx="2771439" cy="10959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ottotitolo 2"/>
          <p:cNvSpPr txBox="1">
            <a:spLocks/>
          </p:cNvSpPr>
          <p:nvPr/>
        </p:nvSpPr>
        <p:spPr>
          <a:xfrm>
            <a:off x="-23812" y="4678288"/>
            <a:ext cx="9144000" cy="91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95057" y="5445631"/>
            <a:ext cx="7868500" cy="413518"/>
          </a:xfrm>
          <a:prstGeom prst="rect">
            <a:avLst/>
          </a:prstGeom>
          <a:noFill/>
          <a:ln>
            <a:solidFill>
              <a:srgbClr val="996633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996633"/>
                </a:solidFill>
              </a:ln>
              <a:noFill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39552" y="3645024"/>
            <a:ext cx="7845203" cy="390222"/>
          </a:xfrm>
          <a:prstGeom prst="rect">
            <a:avLst/>
          </a:prstGeom>
          <a:noFill/>
          <a:ln w="28575">
            <a:solidFill>
              <a:srgbClr val="996633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69130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4" name="Rettangolo 3"/>
          <p:cNvSpPr/>
          <p:nvPr/>
        </p:nvSpPr>
        <p:spPr>
          <a:xfrm>
            <a:off x="179512" y="1412776"/>
            <a:ext cx="5256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Gregarious larvae feed on the symbiotic fungi which grow inside the chamber.</a:t>
            </a:r>
          </a:p>
          <a:p>
            <a:pPr algn="just"/>
            <a:endParaRPr lang="en-US" sz="2400" b="1" dirty="0"/>
          </a:p>
          <a:p>
            <a:pPr algn="just"/>
            <a:r>
              <a:rPr lang="en-US" sz="2400" b="1" dirty="0"/>
              <a:t>This makes development very quick and dramatically increases the number of potential host trees!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7" b="44586"/>
          <a:stretch/>
        </p:blipFill>
        <p:spPr bwMode="auto">
          <a:xfrm rot="5400000">
            <a:off x="4152236" y="1354068"/>
            <a:ext cx="6175612" cy="373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5"/>
          <p:cNvSpPr txBox="1">
            <a:spLocks/>
          </p:cNvSpPr>
          <p:nvPr/>
        </p:nvSpPr>
        <p:spPr>
          <a:xfrm>
            <a:off x="1657346" y="548680"/>
            <a:ext cx="3202686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it-IT" spc="-90" dirty="0"/>
              <a:t>The </a:t>
            </a:r>
            <a:r>
              <a:rPr lang="it-IT" spc="-254" dirty="0" err="1"/>
              <a:t>biology</a:t>
            </a:r>
            <a:endParaRPr lang="it-IT" spc="-254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/>
          <a:stretch/>
        </p:blipFill>
        <p:spPr bwMode="auto">
          <a:xfrm>
            <a:off x="251521" y="3713214"/>
            <a:ext cx="4367748" cy="310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07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6" name="object 5"/>
          <p:cNvSpPr txBox="1">
            <a:spLocks/>
          </p:cNvSpPr>
          <p:nvPr/>
        </p:nvSpPr>
        <p:spPr>
          <a:xfrm>
            <a:off x="1657346" y="291437"/>
            <a:ext cx="3202686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it-IT" spc="-90" dirty="0"/>
              <a:t>The </a:t>
            </a:r>
            <a:r>
              <a:rPr lang="it-IT" spc="-254" dirty="0" err="1"/>
              <a:t>biology</a:t>
            </a:r>
            <a:endParaRPr lang="it-IT" spc="-254" dirty="0"/>
          </a:p>
        </p:txBody>
      </p:sp>
      <p:sp>
        <p:nvSpPr>
          <p:cNvPr id="10" name="Rettangolo 9"/>
          <p:cNvSpPr/>
          <p:nvPr/>
        </p:nvSpPr>
        <p:spPr>
          <a:xfrm>
            <a:off x="405654" y="1052736"/>
            <a:ext cx="8630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/>
              <a:t>Xylosandrus</a:t>
            </a:r>
            <a:r>
              <a:rPr lang="en-US" sz="2400" b="1" i="1" dirty="0"/>
              <a:t> </a:t>
            </a:r>
            <a:r>
              <a:rPr lang="en-US" sz="2400" b="1" i="1" dirty="0" err="1"/>
              <a:t>crassiusculus</a:t>
            </a:r>
            <a:r>
              <a:rPr lang="en-US" sz="2400" b="1" i="1" dirty="0"/>
              <a:t> </a:t>
            </a:r>
            <a:r>
              <a:rPr lang="en-US" sz="2400" b="1" dirty="0"/>
              <a:t>produces characteristic long and white noodles emitted from the penetration holes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54" y="2026220"/>
            <a:ext cx="8630842" cy="485916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649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6" name="object 5"/>
          <p:cNvSpPr txBox="1">
            <a:spLocks/>
          </p:cNvSpPr>
          <p:nvPr/>
        </p:nvSpPr>
        <p:spPr>
          <a:xfrm>
            <a:off x="1657346" y="548680"/>
            <a:ext cx="3202686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it-IT" spc="-90" dirty="0"/>
              <a:t>The </a:t>
            </a:r>
            <a:r>
              <a:rPr lang="it-IT" spc="-254" dirty="0" err="1"/>
              <a:t>biology</a:t>
            </a:r>
            <a:endParaRPr lang="it-IT" spc="-254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95465" y="1181065"/>
            <a:ext cx="57150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5547079" y="-382"/>
            <a:ext cx="348941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/>
              <a:t>Pupae of </a:t>
            </a:r>
            <a:r>
              <a:rPr lang="en-US" sz="2500" b="1" i="1" dirty="0"/>
              <a:t>X. </a:t>
            </a:r>
            <a:r>
              <a:rPr lang="en-US" sz="2500" b="1" i="1" dirty="0" err="1"/>
              <a:t>crassiusculus</a:t>
            </a:r>
            <a:endParaRPr lang="it-IT" sz="2500" i="1" dirty="0"/>
          </a:p>
        </p:txBody>
      </p:sp>
      <p:sp>
        <p:nvSpPr>
          <p:cNvPr id="13" name="Freccia a destra 12"/>
          <p:cNvSpPr/>
          <p:nvPr/>
        </p:nvSpPr>
        <p:spPr>
          <a:xfrm rot="6259284">
            <a:off x="7769170" y="962137"/>
            <a:ext cx="1154082" cy="387042"/>
          </a:xfrm>
          <a:prstGeom prst="rightArrow">
            <a:avLst>
              <a:gd name="adj1" fmla="val 36875"/>
              <a:gd name="adj2" fmla="val 860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bject 5"/>
          <p:cNvSpPr/>
          <p:nvPr/>
        </p:nvSpPr>
        <p:spPr>
          <a:xfrm rot="16200000">
            <a:off x="1001537" y="2390951"/>
            <a:ext cx="3363477" cy="54395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Rettangolo 14"/>
          <p:cNvSpPr/>
          <p:nvPr/>
        </p:nvSpPr>
        <p:spPr>
          <a:xfrm>
            <a:off x="2915816" y="5877272"/>
            <a:ext cx="24067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500" b="1" dirty="0"/>
              <a:t>Pupae of </a:t>
            </a:r>
          </a:p>
          <a:p>
            <a:pPr algn="r"/>
            <a:r>
              <a:rPr lang="en-US" sz="2500" b="1" i="1" dirty="0"/>
              <a:t>X. </a:t>
            </a:r>
            <a:r>
              <a:rPr lang="en-US" sz="2500" b="1" i="1" dirty="0" err="1"/>
              <a:t>compactus</a:t>
            </a:r>
            <a:endParaRPr lang="it-IT" sz="2500" i="1" dirty="0"/>
          </a:p>
        </p:txBody>
      </p:sp>
      <p:sp>
        <p:nvSpPr>
          <p:cNvPr id="16" name="Sottotitolo 2"/>
          <p:cNvSpPr txBox="1">
            <a:spLocks/>
          </p:cNvSpPr>
          <p:nvPr/>
        </p:nvSpPr>
        <p:spPr>
          <a:xfrm>
            <a:off x="395537" y="1772816"/>
            <a:ext cx="4896543" cy="76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 b="1" dirty="0">
                <a:solidFill>
                  <a:schemeClr val="tx1"/>
                </a:solidFill>
              </a:rPr>
              <a:t>After about 30-40 days, mature larvae develop into pupae and then into new adults</a:t>
            </a:r>
          </a:p>
        </p:txBody>
      </p:sp>
    </p:spTree>
    <p:extLst>
      <p:ext uri="{BB962C8B-B14F-4D97-AF65-F5344CB8AC3E}">
        <p14:creationId xmlns:p14="http://schemas.microsoft.com/office/powerpoint/2010/main" val="2070259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6" name="object 5"/>
          <p:cNvSpPr txBox="1">
            <a:spLocks/>
          </p:cNvSpPr>
          <p:nvPr/>
        </p:nvSpPr>
        <p:spPr>
          <a:xfrm>
            <a:off x="1369314" y="548680"/>
            <a:ext cx="3202686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it-IT" spc="-90" dirty="0"/>
              <a:t>The </a:t>
            </a:r>
            <a:r>
              <a:rPr lang="it-IT" spc="-254" dirty="0" err="1"/>
              <a:t>biology</a:t>
            </a:r>
            <a:endParaRPr lang="it-IT" spc="-254" dirty="0"/>
          </a:p>
        </p:txBody>
      </p:sp>
      <p:sp>
        <p:nvSpPr>
          <p:cNvPr id="17" name="Sottotitolo 2"/>
          <p:cNvSpPr txBox="1">
            <a:spLocks/>
          </p:cNvSpPr>
          <p:nvPr/>
        </p:nvSpPr>
        <p:spPr>
          <a:xfrm>
            <a:off x="179512" y="1509936"/>
            <a:ext cx="4608512" cy="76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500" b="1" dirty="0">
                <a:solidFill>
                  <a:schemeClr val="tx1"/>
                </a:solidFill>
              </a:rPr>
              <a:t>New adults are clear, tender, and continue to feed on symbiotic fungi to reach sexual maturation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18" name="object 7"/>
          <p:cNvSpPr/>
          <p:nvPr/>
        </p:nvSpPr>
        <p:spPr>
          <a:xfrm>
            <a:off x="236280" y="2940184"/>
            <a:ext cx="4283968" cy="3846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"/>
          <p:cNvSpPr>
            <a:spLocks noChangeAspect="1"/>
          </p:cNvSpPr>
          <p:nvPr/>
        </p:nvSpPr>
        <p:spPr>
          <a:xfrm rot="10800000">
            <a:off x="4932040" y="116633"/>
            <a:ext cx="4176464" cy="3593108"/>
          </a:xfrm>
          <a:prstGeom prst="rect">
            <a:avLst/>
          </a:prstGeom>
          <a:blipFill>
            <a:blip r:embed="rId5" cstate="print"/>
            <a:srcRect/>
            <a:stretch>
              <a:fillRect t="-15263" b="-1464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/>
          <p:cNvSpPr txBox="1"/>
          <p:nvPr/>
        </p:nvSpPr>
        <p:spPr>
          <a:xfrm>
            <a:off x="5868144" y="5074295"/>
            <a:ext cx="2304256" cy="730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130" algn="ctr">
              <a:lnSpc>
                <a:spcPts val="2830"/>
              </a:lnSpc>
              <a:spcBef>
                <a:spcPts val="90"/>
              </a:spcBef>
              <a:buClr>
                <a:srgbClr val="99CC00"/>
              </a:buClr>
              <a:buSzPct val="95744"/>
              <a:tabLst>
                <a:tab pos="163195" algn="l"/>
              </a:tabLst>
            </a:pPr>
            <a:r>
              <a:rPr lang="it-IT" sz="2200" b="1" dirty="0">
                <a:latin typeface="+mj-lt"/>
                <a:cs typeface="Trebuchet MS"/>
              </a:rPr>
              <a:t>Tender </a:t>
            </a:r>
            <a:r>
              <a:rPr lang="it-IT" sz="2200" b="1" dirty="0" err="1">
                <a:latin typeface="+mj-lt"/>
                <a:cs typeface="Trebuchet MS"/>
              </a:rPr>
              <a:t>adults</a:t>
            </a:r>
            <a:r>
              <a:rPr lang="it-IT" sz="2200" b="1" dirty="0">
                <a:latin typeface="+mj-lt"/>
                <a:cs typeface="Trebuchet MS"/>
              </a:rPr>
              <a:t> </a:t>
            </a:r>
            <a:r>
              <a:rPr lang="it-IT" sz="2200" b="1" dirty="0" err="1">
                <a:latin typeface="+mj-lt"/>
                <a:cs typeface="Trebuchet MS"/>
              </a:rPr>
              <a:t>sexually</a:t>
            </a:r>
            <a:r>
              <a:rPr lang="it-IT" sz="2200" b="1" dirty="0">
                <a:latin typeface="+mj-lt"/>
                <a:cs typeface="Trebuchet MS"/>
              </a:rPr>
              <a:t> immature</a:t>
            </a:r>
            <a:endParaRPr sz="2200" b="1" dirty="0">
              <a:latin typeface="+mj-lt"/>
              <a:cs typeface="Trebuchet MS"/>
            </a:endParaRPr>
          </a:p>
        </p:txBody>
      </p:sp>
      <p:sp>
        <p:nvSpPr>
          <p:cNvPr id="22" name="Freccia a destra 21"/>
          <p:cNvSpPr/>
          <p:nvPr/>
        </p:nvSpPr>
        <p:spPr>
          <a:xfrm rot="10964412">
            <a:off x="3355616" y="4931661"/>
            <a:ext cx="2623922" cy="387042"/>
          </a:xfrm>
          <a:prstGeom prst="rightArrow">
            <a:avLst>
              <a:gd name="adj1" fmla="val 36875"/>
              <a:gd name="adj2" fmla="val 860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a destra 22"/>
          <p:cNvSpPr/>
          <p:nvPr/>
        </p:nvSpPr>
        <p:spPr>
          <a:xfrm rot="15836768">
            <a:off x="6066290" y="3718317"/>
            <a:ext cx="2029157" cy="387042"/>
          </a:xfrm>
          <a:prstGeom prst="rightArrow">
            <a:avLst>
              <a:gd name="adj1" fmla="val 36875"/>
              <a:gd name="adj2" fmla="val 860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608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7" name="object 2"/>
          <p:cNvSpPr txBox="1"/>
          <p:nvPr/>
        </p:nvSpPr>
        <p:spPr>
          <a:xfrm>
            <a:off x="179512" y="1628800"/>
            <a:ext cx="4536504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130">
              <a:lnSpc>
                <a:spcPts val="2830"/>
              </a:lnSpc>
              <a:spcBef>
                <a:spcPts val="90"/>
              </a:spcBef>
              <a:buClr>
                <a:srgbClr val="99CC00"/>
              </a:buClr>
              <a:buSzPct val="95744"/>
              <a:tabLst>
                <a:tab pos="163195" algn="l"/>
              </a:tabLst>
            </a:pPr>
            <a:r>
              <a:rPr lang="en-US" sz="2500" b="1" dirty="0">
                <a:latin typeface="+mj-lt"/>
                <a:cs typeface="Trebuchet MS"/>
              </a:rPr>
              <a:t>After mating, males die in the chamber while the females emerge through the entrance hole, collecting new spores of the symbiotic fungi and becoming ready to colonize new hosts</a:t>
            </a:r>
            <a:endParaRPr sz="2500" b="1" dirty="0">
              <a:latin typeface="+mj-lt"/>
              <a:cs typeface="Trebuchet MS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4932548" y="764704"/>
            <a:ext cx="3459978" cy="730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130" algn="ctr">
              <a:lnSpc>
                <a:spcPts val="2830"/>
              </a:lnSpc>
              <a:spcBef>
                <a:spcPts val="90"/>
              </a:spcBef>
              <a:buClr>
                <a:srgbClr val="99CC00"/>
              </a:buClr>
              <a:buSzPct val="95744"/>
              <a:tabLst>
                <a:tab pos="163195" algn="l"/>
              </a:tabLst>
            </a:pPr>
            <a:r>
              <a:rPr lang="it-IT" sz="2200" b="1" dirty="0" err="1">
                <a:latin typeface="+mj-lt"/>
                <a:cs typeface="Trebuchet MS"/>
              </a:rPr>
              <a:t>Females</a:t>
            </a:r>
            <a:r>
              <a:rPr lang="it-IT" sz="2200" b="1" dirty="0">
                <a:latin typeface="+mj-lt"/>
                <a:cs typeface="Trebuchet MS"/>
              </a:rPr>
              <a:t> of </a:t>
            </a:r>
            <a:r>
              <a:rPr lang="it-IT" sz="2200" b="1" i="1" dirty="0">
                <a:latin typeface="+mj-lt"/>
                <a:cs typeface="Trebuchet MS"/>
              </a:rPr>
              <a:t>X. </a:t>
            </a:r>
            <a:r>
              <a:rPr lang="it-IT" sz="2200" b="1" i="1" dirty="0" err="1">
                <a:latin typeface="+mj-lt"/>
                <a:cs typeface="Trebuchet MS"/>
              </a:rPr>
              <a:t>compactus</a:t>
            </a:r>
            <a:r>
              <a:rPr lang="it-IT" sz="2200" b="1" dirty="0">
                <a:latin typeface="+mj-lt"/>
                <a:cs typeface="Trebuchet MS"/>
              </a:rPr>
              <a:t> ready to emerge</a:t>
            </a:r>
            <a:endParaRPr sz="2200" b="1" dirty="0">
              <a:latin typeface="+mj-lt"/>
              <a:cs typeface="Trebuchet M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040" y="1576225"/>
            <a:ext cx="431946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5"/>
          <p:cNvSpPr txBox="1">
            <a:spLocks/>
          </p:cNvSpPr>
          <p:nvPr/>
        </p:nvSpPr>
        <p:spPr>
          <a:xfrm>
            <a:off x="1369314" y="548680"/>
            <a:ext cx="3202686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it-IT" spc="-90" dirty="0"/>
              <a:t>The </a:t>
            </a:r>
            <a:r>
              <a:rPr lang="it-IT" spc="-254" dirty="0" err="1"/>
              <a:t>biology</a:t>
            </a:r>
            <a:endParaRPr lang="it-IT" spc="-254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26698" b="9398"/>
          <a:stretch/>
        </p:blipFill>
        <p:spPr bwMode="auto">
          <a:xfrm>
            <a:off x="251520" y="4221088"/>
            <a:ext cx="5658454" cy="243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6448457" y="4797152"/>
            <a:ext cx="2227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Newly emerged female of</a:t>
            </a:r>
          </a:p>
          <a:p>
            <a:pPr algn="ctr"/>
            <a:r>
              <a:rPr lang="en-US" sz="2200" b="1" i="1" dirty="0"/>
              <a:t>X. </a:t>
            </a:r>
            <a:r>
              <a:rPr lang="en-US" sz="2200" b="1" i="1" dirty="0" err="1"/>
              <a:t>compactus</a:t>
            </a:r>
            <a:endParaRPr lang="it-IT" sz="2200" i="1" dirty="0"/>
          </a:p>
        </p:txBody>
      </p:sp>
      <p:sp>
        <p:nvSpPr>
          <p:cNvPr id="15" name="Freccia a destra 14"/>
          <p:cNvSpPr/>
          <p:nvPr/>
        </p:nvSpPr>
        <p:spPr>
          <a:xfrm rot="10800000">
            <a:off x="5148065" y="5085184"/>
            <a:ext cx="1314463" cy="387042"/>
          </a:xfrm>
          <a:prstGeom prst="rightArrow">
            <a:avLst>
              <a:gd name="adj1" fmla="val 36875"/>
              <a:gd name="adj2" fmla="val 860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43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8" name="Sottotitolo 2"/>
          <p:cNvSpPr txBox="1">
            <a:spLocks/>
          </p:cNvSpPr>
          <p:nvPr/>
        </p:nvSpPr>
        <p:spPr>
          <a:xfrm>
            <a:off x="611560" y="1173324"/>
            <a:ext cx="5090966" cy="76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400" b="1" dirty="0">
                <a:solidFill>
                  <a:schemeClr val="tx1"/>
                </a:solidFill>
              </a:rPr>
              <a:t>Full </a:t>
            </a:r>
            <a:r>
              <a:rPr lang="it-IT" sz="2400" b="1" dirty="0" err="1">
                <a:solidFill>
                  <a:schemeClr val="tx1"/>
                </a:solidFill>
              </a:rPr>
              <a:t>development</a:t>
            </a:r>
            <a:r>
              <a:rPr lang="it-IT" sz="2400" b="1" dirty="0">
                <a:solidFill>
                  <a:schemeClr val="tx1"/>
                </a:solidFill>
              </a:rPr>
              <a:t> (</a:t>
            </a:r>
            <a:r>
              <a:rPr lang="it-IT" sz="2400" b="1" dirty="0" err="1">
                <a:solidFill>
                  <a:schemeClr val="tx1"/>
                </a:solidFill>
              </a:rPr>
              <a:t>eggs-adults</a:t>
            </a:r>
            <a:r>
              <a:rPr lang="it-IT" sz="2400" b="1" dirty="0">
                <a:solidFill>
                  <a:schemeClr val="tx1"/>
                </a:solidFill>
              </a:rPr>
              <a:t>) </a:t>
            </a:r>
            <a:r>
              <a:rPr lang="it-IT" sz="2400" b="1" dirty="0" err="1">
                <a:solidFill>
                  <a:schemeClr val="tx1"/>
                </a:solidFill>
              </a:rPr>
              <a:t>takes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about</a:t>
            </a:r>
            <a:r>
              <a:rPr lang="it-IT" sz="2400" b="1" dirty="0">
                <a:solidFill>
                  <a:schemeClr val="tx1"/>
                </a:solidFill>
              </a:rPr>
              <a:t>  40-50 </a:t>
            </a:r>
            <a:r>
              <a:rPr lang="it-IT" sz="2400" b="1" dirty="0" err="1">
                <a:solidFill>
                  <a:schemeClr val="tx1"/>
                </a:solidFill>
              </a:rPr>
              <a:t>days</a:t>
            </a:r>
            <a:r>
              <a:rPr lang="it-IT" sz="2400" b="1" dirty="0">
                <a:solidFill>
                  <a:schemeClr val="tx1"/>
                </a:solidFill>
              </a:rPr>
              <a:t> (with </a:t>
            </a:r>
            <a:r>
              <a:rPr lang="it-IT" sz="2400" b="1" dirty="0" err="1">
                <a:solidFill>
                  <a:schemeClr val="tx1"/>
                </a:solidFill>
              </a:rPr>
              <a:t>variations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according</a:t>
            </a:r>
            <a:r>
              <a:rPr lang="it-IT" sz="2400" b="1" dirty="0">
                <a:solidFill>
                  <a:schemeClr val="tx1"/>
                </a:solidFill>
              </a:rPr>
              <a:t> to </a:t>
            </a:r>
            <a:r>
              <a:rPr lang="it-IT" sz="2400" b="1" dirty="0" err="1">
                <a:solidFill>
                  <a:schemeClr val="tx1"/>
                </a:solidFill>
              </a:rPr>
              <a:t>climate</a:t>
            </a:r>
            <a:r>
              <a:rPr lang="it-IT" sz="2400" b="1" dirty="0">
                <a:solidFill>
                  <a:schemeClr val="tx1"/>
                </a:solidFill>
              </a:rPr>
              <a:t> and </a:t>
            </a:r>
            <a:r>
              <a:rPr lang="it-IT" sz="2400" b="1" dirty="0" err="1">
                <a:solidFill>
                  <a:schemeClr val="tx1"/>
                </a:solidFill>
              </a:rPr>
              <a:t>latitudes</a:t>
            </a:r>
            <a:r>
              <a:rPr lang="it-IT" sz="2400" b="1" dirty="0">
                <a:solidFill>
                  <a:schemeClr val="tx1"/>
                </a:solidFill>
              </a:rPr>
              <a:t>) </a:t>
            </a:r>
            <a:r>
              <a:rPr lang="it-IT" sz="2400" b="1" dirty="0" err="1">
                <a:solidFill>
                  <a:schemeClr val="tx1"/>
                </a:solidFill>
              </a:rPr>
              <a:t>producing</a:t>
            </a:r>
            <a:r>
              <a:rPr lang="it-IT" sz="2400" b="1" dirty="0">
                <a:solidFill>
                  <a:schemeClr val="tx1"/>
                </a:solidFill>
              </a:rPr>
              <a:t> in </a:t>
            </a:r>
            <a:r>
              <a:rPr lang="it-IT" sz="2400" b="1" dirty="0" err="1">
                <a:solidFill>
                  <a:schemeClr val="tx1"/>
                </a:solidFill>
              </a:rPr>
              <a:t>average</a:t>
            </a:r>
            <a:r>
              <a:rPr lang="it-IT" sz="2400" b="1" dirty="0">
                <a:solidFill>
                  <a:schemeClr val="tx1"/>
                </a:solidFill>
              </a:rPr>
              <a:t> 3 </a:t>
            </a:r>
            <a:r>
              <a:rPr lang="it-IT" sz="2400" b="1" dirty="0" err="1">
                <a:solidFill>
                  <a:schemeClr val="tx1"/>
                </a:solidFill>
              </a:rPr>
              <a:t>generations</a:t>
            </a:r>
            <a:r>
              <a:rPr lang="it-IT" sz="2400" b="1" dirty="0">
                <a:solidFill>
                  <a:schemeClr val="tx1"/>
                </a:solidFill>
              </a:rPr>
              <a:t> per </a:t>
            </a:r>
            <a:r>
              <a:rPr lang="it-IT" sz="2400" b="1" dirty="0" err="1">
                <a:solidFill>
                  <a:schemeClr val="tx1"/>
                </a:solidFill>
              </a:rPr>
              <a:t>year</a:t>
            </a:r>
            <a:r>
              <a:rPr lang="it-IT" sz="2400" b="1" dirty="0">
                <a:solidFill>
                  <a:schemeClr val="tx1"/>
                </a:solidFill>
              </a:rPr>
              <a:t>, with </a:t>
            </a:r>
            <a:r>
              <a:rPr lang="it-IT" sz="2400" b="1" dirty="0" err="1">
                <a:solidFill>
                  <a:schemeClr val="tx1"/>
                </a:solidFill>
              </a:rPr>
              <a:t>adults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overwintering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within</a:t>
            </a:r>
            <a:r>
              <a:rPr lang="it-IT" sz="2400" b="1" dirty="0">
                <a:solidFill>
                  <a:schemeClr val="tx1"/>
                </a:solidFill>
              </a:rPr>
              <a:t> the </a:t>
            </a:r>
            <a:r>
              <a:rPr lang="it-IT" sz="2400" b="1" dirty="0" err="1">
                <a:solidFill>
                  <a:schemeClr val="tx1"/>
                </a:solidFill>
              </a:rPr>
              <a:t>hosts</a:t>
            </a:r>
            <a:r>
              <a:rPr lang="it-IT" sz="2400" b="1" dirty="0">
                <a:solidFill>
                  <a:schemeClr val="tx1"/>
                </a:solidFill>
              </a:rPr>
              <a:t>.</a:t>
            </a:r>
          </a:p>
          <a:p>
            <a:pPr algn="l"/>
            <a:endParaRPr lang="it-IT" sz="2400" b="1" dirty="0"/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7" r="20054" b="20404"/>
          <a:stretch/>
        </p:blipFill>
        <p:spPr bwMode="auto">
          <a:xfrm rot="16200000">
            <a:off x="5492846" y="604435"/>
            <a:ext cx="3340608" cy="327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89751" y="2766834"/>
            <a:ext cx="2636056" cy="511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curva 1"/>
          <p:cNvSpPr/>
          <p:nvPr/>
        </p:nvSpPr>
        <p:spPr>
          <a:xfrm rot="10800000">
            <a:off x="5796137" y="4221088"/>
            <a:ext cx="1656184" cy="136815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6876256" y="5395863"/>
            <a:ext cx="1368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About 40-50 days</a:t>
            </a:r>
            <a:endParaRPr lang="it-IT" sz="2200" i="1" dirty="0"/>
          </a:p>
        </p:txBody>
      </p:sp>
    </p:spTree>
    <p:extLst>
      <p:ext uri="{BB962C8B-B14F-4D97-AF65-F5344CB8AC3E}">
        <p14:creationId xmlns:p14="http://schemas.microsoft.com/office/powerpoint/2010/main" val="1951639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>
          <a:xfrm>
            <a:off x="-36512" y="-99392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2" name="object 2"/>
          <p:cNvSpPr/>
          <p:nvPr/>
        </p:nvSpPr>
        <p:spPr>
          <a:xfrm>
            <a:off x="3463487" y="1376608"/>
            <a:ext cx="2802743" cy="54478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41296" y="1352243"/>
            <a:ext cx="2856534" cy="5510709"/>
          </a:xfrm>
          <a:custGeom>
            <a:avLst/>
            <a:gdLst/>
            <a:ahLst/>
            <a:cxnLst/>
            <a:rect l="l" t="t" r="r" b="b"/>
            <a:pathLst>
              <a:path w="4060190" h="6715125">
                <a:moveTo>
                  <a:pt x="0" y="6714744"/>
                </a:moveTo>
                <a:lnTo>
                  <a:pt x="4059935" y="6714744"/>
                </a:lnTo>
                <a:lnTo>
                  <a:pt x="4059935" y="0"/>
                </a:lnTo>
                <a:lnTo>
                  <a:pt x="0" y="0"/>
                </a:lnTo>
                <a:lnTo>
                  <a:pt x="0" y="6714744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4675" y="1364840"/>
            <a:ext cx="2703926" cy="51665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7367" y="1340768"/>
            <a:ext cx="2757729" cy="5228687"/>
          </a:xfrm>
          <a:custGeom>
            <a:avLst/>
            <a:gdLst/>
            <a:ahLst/>
            <a:cxnLst/>
            <a:rect l="l" t="t" r="r" b="b"/>
            <a:pathLst>
              <a:path w="3912235" h="6408420">
                <a:moveTo>
                  <a:pt x="0" y="6408420"/>
                </a:moveTo>
                <a:lnTo>
                  <a:pt x="3912108" y="6408420"/>
                </a:lnTo>
                <a:lnTo>
                  <a:pt x="3912108" y="0"/>
                </a:lnTo>
                <a:lnTo>
                  <a:pt x="0" y="0"/>
                </a:lnTo>
                <a:lnTo>
                  <a:pt x="0" y="6408420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99429" y="1433308"/>
            <a:ext cx="2744570" cy="5325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72201" y="1390878"/>
            <a:ext cx="2771798" cy="4995063"/>
          </a:xfrm>
          <a:custGeom>
            <a:avLst/>
            <a:gdLst/>
            <a:ahLst/>
            <a:cxnLst/>
            <a:rect l="l" t="t" r="r" b="b"/>
            <a:pathLst>
              <a:path w="3878579" h="5899785">
                <a:moveTo>
                  <a:pt x="3878579" y="0"/>
                </a:moveTo>
                <a:lnTo>
                  <a:pt x="0" y="0"/>
                </a:lnTo>
                <a:lnTo>
                  <a:pt x="0" y="5899404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71526" y="5004919"/>
            <a:ext cx="1742739" cy="17443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52363" y="4978393"/>
            <a:ext cx="1790857" cy="1809501"/>
          </a:xfrm>
          <a:custGeom>
            <a:avLst/>
            <a:gdLst/>
            <a:ahLst/>
            <a:cxnLst/>
            <a:rect l="l" t="t" r="r" b="b"/>
            <a:pathLst>
              <a:path w="2854960" h="2131059">
                <a:moveTo>
                  <a:pt x="0" y="2130552"/>
                </a:moveTo>
                <a:lnTo>
                  <a:pt x="2854452" y="2130552"/>
                </a:lnTo>
                <a:lnTo>
                  <a:pt x="2854452" y="0"/>
                </a:lnTo>
                <a:lnTo>
                  <a:pt x="0" y="0"/>
                </a:lnTo>
                <a:lnTo>
                  <a:pt x="0" y="2130552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Sottotitolo 2"/>
          <p:cNvSpPr txBox="1">
            <a:spLocks/>
          </p:cNvSpPr>
          <p:nvPr/>
        </p:nvSpPr>
        <p:spPr>
          <a:xfrm>
            <a:off x="1551856" y="535732"/>
            <a:ext cx="7467230" cy="76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it-IT" sz="2400" b="1" i="1" dirty="0">
                <a:solidFill>
                  <a:srgbClr val="FF0000"/>
                </a:solidFill>
              </a:rPr>
              <a:t>X. </a:t>
            </a:r>
            <a:r>
              <a:rPr lang="it-IT" sz="2400" b="1" i="1" dirty="0" err="1">
                <a:solidFill>
                  <a:srgbClr val="FF0000"/>
                </a:solidFill>
              </a:rPr>
              <a:t>compactus</a:t>
            </a:r>
            <a:r>
              <a:rPr lang="it-IT" sz="2400" b="1" dirty="0">
                <a:solidFill>
                  <a:schemeClr val="tx1"/>
                </a:solidFill>
              </a:rPr>
              <a:t>: strong </a:t>
            </a:r>
            <a:r>
              <a:rPr lang="it-IT" sz="2400" b="1" dirty="0" err="1">
                <a:solidFill>
                  <a:schemeClr val="tx1"/>
                </a:solidFill>
              </a:rPr>
              <a:t>damage</a:t>
            </a:r>
            <a:r>
              <a:rPr lang="it-IT" sz="2400" b="1" dirty="0">
                <a:solidFill>
                  <a:schemeClr val="tx1"/>
                </a:solidFill>
              </a:rPr>
              <a:t> on </a:t>
            </a:r>
            <a:r>
              <a:rPr lang="it-IT" sz="2400" b="1" dirty="0" err="1">
                <a:solidFill>
                  <a:schemeClr val="tx1"/>
                </a:solidFill>
              </a:rPr>
              <a:t>ornamental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</a:p>
          <a:p>
            <a:pPr algn="r">
              <a:spcBef>
                <a:spcPts val="0"/>
              </a:spcBef>
            </a:pPr>
            <a:r>
              <a:rPr lang="it-IT" sz="2400" b="1" dirty="0" err="1">
                <a:solidFill>
                  <a:schemeClr val="tx1"/>
                </a:solidFill>
              </a:rPr>
              <a:t>trees</a:t>
            </a:r>
            <a:r>
              <a:rPr lang="it-IT" sz="2400" b="1" dirty="0">
                <a:solidFill>
                  <a:schemeClr val="tx1"/>
                </a:solidFill>
              </a:rPr>
              <a:t> and </a:t>
            </a:r>
            <a:r>
              <a:rPr lang="it-IT" sz="2400" b="1" dirty="0" err="1">
                <a:solidFill>
                  <a:schemeClr val="tx1"/>
                </a:solidFill>
              </a:rPr>
              <a:t>hedges</a:t>
            </a:r>
            <a:r>
              <a:rPr lang="it-IT" sz="2400" b="1" dirty="0">
                <a:solidFill>
                  <a:schemeClr val="tx1"/>
                </a:solidFill>
              </a:rPr>
              <a:t>. </a:t>
            </a:r>
            <a:r>
              <a:rPr lang="it-IT" sz="2400" b="1" dirty="0" err="1">
                <a:solidFill>
                  <a:schemeClr val="tx1"/>
                </a:solidFill>
              </a:rPr>
              <a:t>Rarely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kills</a:t>
            </a:r>
            <a:r>
              <a:rPr lang="it-IT" sz="2400" b="1" dirty="0">
                <a:solidFill>
                  <a:schemeClr val="tx1"/>
                </a:solidFill>
              </a:rPr>
              <a:t> the </a:t>
            </a:r>
            <a:r>
              <a:rPr lang="it-IT" sz="2400" b="1" dirty="0" err="1">
                <a:solidFill>
                  <a:schemeClr val="tx1"/>
                </a:solidFill>
              </a:rPr>
              <a:t>plants</a:t>
            </a:r>
            <a:endParaRPr lang="it-IT" sz="2400" b="1" dirty="0">
              <a:solidFill>
                <a:schemeClr val="tx1"/>
              </a:solidFill>
            </a:endParaRPr>
          </a:p>
          <a:p>
            <a:pPr algn="r"/>
            <a:endParaRPr lang="it-IT" sz="2400" b="1" dirty="0"/>
          </a:p>
          <a:p>
            <a:pPr algn="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7" name="Sottotitolo 2"/>
          <p:cNvSpPr txBox="1">
            <a:spLocks/>
          </p:cNvSpPr>
          <p:nvPr/>
        </p:nvSpPr>
        <p:spPr>
          <a:xfrm>
            <a:off x="1622172" y="285800"/>
            <a:ext cx="1725692" cy="550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500" b="1" dirty="0">
                <a:solidFill>
                  <a:schemeClr val="tx1"/>
                </a:solidFill>
              </a:rPr>
              <a:t>DAMAGE</a:t>
            </a:r>
            <a:endParaRPr lang="en-US" sz="2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0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>
          <a:xfrm>
            <a:off x="-36512" y="-99392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16" name="Sottotitolo 2"/>
          <p:cNvSpPr txBox="1">
            <a:spLocks/>
          </p:cNvSpPr>
          <p:nvPr/>
        </p:nvSpPr>
        <p:spPr>
          <a:xfrm>
            <a:off x="3282573" y="764704"/>
            <a:ext cx="2873603" cy="76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2500" b="1" i="1" dirty="0">
                <a:solidFill>
                  <a:srgbClr val="FF0000"/>
                </a:solidFill>
              </a:rPr>
              <a:t>X. </a:t>
            </a:r>
            <a:r>
              <a:rPr lang="it-IT" sz="2500" b="1" i="1" dirty="0" err="1">
                <a:solidFill>
                  <a:srgbClr val="FF0000"/>
                </a:solidFill>
              </a:rPr>
              <a:t>crassiusculus</a:t>
            </a:r>
            <a:r>
              <a:rPr lang="it-IT" sz="2500" b="1" dirty="0">
                <a:solidFill>
                  <a:schemeClr val="tx1"/>
                </a:solidFill>
              </a:rPr>
              <a:t>: </a:t>
            </a:r>
            <a:r>
              <a:rPr lang="it-IT" sz="2500" b="1" dirty="0" err="1">
                <a:solidFill>
                  <a:schemeClr val="tx1"/>
                </a:solidFill>
              </a:rPr>
              <a:t>colonises</a:t>
            </a:r>
            <a:r>
              <a:rPr lang="it-IT" sz="2500" b="1" dirty="0">
                <a:solidFill>
                  <a:schemeClr val="tx1"/>
                </a:solidFill>
              </a:rPr>
              <a:t> </a:t>
            </a:r>
            <a:r>
              <a:rPr lang="it-IT" sz="2500" b="1" dirty="0" err="1">
                <a:solidFill>
                  <a:schemeClr val="tx1"/>
                </a:solidFill>
              </a:rPr>
              <a:t>whole</a:t>
            </a:r>
            <a:r>
              <a:rPr lang="it-IT" sz="2500" b="1" dirty="0">
                <a:solidFill>
                  <a:schemeClr val="tx1"/>
                </a:solidFill>
              </a:rPr>
              <a:t> </a:t>
            </a:r>
            <a:r>
              <a:rPr lang="it-IT" sz="2500" b="1" dirty="0" err="1">
                <a:solidFill>
                  <a:schemeClr val="tx1"/>
                </a:solidFill>
              </a:rPr>
              <a:t>stems</a:t>
            </a:r>
            <a:r>
              <a:rPr lang="it-IT" sz="2500" b="1" dirty="0">
                <a:solidFill>
                  <a:schemeClr val="tx1"/>
                </a:solidFill>
              </a:rPr>
              <a:t> and </a:t>
            </a:r>
            <a:r>
              <a:rPr lang="it-IT" sz="2500" b="1" dirty="0" err="1">
                <a:solidFill>
                  <a:schemeClr val="tx1"/>
                </a:solidFill>
              </a:rPr>
              <a:t>branches</a:t>
            </a:r>
            <a:r>
              <a:rPr lang="it-IT" sz="2500" b="1" dirty="0">
                <a:solidFill>
                  <a:schemeClr val="tx1"/>
                </a:solidFill>
              </a:rPr>
              <a:t> </a:t>
            </a:r>
            <a:r>
              <a:rPr lang="it-IT" sz="2500" b="1" dirty="0" err="1">
                <a:solidFill>
                  <a:schemeClr val="tx1"/>
                </a:solidFill>
              </a:rPr>
              <a:t>massively</a:t>
            </a:r>
            <a:r>
              <a:rPr lang="it-IT" sz="2500" b="1" dirty="0">
                <a:solidFill>
                  <a:schemeClr val="tx1"/>
                </a:solidFill>
              </a:rPr>
              <a:t>, </a:t>
            </a:r>
            <a:r>
              <a:rPr lang="it-IT" sz="2500" b="1" dirty="0" err="1">
                <a:solidFill>
                  <a:schemeClr val="tx1"/>
                </a:solidFill>
              </a:rPr>
              <a:t>often</a:t>
            </a:r>
            <a:r>
              <a:rPr lang="it-IT" sz="2500" b="1" dirty="0">
                <a:solidFill>
                  <a:schemeClr val="tx1"/>
                </a:solidFill>
              </a:rPr>
              <a:t> </a:t>
            </a:r>
            <a:r>
              <a:rPr lang="it-IT" sz="2500" b="1" dirty="0" err="1">
                <a:solidFill>
                  <a:schemeClr val="tx1"/>
                </a:solidFill>
              </a:rPr>
              <a:t>killing</a:t>
            </a:r>
            <a:r>
              <a:rPr lang="it-IT" sz="2500" b="1" dirty="0">
                <a:solidFill>
                  <a:schemeClr val="tx1"/>
                </a:solidFill>
              </a:rPr>
              <a:t> </a:t>
            </a:r>
            <a:r>
              <a:rPr lang="it-IT" sz="2500" b="1" dirty="0" err="1">
                <a:solidFill>
                  <a:schemeClr val="tx1"/>
                </a:solidFill>
              </a:rPr>
              <a:t>trees</a:t>
            </a:r>
            <a:endParaRPr lang="it-IT" sz="2500" b="1" dirty="0">
              <a:solidFill>
                <a:schemeClr val="tx1"/>
              </a:solidFill>
            </a:endParaRPr>
          </a:p>
          <a:p>
            <a:pPr algn="l"/>
            <a:endParaRPr lang="it-IT" sz="2500" b="1" dirty="0"/>
          </a:p>
          <a:p>
            <a:pPr algn="l"/>
            <a:endParaRPr lang="en-US" sz="2500" b="1" dirty="0">
              <a:solidFill>
                <a:schemeClr val="tx1"/>
              </a:solidFill>
            </a:endParaRPr>
          </a:p>
        </p:txBody>
      </p:sp>
      <p:sp>
        <p:nvSpPr>
          <p:cNvPr id="17" name="Sottotitolo 2"/>
          <p:cNvSpPr txBox="1">
            <a:spLocks/>
          </p:cNvSpPr>
          <p:nvPr/>
        </p:nvSpPr>
        <p:spPr>
          <a:xfrm>
            <a:off x="1622172" y="285800"/>
            <a:ext cx="1725692" cy="550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500" b="1" dirty="0">
                <a:solidFill>
                  <a:schemeClr val="tx1"/>
                </a:solidFill>
              </a:rPr>
              <a:t>DAMAGE</a:t>
            </a:r>
            <a:endParaRPr lang="en-US" sz="2500" b="1" dirty="0">
              <a:solidFill>
                <a:schemeClr val="tx1"/>
              </a:solidFill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3"/>
          <a:stretch/>
        </p:blipFill>
        <p:spPr bwMode="auto">
          <a:xfrm>
            <a:off x="-64697" y="1196752"/>
            <a:ext cx="323310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30"/>
          <a:stretch/>
        </p:blipFill>
        <p:spPr bwMode="auto">
          <a:xfrm>
            <a:off x="6026651" y="-99392"/>
            <a:ext cx="3141161" cy="696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C:\Users\faccoli\Documents\lavori\pubblicazioni\Specie nuove o esotiche\Pubblicati\2017-Xylosandrus crassiusculus in Spain\Foto Xylosandrus-Spain\20161017_1356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33451"/>
            <a:ext cx="3240359" cy="3933330"/>
          </a:xfrm>
          <a:prstGeom prst="rect">
            <a:avLst/>
          </a:prstGeom>
          <a:noFill/>
          <a:ln w="412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547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2"/>
          <a:stretch/>
        </p:blipFill>
        <p:spPr bwMode="auto">
          <a:xfrm>
            <a:off x="1" y="-27385"/>
            <a:ext cx="9144000" cy="692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metto 3 3"/>
          <p:cNvSpPr/>
          <p:nvPr/>
        </p:nvSpPr>
        <p:spPr>
          <a:xfrm rot="10800000">
            <a:off x="4572000" y="3573016"/>
            <a:ext cx="4176464" cy="1296144"/>
          </a:xfrm>
          <a:prstGeom prst="wedgeEllipseCallout">
            <a:avLst>
              <a:gd name="adj1" fmla="val 35790"/>
              <a:gd name="adj2" fmla="val 80745"/>
            </a:avLst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4754116" y="3608050"/>
            <a:ext cx="3888431" cy="76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tx1"/>
                </a:solidFill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326630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9552" y="4509121"/>
            <a:ext cx="7956376" cy="1919064"/>
          </a:xfrm>
        </p:spPr>
        <p:txBody>
          <a:bodyPr>
            <a:noAutofit/>
          </a:bodyPr>
          <a:lstStyle/>
          <a:p>
            <a:r>
              <a:rPr lang="it-IT" sz="1800">
                <a:solidFill>
                  <a:schemeClr val="accent3">
                    <a:lumMod val="50000"/>
                  </a:schemeClr>
                </a:solidFill>
              </a:rPr>
              <a:t>For more information:</a:t>
            </a:r>
          </a:p>
          <a:p>
            <a:pPr>
              <a:spcBef>
                <a:spcPts val="600"/>
              </a:spcBef>
            </a:pPr>
            <a:r>
              <a:rPr lang="it-IT" sz="1600">
                <a:solidFill>
                  <a:schemeClr val="accent3">
                    <a:lumMod val="50000"/>
                  </a:schemeClr>
                </a:solidFill>
              </a:rPr>
              <a:t>www.lifesamfix.eu</a:t>
            </a:r>
          </a:p>
          <a:p>
            <a:pPr>
              <a:spcBef>
                <a:spcPts val="600"/>
              </a:spcBef>
            </a:pPr>
            <a:r>
              <a:rPr lang="it-IT" sz="1600">
                <a:solidFill>
                  <a:schemeClr val="accent3">
                    <a:lumMod val="50000"/>
                  </a:schemeClr>
                </a:solidFill>
              </a:rPr>
              <a:t>E-mail: </a:t>
            </a:r>
            <a:r>
              <a:rPr lang="it-IT" sz="1600">
                <a:solidFill>
                  <a:schemeClr val="accent3">
                    <a:lumMod val="50000"/>
                  </a:schemeClr>
                </a:solidFill>
                <a:hlinkClick r:id="rId2"/>
              </a:rPr>
              <a:t>xylosandrus@parcocirceo.it</a:t>
            </a:r>
            <a:endParaRPr lang="it-IT" sz="1600">
              <a:solidFill>
                <a:schemeClr val="accent3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it-IT" sz="1600">
                <a:solidFill>
                  <a:schemeClr val="accent3">
                    <a:lumMod val="50000"/>
                  </a:schemeClr>
                </a:solidFill>
              </a:rPr>
              <a:t>Address: Via Carlo Alberto 188, 0416 Sabaudia (IT)</a:t>
            </a:r>
          </a:p>
          <a:p>
            <a:pPr>
              <a:spcBef>
                <a:spcPts val="600"/>
              </a:spcBef>
            </a:pPr>
            <a:r>
              <a:rPr lang="it-IT" sz="1600">
                <a:solidFill>
                  <a:schemeClr val="accent3">
                    <a:lumMod val="50000"/>
                  </a:schemeClr>
                </a:solidFill>
              </a:rPr>
              <a:t>Tel. +39 077 3512240</a:t>
            </a:r>
          </a:p>
          <a:p>
            <a:pPr>
              <a:spcBef>
                <a:spcPts val="600"/>
              </a:spcBef>
            </a:pPr>
            <a:r>
              <a:rPr lang="it-IT" sz="1600">
                <a:solidFill>
                  <a:schemeClr val="accent3">
                    <a:lumMod val="50000"/>
                  </a:schemeClr>
                </a:solidFill>
              </a:rPr>
              <a:t>Follow us on        and </a:t>
            </a:r>
            <a:endParaRPr lang="it-IT" sz="16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-23812" y="4678288"/>
            <a:ext cx="9144000" cy="91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6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5" y="198023"/>
            <a:ext cx="7778178" cy="227777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149124" y="2626716"/>
            <a:ext cx="4787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>
                <a:solidFill>
                  <a:schemeClr val="accent3">
                    <a:lumMod val="75000"/>
                  </a:schemeClr>
                </a:solidFill>
              </a:rPr>
              <a:t>The contents of this training package are the sole responsibility of the LIFE SAMFIX partnership and do not necessarily reflect the opinion of the European Union or its agency CINEA.</a:t>
            </a:r>
          </a:p>
        </p:txBody>
      </p:sp>
      <p:pic>
        <p:nvPicPr>
          <p:cNvPr id="1027" name="Picture 3" descr="C:\Users\gvanl\AppData\Local\Microsoft\Windows\INetCache\IE\1QNHSRBG\facebook-social-media-communication-network[1]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0745" y="6150033"/>
            <a:ext cx="303303" cy="303303"/>
          </a:xfrm>
          <a:prstGeom prst="rect">
            <a:avLst/>
          </a:prstGeom>
          <a:noFill/>
        </p:spPr>
      </p:pic>
      <p:pic>
        <p:nvPicPr>
          <p:cNvPr id="1028" name="Picture 4" descr="C:\Users\gvanl\AppData\Local\Microsoft\Windows\INetCache\IE\H9K95P3L\LI-In-Bug[1]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17807" y="6043699"/>
            <a:ext cx="481645" cy="4816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469130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9552" y="2132856"/>
            <a:ext cx="7956376" cy="4295328"/>
          </a:xfrm>
        </p:spPr>
        <p:txBody>
          <a:bodyPr>
            <a:noAutofit/>
          </a:bodyPr>
          <a:lstStyle/>
          <a:p>
            <a:pPr algn="l"/>
            <a:r>
              <a:rPr lang="it-IT" sz="2400" b="1" dirty="0" err="1">
                <a:solidFill>
                  <a:schemeClr val="accent3">
                    <a:lumMod val="50000"/>
                  </a:schemeClr>
                </a:solidFill>
              </a:rPr>
              <a:t>Authors</a:t>
            </a:r>
            <a:r>
              <a:rPr lang="it-IT" sz="24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algn="l"/>
            <a:endParaRPr lang="it-IT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r>
              <a:rPr lang="it-IT" sz="2000" b="1" dirty="0">
                <a:solidFill>
                  <a:schemeClr val="accent3">
                    <a:lumMod val="50000"/>
                  </a:schemeClr>
                </a:solidFill>
              </a:rPr>
              <a:t>Module 1: 	Massimo </a:t>
            </a:r>
            <a:r>
              <a:rPr lang="it-IT" sz="2000" b="1" dirty="0" err="1">
                <a:solidFill>
                  <a:schemeClr val="accent3">
                    <a:lumMod val="50000"/>
                  </a:schemeClr>
                </a:solidFill>
              </a:rPr>
              <a:t>Faccoli</a:t>
            </a:r>
            <a:r>
              <a:rPr lang="it-IT" sz="2000" b="1" dirty="0">
                <a:solidFill>
                  <a:schemeClr val="accent3">
                    <a:lumMod val="50000"/>
                  </a:schemeClr>
                </a:solidFill>
              </a:rPr>
              <a:t>, University of Padua</a:t>
            </a:r>
          </a:p>
          <a:p>
            <a:pPr algn="l"/>
            <a:r>
              <a:rPr lang="it-IT" sz="2000" b="1" dirty="0">
                <a:solidFill>
                  <a:schemeClr val="accent3">
                    <a:lumMod val="50000"/>
                  </a:schemeClr>
                </a:solidFill>
              </a:rPr>
              <a:t>Module 2:	Carmen Morales Rodriguez, University of Tuscia</a:t>
            </a:r>
          </a:p>
          <a:p>
            <a:pPr algn="l"/>
            <a:r>
              <a:rPr lang="it-IT" sz="2000" b="1" dirty="0">
                <a:solidFill>
                  <a:schemeClr val="accent3">
                    <a:lumMod val="50000"/>
                  </a:schemeClr>
                </a:solidFill>
              </a:rPr>
              <a:t>Module 3:	Teddy </a:t>
            </a:r>
            <a:r>
              <a:rPr lang="it-IT" sz="2000" b="1" dirty="0" err="1">
                <a:solidFill>
                  <a:schemeClr val="accent3">
                    <a:lumMod val="50000"/>
                  </a:schemeClr>
                </a:solidFill>
              </a:rPr>
              <a:t>Urvois</a:t>
            </a:r>
            <a:r>
              <a:rPr lang="it-IT" sz="20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it-IT" sz="2000" b="1" dirty="0" err="1">
                <a:solidFill>
                  <a:schemeClr val="accent3">
                    <a:lumMod val="50000"/>
                  </a:schemeClr>
                </a:solidFill>
              </a:rPr>
              <a:t>INRAe</a:t>
            </a:r>
            <a:endParaRPr lang="it-IT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r>
              <a:rPr lang="it-IT" sz="2000" b="1">
                <a:solidFill>
                  <a:schemeClr val="accent3">
                    <a:lumMod val="50000"/>
                  </a:schemeClr>
                </a:solidFill>
              </a:rPr>
              <a:t>Module 4:	Paolo De Angelis, University of Tuscia</a:t>
            </a:r>
          </a:p>
          <a:p>
            <a:pPr algn="l"/>
            <a:r>
              <a:rPr lang="it-IT" sz="2000" b="1" dirty="0">
                <a:solidFill>
                  <a:schemeClr val="accent3">
                    <a:lumMod val="50000"/>
                  </a:schemeClr>
                </a:solidFill>
              </a:rPr>
              <a:t>Module 5:	Stefano Speranza, University of Tuscia</a:t>
            </a:r>
          </a:p>
          <a:p>
            <a:pPr algn="l"/>
            <a:r>
              <a:rPr lang="it-IT" sz="2000" b="1" dirty="0">
                <a:solidFill>
                  <a:schemeClr val="accent3">
                    <a:lumMod val="50000"/>
                  </a:schemeClr>
                </a:solidFill>
              </a:rPr>
              <a:t>Module 6:	Alain Roques, </a:t>
            </a:r>
            <a:r>
              <a:rPr lang="it-IT" sz="2000" b="1" dirty="0" err="1">
                <a:solidFill>
                  <a:schemeClr val="accent3">
                    <a:lumMod val="50000"/>
                  </a:schemeClr>
                </a:solidFill>
              </a:rPr>
              <a:t>INRAe</a:t>
            </a:r>
            <a:endParaRPr lang="it-IT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r>
              <a:rPr lang="it-IT" sz="2000" b="1" dirty="0">
                <a:solidFill>
                  <a:schemeClr val="accent3">
                    <a:lumMod val="50000"/>
                  </a:schemeClr>
                </a:solidFill>
              </a:rPr>
              <a:t>Module 7:	Claudio Belli, </a:t>
            </a:r>
            <a:r>
              <a:rPr lang="it-IT" sz="2000" b="1" dirty="0" err="1">
                <a:solidFill>
                  <a:schemeClr val="accent3">
                    <a:lumMod val="50000"/>
                  </a:schemeClr>
                </a:solidFill>
              </a:rPr>
              <a:t>Terrasystem</a:t>
            </a:r>
            <a:r>
              <a:rPr lang="it-IT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accent3">
                    <a:lumMod val="50000"/>
                  </a:schemeClr>
                </a:solidFill>
              </a:rPr>
              <a:t>Srl</a:t>
            </a:r>
            <a:endParaRPr lang="it-IT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r>
              <a:rPr lang="it-IT" sz="2000" b="1" dirty="0">
                <a:solidFill>
                  <a:schemeClr val="accent3">
                    <a:lumMod val="50000"/>
                  </a:schemeClr>
                </a:solidFill>
              </a:rPr>
              <a:t>Editing: 		</a:t>
            </a:r>
            <a:r>
              <a:rPr lang="it-IT" sz="2000" b="1" dirty="0" err="1">
                <a:solidFill>
                  <a:schemeClr val="accent3">
                    <a:lumMod val="50000"/>
                  </a:schemeClr>
                </a:solidFill>
              </a:rPr>
              <a:t>Gertruud</a:t>
            </a:r>
            <a:r>
              <a:rPr lang="it-IT" sz="2000" b="1" dirty="0">
                <a:solidFill>
                  <a:schemeClr val="accent3">
                    <a:lumMod val="50000"/>
                  </a:schemeClr>
                </a:solidFill>
              </a:rPr>
              <a:t> van </a:t>
            </a:r>
            <a:r>
              <a:rPr lang="it-IT" sz="2000" b="1" dirty="0" err="1">
                <a:solidFill>
                  <a:schemeClr val="accent3">
                    <a:lumMod val="50000"/>
                  </a:schemeClr>
                </a:solidFill>
              </a:rPr>
              <a:t>Leijen</a:t>
            </a:r>
            <a:r>
              <a:rPr lang="it-IT" sz="2000" b="1" dirty="0">
                <a:solidFill>
                  <a:schemeClr val="accent3">
                    <a:lumMod val="50000"/>
                  </a:schemeClr>
                </a:solidFill>
              </a:rPr>
              <a:t>, on </a:t>
            </a:r>
            <a:r>
              <a:rPr lang="it-IT" sz="2000" b="1" dirty="0" err="1">
                <a:solidFill>
                  <a:schemeClr val="accent3">
                    <a:lumMod val="50000"/>
                  </a:schemeClr>
                </a:solidFill>
              </a:rPr>
              <a:t>behalf</a:t>
            </a:r>
            <a:r>
              <a:rPr lang="it-IT" sz="2000" b="1" dirty="0">
                <a:solidFill>
                  <a:schemeClr val="accent3">
                    <a:lumMod val="50000"/>
                  </a:schemeClr>
                </a:solidFill>
              </a:rPr>
              <a:t> of Circeo National Park</a:t>
            </a:r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8" name="Google Shape;115;p13"/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35496" y="44624"/>
            <a:ext cx="3544557" cy="179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6;p13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337065" y="28823"/>
            <a:ext cx="2771439" cy="10959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ottotitolo 2"/>
          <p:cNvSpPr txBox="1">
            <a:spLocks/>
          </p:cNvSpPr>
          <p:nvPr/>
        </p:nvSpPr>
        <p:spPr>
          <a:xfrm>
            <a:off x="-23812" y="4678288"/>
            <a:ext cx="9144000" cy="91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91302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9552" y="2446040"/>
            <a:ext cx="7956376" cy="910952"/>
          </a:xfrm>
        </p:spPr>
        <p:txBody>
          <a:bodyPr>
            <a:noAutofit/>
          </a:bodyPr>
          <a:lstStyle/>
          <a:p>
            <a:r>
              <a:rPr lang="it-IT" b="1">
                <a:solidFill>
                  <a:schemeClr val="accent3">
                    <a:lumMod val="50000"/>
                  </a:schemeClr>
                </a:solidFill>
              </a:rPr>
              <a:t>Biology </a:t>
            </a:r>
            <a:r>
              <a:rPr lang="it-IT" b="1" dirty="0">
                <a:solidFill>
                  <a:schemeClr val="accent3">
                    <a:lumMod val="50000"/>
                  </a:schemeClr>
                </a:solidFill>
              </a:rPr>
              <a:t>of </a:t>
            </a:r>
            <a:r>
              <a:rPr lang="it-IT" b="1" i="1" dirty="0" err="1">
                <a:solidFill>
                  <a:schemeClr val="accent3">
                    <a:lumMod val="50000"/>
                  </a:schemeClr>
                </a:solidFill>
              </a:rPr>
              <a:t>Xylosandrus</a:t>
            </a:r>
            <a:r>
              <a:rPr lang="it-IT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3">
                    <a:lumMod val="50000"/>
                  </a:schemeClr>
                </a:solidFill>
              </a:rPr>
              <a:t>crassiusculus</a:t>
            </a:r>
            <a:r>
              <a:rPr lang="it-IT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b="1" dirty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it-IT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3">
                    <a:lumMod val="50000"/>
                  </a:schemeClr>
                </a:solidFill>
              </a:rPr>
              <a:t>Xylosandrus</a:t>
            </a:r>
            <a:r>
              <a:rPr lang="it-IT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3">
                    <a:lumMod val="50000"/>
                  </a:schemeClr>
                </a:solidFill>
              </a:rPr>
              <a:t>compactus</a:t>
            </a:r>
            <a:r>
              <a:rPr lang="it-IT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it-IT" sz="2700" b="1" dirty="0">
                <a:solidFill>
                  <a:schemeClr val="accent3">
                    <a:lumMod val="50000"/>
                  </a:schemeClr>
                </a:solidFill>
              </a:rPr>
              <a:t>(Coleoptera: Curculionidae, </a:t>
            </a:r>
            <a:r>
              <a:rPr lang="it-IT" sz="2700" b="1">
                <a:solidFill>
                  <a:schemeClr val="accent3">
                    <a:lumMod val="50000"/>
                  </a:schemeClr>
                </a:solidFill>
              </a:rPr>
              <a:t>Scolytinae)</a:t>
            </a:r>
          </a:p>
          <a:p>
            <a:endParaRPr lang="it-IT" sz="2700" b="1">
              <a:solidFill>
                <a:schemeClr val="accent3">
                  <a:lumMod val="50000"/>
                </a:schemeClr>
              </a:solidFill>
            </a:endParaRPr>
          </a:p>
          <a:p>
            <a:endParaRPr lang="it-IT" sz="27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Google Shape;115;p13"/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35496" y="44624"/>
            <a:ext cx="3544557" cy="179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6;p13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337065" y="28823"/>
            <a:ext cx="2771439" cy="10959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ottotitolo 2"/>
          <p:cNvSpPr txBox="1">
            <a:spLocks/>
          </p:cNvSpPr>
          <p:nvPr/>
        </p:nvSpPr>
        <p:spPr>
          <a:xfrm>
            <a:off x="4523804" y="5301208"/>
            <a:ext cx="4620196" cy="91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it-IT" b="1" dirty="0">
                <a:solidFill>
                  <a:schemeClr val="accent3">
                    <a:lumMod val="50000"/>
                  </a:schemeClr>
                </a:solidFill>
              </a:rPr>
              <a:t>Massimo Faccoli</a:t>
            </a:r>
          </a:p>
          <a:p>
            <a:pPr lvl="1" algn="l"/>
            <a:r>
              <a:rPr lang="it-IT" b="1" dirty="0" err="1">
                <a:solidFill>
                  <a:schemeClr val="accent3">
                    <a:lumMod val="50000"/>
                  </a:schemeClr>
                </a:solidFill>
              </a:rPr>
              <a:t>University</a:t>
            </a:r>
            <a:r>
              <a:rPr lang="it-IT" b="1" dirty="0">
                <a:solidFill>
                  <a:schemeClr val="accent3">
                    <a:lumMod val="50000"/>
                  </a:schemeClr>
                </a:solidFill>
              </a:rPr>
              <a:t> of </a:t>
            </a:r>
            <a:r>
              <a:rPr lang="it-IT" b="1" dirty="0" err="1">
                <a:solidFill>
                  <a:schemeClr val="accent3">
                    <a:lumMod val="50000"/>
                  </a:schemeClr>
                </a:solidFill>
              </a:rPr>
              <a:t>Padua</a:t>
            </a:r>
            <a:endParaRPr lang="it-IT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91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5" name="Sottotitolo 2"/>
          <p:cNvSpPr txBox="1">
            <a:spLocks/>
          </p:cNvSpPr>
          <p:nvPr/>
        </p:nvSpPr>
        <p:spPr>
          <a:xfrm>
            <a:off x="1403648" y="635209"/>
            <a:ext cx="6544816" cy="124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500" b="1" i="1" dirty="0">
                <a:solidFill>
                  <a:srgbClr val="FF0000"/>
                </a:solidFill>
              </a:rPr>
              <a:t>X. </a:t>
            </a:r>
            <a:r>
              <a:rPr lang="it-IT" sz="2500" b="1" i="1" dirty="0" err="1">
                <a:solidFill>
                  <a:srgbClr val="FF0000"/>
                </a:solidFill>
              </a:rPr>
              <a:t>crassiusculus</a:t>
            </a:r>
            <a:endParaRPr lang="it-IT" sz="2500" b="1" i="1" dirty="0">
              <a:solidFill>
                <a:srgbClr val="FF0000"/>
              </a:solidFill>
            </a:endParaRPr>
          </a:p>
          <a:p>
            <a:pPr algn="l"/>
            <a:endParaRPr lang="it-IT" sz="2500" b="1" dirty="0">
              <a:solidFill>
                <a:schemeClr val="tx1"/>
              </a:solidFill>
            </a:endParaRPr>
          </a:p>
          <a:p>
            <a:pPr algn="l"/>
            <a:endParaRPr lang="it-IT" sz="2500" b="1" dirty="0">
              <a:solidFill>
                <a:schemeClr val="tx1"/>
              </a:solidFill>
            </a:endParaRPr>
          </a:p>
        </p:txBody>
      </p:sp>
      <p:grpSp>
        <p:nvGrpSpPr>
          <p:cNvPr id="4" name="Gruppo 3"/>
          <p:cNvGrpSpPr>
            <a:grpSpLocks noChangeAspect="1"/>
          </p:cNvGrpSpPr>
          <p:nvPr/>
        </p:nvGrpSpPr>
        <p:grpSpPr>
          <a:xfrm>
            <a:off x="6876256" y="44027"/>
            <a:ext cx="2245893" cy="3745013"/>
            <a:chOff x="4639496" y="1663771"/>
            <a:chExt cx="2153485" cy="359092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 r="68615"/>
            <a:stretch/>
          </p:blipFill>
          <p:spPr bwMode="auto">
            <a:xfrm>
              <a:off x="4985389" y="1663771"/>
              <a:ext cx="1807592" cy="3590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2" t="41158" r="63483"/>
            <a:stretch/>
          </p:blipFill>
          <p:spPr bwMode="auto">
            <a:xfrm>
              <a:off x="4639496" y="2900214"/>
              <a:ext cx="380096" cy="2112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ttangolo 1"/>
          <p:cNvSpPr/>
          <p:nvPr/>
        </p:nvSpPr>
        <p:spPr>
          <a:xfrm>
            <a:off x="971600" y="1240884"/>
            <a:ext cx="4464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b="1" dirty="0"/>
              <a:t>F</a:t>
            </a:r>
            <a:r>
              <a:rPr lang="it-IT" sz="2200" b="1" dirty="0"/>
              <a:t>emale</a:t>
            </a:r>
            <a:r>
              <a:rPr lang="sl-SI" sz="2200" dirty="0"/>
              <a:t>: 2-</a:t>
            </a:r>
            <a:r>
              <a:rPr lang="it-IT" sz="2200" dirty="0"/>
              <a:t>2.5</a:t>
            </a:r>
            <a:r>
              <a:rPr lang="sl-SI" sz="2200" dirty="0"/>
              <a:t> mm</a:t>
            </a:r>
            <a:r>
              <a:rPr lang="it-IT" sz="2200" dirty="0"/>
              <a:t>, </a:t>
            </a:r>
            <a:r>
              <a:rPr lang="it-IT" sz="2200" dirty="0" err="1"/>
              <a:t>reddish</a:t>
            </a:r>
            <a:r>
              <a:rPr lang="it-IT" sz="2200" dirty="0"/>
              <a:t>, </a:t>
            </a:r>
            <a:r>
              <a:rPr lang="it-IT" sz="2200" dirty="0" err="1"/>
              <a:t>winged</a:t>
            </a:r>
            <a:endParaRPr lang="sl-SI" sz="2200" dirty="0"/>
          </a:p>
          <a:p>
            <a:r>
              <a:rPr lang="sl-SI" sz="2200" b="1" dirty="0"/>
              <a:t>M</a:t>
            </a:r>
            <a:r>
              <a:rPr lang="it-IT" sz="2200" b="1" dirty="0" err="1"/>
              <a:t>ale</a:t>
            </a:r>
            <a:r>
              <a:rPr lang="sl-SI" sz="2200" dirty="0"/>
              <a:t>: 1</a:t>
            </a:r>
            <a:r>
              <a:rPr lang="it-IT" sz="2200" dirty="0"/>
              <a:t>.</a:t>
            </a:r>
            <a:r>
              <a:rPr lang="sl-SI" sz="2200" dirty="0"/>
              <a:t>5 mm</a:t>
            </a:r>
            <a:r>
              <a:rPr lang="it-IT" sz="2200" dirty="0"/>
              <a:t>, </a:t>
            </a:r>
            <a:r>
              <a:rPr lang="it-IT" sz="2200" dirty="0" err="1"/>
              <a:t>very</a:t>
            </a:r>
            <a:r>
              <a:rPr lang="it-IT" sz="2200" dirty="0"/>
              <a:t> rare, </a:t>
            </a:r>
            <a:r>
              <a:rPr lang="it-IT" sz="2200" dirty="0" err="1"/>
              <a:t>wingless</a:t>
            </a:r>
            <a:endParaRPr lang="it-IT" sz="2200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582FEBE0-7D7D-4FB9-897E-84182482EF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066" t="2528" r="4765" b="14972"/>
          <a:stretch/>
        </p:blipFill>
        <p:spPr>
          <a:xfrm>
            <a:off x="5052060" y="701040"/>
            <a:ext cx="1851660" cy="2148176"/>
          </a:xfrm>
          <a:prstGeom prst="rect">
            <a:avLst/>
          </a:prstGeom>
          <a:ln w="9525">
            <a:noFill/>
          </a:ln>
        </p:spPr>
      </p:pic>
      <p:sp>
        <p:nvSpPr>
          <p:cNvPr id="11" name="AutoShape 2" descr="https://bugwoodcloud.org/images/768x512/50820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6444208" y="5251847"/>
            <a:ext cx="2664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err="1"/>
              <a:t>Larvae</a:t>
            </a:r>
            <a:r>
              <a:rPr lang="it-IT" sz="2200" dirty="0"/>
              <a:t>: «C»-</a:t>
            </a:r>
            <a:r>
              <a:rPr lang="it-IT" sz="2200" dirty="0" err="1"/>
              <a:t>form</a:t>
            </a:r>
            <a:r>
              <a:rPr lang="it-IT" sz="2200" dirty="0"/>
              <a:t>, </a:t>
            </a:r>
            <a:r>
              <a:rPr lang="it-IT" sz="2200" dirty="0" err="1"/>
              <a:t>white</a:t>
            </a:r>
            <a:r>
              <a:rPr lang="it-IT" sz="2200" dirty="0"/>
              <a:t>, </a:t>
            </a:r>
            <a:r>
              <a:rPr lang="it-IT" sz="2200" dirty="0" err="1"/>
              <a:t>legless</a:t>
            </a:r>
            <a:endParaRPr lang="sl-SI" sz="2200" dirty="0"/>
          </a:p>
        </p:txBody>
      </p:sp>
      <p:sp>
        <p:nvSpPr>
          <p:cNvPr id="15" name="object 5"/>
          <p:cNvSpPr/>
          <p:nvPr/>
        </p:nvSpPr>
        <p:spPr>
          <a:xfrm>
            <a:off x="2053345" y="4532846"/>
            <a:ext cx="4318855" cy="2208522"/>
          </a:xfrm>
          <a:prstGeom prst="rect">
            <a:avLst/>
          </a:prstGeom>
          <a:blipFill>
            <a:blip r:embed="rId6" cstate="print"/>
            <a:srcRect/>
            <a:stretch>
              <a:fillRect t="-19058" r="-5039" b="-1136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Sottotitolo 2"/>
          <p:cNvSpPr txBox="1">
            <a:spLocks/>
          </p:cNvSpPr>
          <p:nvPr/>
        </p:nvSpPr>
        <p:spPr>
          <a:xfrm>
            <a:off x="2168152" y="2996952"/>
            <a:ext cx="2691880" cy="62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500" b="1" i="1" dirty="0">
                <a:solidFill>
                  <a:srgbClr val="FF0000"/>
                </a:solidFill>
              </a:rPr>
              <a:t>X.</a:t>
            </a:r>
            <a:r>
              <a:rPr lang="it-IT" sz="2500" b="1" i="1" dirty="0">
                <a:solidFill>
                  <a:schemeClr val="tx1"/>
                </a:solidFill>
              </a:rPr>
              <a:t> </a:t>
            </a:r>
            <a:r>
              <a:rPr lang="it-IT" sz="2500" b="1" i="1" dirty="0" err="1">
                <a:solidFill>
                  <a:srgbClr val="FF0000"/>
                </a:solidFill>
              </a:rPr>
              <a:t>compactus</a:t>
            </a:r>
            <a:endParaRPr lang="it-IT" sz="2500" b="1" i="1" dirty="0">
              <a:solidFill>
                <a:srgbClr val="FF00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107144" y="3465467"/>
            <a:ext cx="53451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b="1" dirty="0"/>
              <a:t>F</a:t>
            </a:r>
            <a:r>
              <a:rPr lang="it-IT" sz="2200" b="1" dirty="0"/>
              <a:t>emale</a:t>
            </a:r>
            <a:r>
              <a:rPr lang="sl-SI" sz="2200" dirty="0"/>
              <a:t>: </a:t>
            </a:r>
            <a:r>
              <a:rPr lang="it-IT" sz="2200" dirty="0"/>
              <a:t>1.6-1.8</a:t>
            </a:r>
            <a:r>
              <a:rPr lang="sl-SI" sz="2200" dirty="0"/>
              <a:t> mm</a:t>
            </a:r>
            <a:r>
              <a:rPr lang="it-IT" sz="2200" dirty="0"/>
              <a:t>, </a:t>
            </a:r>
            <a:r>
              <a:rPr lang="it-IT" sz="2200" dirty="0" err="1"/>
              <a:t>blackish</a:t>
            </a:r>
            <a:r>
              <a:rPr lang="it-IT" sz="2200" dirty="0"/>
              <a:t>, </a:t>
            </a:r>
            <a:r>
              <a:rPr lang="it-IT" sz="2200" dirty="0" err="1"/>
              <a:t>shiny</a:t>
            </a:r>
            <a:r>
              <a:rPr lang="it-IT" sz="2200" dirty="0"/>
              <a:t>, </a:t>
            </a:r>
            <a:r>
              <a:rPr lang="it-IT" sz="2200" dirty="0" err="1"/>
              <a:t>winged</a:t>
            </a:r>
            <a:endParaRPr lang="sl-SI" sz="2200" dirty="0"/>
          </a:p>
          <a:p>
            <a:r>
              <a:rPr lang="sl-SI" sz="2200" b="1" dirty="0"/>
              <a:t>M</a:t>
            </a:r>
            <a:r>
              <a:rPr lang="it-IT" sz="2200" b="1" dirty="0" err="1"/>
              <a:t>ale</a:t>
            </a:r>
            <a:r>
              <a:rPr lang="sl-SI" sz="2200" dirty="0"/>
              <a:t>: </a:t>
            </a:r>
            <a:r>
              <a:rPr lang="it-IT" sz="2200" dirty="0"/>
              <a:t>0.9-</a:t>
            </a:r>
            <a:r>
              <a:rPr lang="sl-SI" sz="2200" dirty="0"/>
              <a:t>1</a:t>
            </a:r>
            <a:r>
              <a:rPr lang="it-IT" sz="2200" dirty="0"/>
              <a:t>.3</a:t>
            </a:r>
            <a:r>
              <a:rPr lang="sl-SI" sz="2200" dirty="0"/>
              <a:t> mm</a:t>
            </a:r>
            <a:r>
              <a:rPr lang="it-IT" sz="2200" dirty="0"/>
              <a:t>, </a:t>
            </a:r>
            <a:r>
              <a:rPr lang="it-IT" sz="2200" dirty="0" err="1"/>
              <a:t>very</a:t>
            </a:r>
            <a:r>
              <a:rPr lang="it-IT" sz="2200" dirty="0"/>
              <a:t> rare, </a:t>
            </a:r>
            <a:r>
              <a:rPr lang="it-IT" sz="2200" dirty="0" err="1"/>
              <a:t>wingless</a:t>
            </a:r>
            <a:endParaRPr lang="it-IT" sz="2200" dirty="0"/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"/>
          <a:stretch/>
        </p:blipFill>
        <p:spPr bwMode="auto">
          <a:xfrm rot="5400000">
            <a:off x="-782788" y="3055288"/>
            <a:ext cx="3528116" cy="195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982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>
          <a:xfrm>
            <a:off x="-21272" y="14808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4" name="Sottotitolo 2"/>
          <p:cNvSpPr txBox="1">
            <a:spLocks/>
          </p:cNvSpPr>
          <p:nvPr/>
        </p:nvSpPr>
        <p:spPr>
          <a:xfrm>
            <a:off x="107504" y="2465472"/>
            <a:ext cx="3816424" cy="76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 b="1" dirty="0">
                <a:solidFill>
                  <a:schemeClr val="tx1"/>
                </a:solidFill>
              </a:rPr>
              <a:t>More than 120 host-plants from 46 families</a:t>
            </a:r>
          </a:p>
          <a:p>
            <a:pPr algn="l"/>
            <a:endParaRPr lang="it-IT" sz="2200" dirty="0"/>
          </a:p>
          <a:p>
            <a:pPr algn="l"/>
            <a:r>
              <a:rPr lang="it-IT" sz="2200" dirty="0"/>
              <a:t>In Europe: </a:t>
            </a:r>
            <a:r>
              <a:rPr lang="sl-SI" sz="2200" i="1" dirty="0"/>
              <a:t>Acer</a:t>
            </a:r>
            <a:r>
              <a:rPr lang="sl-SI" sz="2200" dirty="0"/>
              <a:t>, </a:t>
            </a:r>
            <a:r>
              <a:rPr lang="sl-SI" sz="2200" i="1" dirty="0"/>
              <a:t>Alnus</a:t>
            </a:r>
            <a:r>
              <a:rPr lang="sl-SI" sz="2200" dirty="0"/>
              <a:t>, </a:t>
            </a:r>
            <a:r>
              <a:rPr lang="sl-SI" sz="2200" i="1" dirty="0"/>
              <a:t>Betula</a:t>
            </a:r>
            <a:r>
              <a:rPr lang="sl-SI" sz="2200" dirty="0"/>
              <a:t>, </a:t>
            </a:r>
            <a:r>
              <a:rPr lang="sl-SI" sz="2200" i="1" dirty="0">
                <a:solidFill>
                  <a:srgbClr val="FF0000"/>
                </a:solidFill>
              </a:rPr>
              <a:t>Castanea</a:t>
            </a:r>
            <a:r>
              <a:rPr lang="sl-SI" sz="2200" dirty="0"/>
              <a:t>, </a:t>
            </a:r>
            <a:r>
              <a:rPr lang="sl-SI" sz="2200" i="1" dirty="0"/>
              <a:t>Cornus</a:t>
            </a:r>
            <a:r>
              <a:rPr lang="sl-SI" sz="2200" dirty="0"/>
              <a:t>, </a:t>
            </a:r>
            <a:r>
              <a:rPr lang="sl-SI" sz="2200" i="1" dirty="0"/>
              <a:t>Dispyros</a:t>
            </a:r>
            <a:r>
              <a:rPr lang="sl-SI" sz="2200" dirty="0"/>
              <a:t> </a:t>
            </a:r>
            <a:r>
              <a:rPr lang="sl-SI" sz="2200" i="1" dirty="0"/>
              <a:t>kaki</a:t>
            </a:r>
            <a:r>
              <a:rPr lang="sl-SI" sz="2200" dirty="0"/>
              <a:t>, </a:t>
            </a:r>
            <a:r>
              <a:rPr lang="sl-SI" sz="2200" i="1" dirty="0"/>
              <a:t>Ficus</a:t>
            </a:r>
            <a:r>
              <a:rPr lang="sl-SI" sz="2200" dirty="0"/>
              <a:t> </a:t>
            </a:r>
            <a:r>
              <a:rPr lang="sl-SI" sz="2200" i="1" dirty="0"/>
              <a:t>carica</a:t>
            </a:r>
            <a:r>
              <a:rPr lang="sl-SI" sz="2200" dirty="0"/>
              <a:t>, </a:t>
            </a:r>
            <a:r>
              <a:rPr lang="sl-SI" sz="2200" i="1" dirty="0"/>
              <a:t>Fraxinus</a:t>
            </a:r>
            <a:r>
              <a:rPr lang="sl-SI" sz="2200" dirty="0"/>
              <a:t>, </a:t>
            </a:r>
            <a:r>
              <a:rPr lang="sl-SI" sz="2200" i="1" dirty="0"/>
              <a:t>Malus</a:t>
            </a:r>
            <a:r>
              <a:rPr lang="sl-SI" sz="2200" dirty="0"/>
              <a:t>, </a:t>
            </a:r>
            <a:r>
              <a:rPr lang="sl-SI" sz="2200" i="1" dirty="0"/>
              <a:t>Platanus</a:t>
            </a:r>
            <a:r>
              <a:rPr lang="sl-SI" sz="2200" dirty="0"/>
              <a:t>, </a:t>
            </a:r>
            <a:r>
              <a:rPr lang="sl-SI" sz="2200" i="1" dirty="0"/>
              <a:t>Populus</a:t>
            </a:r>
            <a:r>
              <a:rPr lang="sl-SI" sz="2200" dirty="0"/>
              <a:t>, </a:t>
            </a:r>
            <a:r>
              <a:rPr lang="sl-SI" sz="2200" i="1" dirty="0"/>
              <a:t>Prunus</a:t>
            </a:r>
            <a:r>
              <a:rPr lang="sl-SI" sz="2200" dirty="0"/>
              <a:t>, </a:t>
            </a:r>
            <a:r>
              <a:rPr lang="sl-SI" sz="2200" i="1" dirty="0"/>
              <a:t>Quercus</a:t>
            </a:r>
            <a:r>
              <a:rPr lang="sl-SI" sz="2200" dirty="0"/>
              <a:t>, </a:t>
            </a:r>
            <a:r>
              <a:rPr lang="sl-SI" sz="2200" i="1" dirty="0"/>
              <a:t>Salix</a:t>
            </a:r>
            <a:r>
              <a:rPr lang="sl-SI" sz="2200" dirty="0"/>
              <a:t>, </a:t>
            </a:r>
            <a:r>
              <a:rPr lang="sl-SI" sz="2200" i="1" dirty="0"/>
              <a:t>Ulmus</a:t>
            </a:r>
            <a:r>
              <a:rPr lang="sl-SI" sz="2200" dirty="0"/>
              <a:t>, </a:t>
            </a:r>
            <a:r>
              <a:rPr lang="sl-SI" sz="2200" i="1" dirty="0"/>
              <a:t>Vitis</a:t>
            </a:r>
            <a:r>
              <a:rPr lang="it-IT" sz="2200" dirty="0"/>
              <a:t>, </a:t>
            </a:r>
            <a:r>
              <a:rPr lang="sl-SI" sz="2200" i="1" dirty="0">
                <a:solidFill>
                  <a:srgbClr val="FF0000"/>
                </a:solidFill>
              </a:rPr>
              <a:t>Ceratonia siliqua</a:t>
            </a:r>
            <a:r>
              <a:rPr lang="it-IT" sz="22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sl-SI" sz="2200" i="1" dirty="0">
                <a:solidFill>
                  <a:srgbClr val="FF0000"/>
                </a:solidFill>
              </a:rPr>
              <a:t>Cercis siliquastrum</a:t>
            </a:r>
            <a:r>
              <a:rPr lang="sl-SI" sz="2200" i="1" dirty="0"/>
              <a:t>…</a:t>
            </a:r>
            <a:endParaRPr lang="en-US" sz="2200" b="1" dirty="0">
              <a:solidFill>
                <a:schemeClr val="tx1"/>
              </a:solidFill>
            </a:endParaRPr>
          </a:p>
          <a:p>
            <a:pPr algn="l"/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179512" y="1750750"/>
            <a:ext cx="2448272" cy="526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500" b="1" i="1" dirty="0">
                <a:solidFill>
                  <a:srgbClr val="FF0000"/>
                </a:solidFill>
              </a:rPr>
              <a:t>X. </a:t>
            </a:r>
            <a:r>
              <a:rPr lang="it-IT" sz="2500" b="1" i="1" dirty="0" err="1">
                <a:solidFill>
                  <a:srgbClr val="FF0000"/>
                </a:solidFill>
              </a:rPr>
              <a:t>crassiusculus</a:t>
            </a:r>
            <a:endParaRPr lang="it-IT" sz="2500" b="1" i="1" dirty="0">
              <a:solidFill>
                <a:srgbClr val="FF0000"/>
              </a:solidFill>
            </a:endParaRPr>
          </a:p>
          <a:p>
            <a:pPr algn="l"/>
            <a:endParaRPr lang="it-IT" sz="2500" b="1" dirty="0">
              <a:solidFill>
                <a:schemeClr val="tx1"/>
              </a:solidFill>
            </a:endParaRPr>
          </a:p>
          <a:p>
            <a:pPr algn="l"/>
            <a:endParaRPr lang="it-IT" sz="2500" b="1" dirty="0">
              <a:solidFill>
                <a:schemeClr val="tx1"/>
              </a:solidFill>
            </a:endParaRPr>
          </a:p>
        </p:txBody>
      </p:sp>
      <p:sp>
        <p:nvSpPr>
          <p:cNvPr id="7" name="Sottotitolo 2"/>
          <p:cNvSpPr txBox="1">
            <a:spLocks/>
          </p:cNvSpPr>
          <p:nvPr/>
        </p:nvSpPr>
        <p:spPr>
          <a:xfrm>
            <a:off x="1835696" y="573832"/>
            <a:ext cx="7199784" cy="76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800" b="1" dirty="0">
                <a:solidFill>
                  <a:schemeClr val="tx1"/>
                </a:solidFill>
              </a:rPr>
              <a:t>Host-</a:t>
            </a:r>
            <a:r>
              <a:rPr lang="it-IT" sz="2800" b="1" dirty="0" err="1">
                <a:solidFill>
                  <a:schemeClr val="tx1"/>
                </a:solidFill>
              </a:rPr>
              <a:t>plants</a:t>
            </a:r>
            <a:r>
              <a:rPr lang="it-IT" sz="2800" b="1" dirty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it-IT" sz="2500" b="1" dirty="0" err="1">
                <a:solidFill>
                  <a:schemeClr val="tx1"/>
                </a:solidFill>
              </a:rPr>
              <a:t>Species</a:t>
            </a:r>
            <a:r>
              <a:rPr lang="it-IT" sz="2500" b="1" dirty="0">
                <a:solidFill>
                  <a:schemeClr val="tx1"/>
                </a:solidFill>
              </a:rPr>
              <a:t> </a:t>
            </a:r>
            <a:r>
              <a:rPr lang="it-IT" sz="2500" b="1" dirty="0" err="1">
                <a:solidFill>
                  <a:schemeClr val="tx1"/>
                </a:solidFill>
              </a:rPr>
              <a:t>strongly</a:t>
            </a:r>
            <a:r>
              <a:rPr lang="it-IT" sz="2500" b="1" dirty="0">
                <a:solidFill>
                  <a:schemeClr val="tx1"/>
                </a:solidFill>
              </a:rPr>
              <a:t> </a:t>
            </a:r>
            <a:r>
              <a:rPr lang="it-IT" sz="2500" b="1" dirty="0" err="1">
                <a:solidFill>
                  <a:schemeClr val="tx1"/>
                </a:solidFill>
              </a:rPr>
              <a:t>polyphagous</a:t>
            </a:r>
            <a:r>
              <a:rPr lang="it-IT" sz="2500" b="1" dirty="0">
                <a:solidFill>
                  <a:schemeClr val="tx1"/>
                </a:solidFill>
              </a:rPr>
              <a:t> on </a:t>
            </a:r>
            <a:r>
              <a:rPr lang="it-IT" sz="2500" b="1" dirty="0" err="1">
                <a:solidFill>
                  <a:schemeClr val="tx1"/>
                </a:solidFill>
              </a:rPr>
              <a:t>broadleaves</a:t>
            </a:r>
            <a:r>
              <a:rPr lang="it-IT" sz="2500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6272608" y="1797787"/>
            <a:ext cx="2691880" cy="62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2500" b="1" i="1" dirty="0">
                <a:solidFill>
                  <a:srgbClr val="FF0000"/>
                </a:solidFill>
              </a:rPr>
              <a:t>X. </a:t>
            </a:r>
            <a:r>
              <a:rPr lang="it-IT" sz="2500" b="1" i="1" dirty="0" err="1">
                <a:solidFill>
                  <a:srgbClr val="FF0000"/>
                </a:solidFill>
              </a:rPr>
              <a:t>compactus</a:t>
            </a:r>
            <a:endParaRPr lang="it-IT" sz="2500" b="1" i="1" dirty="0">
              <a:solidFill>
                <a:srgbClr val="FF0000"/>
              </a:solidFill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4535488" y="2444864"/>
            <a:ext cx="4530476" cy="76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500" b="1" dirty="0">
                <a:solidFill>
                  <a:schemeClr val="tx1"/>
                </a:solidFill>
              </a:rPr>
              <a:t>More than 220 host-plants from 62 families </a:t>
            </a:r>
            <a:r>
              <a:rPr lang="en-US" sz="2000" b="1" dirty="0">
                <a:solidFill>
                  <a:schemeClr val="tx1"/>
                </a:solidFill>
              </a:rPr>
              <a:t>(</a:t>
            </a:r>
            <a:r>
              <a:rPr lang="en-US" sz="2000" b="1" dirty="0" err="1">
                <a:solidFill>
                  <a:schemeClr val="tx1"/>
                </a:solidFill>
              </a:rPr>
              <a:t>inc.</a:t>
            </a:r>
            <a:r>
              <a:rPr lang="en-US" sz="2000" b="1" dirty="0">
                <a:solidFill>
                  <a:schemeClr val="tx1"/>
                </a:solidFill>
              </a:rPr>
              <a:t> pines and cypress!)</a:t>
            </a:r>
          </a:p>
          <a:p>
            <a:pPr algn="r">
              <a:tabLst>
                <a:tab pos="92075" algn="l"/>
              </a:tabLst>
            </a:pPr>
            <a:endParaRPr lang="it-IT" sz="2200" dirty="0"/>
          </a:p>
          <a:p>
            <a:pPr algn="r">
              <a:tabLst>
                <a:tab pos="92075" algn="l"/>
              </a:tabLst>
            </a:pPr>
            <a:r>
              <a:rPr lang="it-IT" sz="2200" dirty="0"/>
              <a:t>In Europe: </a:t>
            </a:r>
            <a:r>
              <a:rPr lang="en-US" sz="2200" i="1" dirty="0" err="1">
                <a:solidFill>
                  <a:srgbClr val="FF0000"/>
                </a:solidFill>
              </a:rPr>
              <a:t>Laurus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i="1" dirty="0" err="1">
                <a:solidFill>
                  <a:srgbClr val="FF0000"/>
                </a:solidFill>
              </a:rPr>
              <a:t>nobilis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,  </a:t>
            </a:r>
            <a:r>
              <a:rPr lang="en-US" sz="2200" i="1" dirty="0" err="1">
                <a:solidFill>
                  <a:schemeClr val="bg1">
                    <a:lumMod val="50000"/>
                  </a:schemeClr>
                </a:solidFill>
              </a:rPr>
              <a:t>Pistacia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200" i="1" dirty="0" err="1">
                <a:solidFill>
                  <a:schemeClr val="bg1">
                    <a:lumMod val="50000"/>
                  </a:schemeClr>
                </a:solidFill>
              </a:rPr>
              <a:t>lentiscus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 ,  Quercus ilex, </a:t>
            </a:r>
            <a:r>
              <a:rPr lang="en-US" sz="2200" i="1" dirty="0" err="1">
                <a:solidFill>
                  <a:schemeClr val="bg1">
                    <a:lumMod val="50000"/>
                  </a:schemeClr>
                </a:solidFill>
              </a:rPr>
              <a:t>Ruscus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200" i="1" dirty="0" err="1">
                <a:solidFill>
                  <a:schemeClr val="bg1">
                    <a:lumMod val="50000"/>
                  </a:schemeClr>
                </a:solidFill>
              </a:rPr>
              <a:t>aculeatus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 , </a:t>
            </a:r>
            <a:r>
              <a:rPr lang="en-US" sz="2200" i="1" dirty="0" err="1">
                <a:solidFill>
                  <a:schemeClr val="bg1">
                    <a:lumMod val="50000"/>
                  </a:schemeClr>
                </a:solidFill>
              </a:rPr>
              <a:t>Ceratonia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200" i="1" dirty="0" err="1">
                <a:solidFill>
                  <a:schemeClr val="bg1">
                    <a:lumMod val="50000"/>
                  </a:schemeClr>
                </a:solidFill>
              </a:rPr>
              <a:t>siliqua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, Viburnum </a:t>
            </a:r>
            <a:r>
              <a:rPr lang="en-US" sz="2200" i="1" dirty="0" err="1">
                <a:solidFill>
                  <a:schemeClr val="bg1">
                    <a:lumMod val="50000"/>
                  </a:schemeClr>
                </a:solidFill>
              </a:rPr>
              <a:t>tinus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, Arbutus </a:t>
            </a:r>
            <a:r>
              <a:rPr lang="en-US" sz="2200" i="1" dirty="0" err="1">
                <a:solidFill>
                  <a:schemeClr val="bg1">
                    <a:lumMod val="50000"/>
                  </a:schemeClr>
                </a:solidFill>
              </a:rPr>
              <a:t>unedo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200" i="1" dirty="0" err="1">
                <a:solidFill>
                  <a:schemeClr val="bg1">
                    <a:lumMod val="50000"/>
                  </a:schemeClr>
                </a:solidFill>
              </a:rPr>
              <a:t>Phillyrea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 sp., Tilia </a:t>
            </a:r>
            <a:r>
              <a:rPr lang="en-US" sz="2200" i="1" dirty="0" err="1">
                <a:solidFill>
                  <a:schemeClr val="bg1">
                    <a:lumMod val="50000"/>
                  </a:schemeClr>
                </a:solidFill>
              </a:rPr>
              <a:t>cordata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, Pittosporum</a:t>
            </a:r>
            <a:endParaRPr lang="en-US" sz="2200" i="1" dirty="0">
              <a:solidFill>
                <a:schemeClr val="tx1"/>
              </a:solidFill>
            </a:endParaRPr>
          </a:p>
          <a:p>
            <a:pPr algn="r"/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29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1475656" y="476672"/>
            <a:ext cx="2160240" cy="76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800" b="1" dirty="0">
                <a:solidFill>
                  <a:schemeClr val="tx1"/>
                </a:solidFill>
              </a:rPr>
              <a:t>Host-</a:t>
            </a:r>
            <a:r>
              <a:rPr lang="it-IT" sz="2800" b="1" dirty="0" err="1">
                <a:solidFill>
                  <a:schemeClr val="tx1"/>
                </a:solidFill>
              </a:rPr>
              <a:t>plants</a:t>
            </a:r>
            <a:endParaRPr lang="it-IT" sz="2800" b="1" dirty="0">
              <a:solidFill>
                <a:schemeClr val="tx1"/>
              </a:solidFill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4669408" y="5555084"/>
            <a:ext cx="3600908" cy="76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i="1" dirty="0">
                <a:solidFill>
                  <a:schemeClr val="tx1"/>
                </a:solidFill>
              </a:rPr>
              <a:t>X. </a:t>
            </a:r>
            <a:r>
              <a:rPr lang="en-US" sz="2500" b="1" i="1" dirty="0" err="1">
                <a:solidFill>
                  <a:schemeClr val="tx1"/>
                </a:solidFill>
              </a:rPr>
              <a:t>compactus</a:t>
            </a:r>
            <a:r>
              <a:rPr lang="en-US" sz="2500" b="1" dirty="0">
                <a:solidFill>
                  <a:schemeClr val="tx1"/>
                </a:solidFill>
              </a:rPr>
              <a:t> infests twigs and small branches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Sottotitolo 2"/>
          <p:cNvSpPr txBox="1">
            <a:spLocks/>
          </p:cNvSpPr>
          <p:nvPr/>
        </p:nvSpPr>
        <p:spPr>
          <a:xfrm>
            <a:off x="145604" y="1221904"/>
            <a:ext cx="3269828" cy="76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i="1" dirty="0">
                <a:solidFill>
                  <a:schemeClr val="tx1"/>
                </a:solidFill>
              </a:rPr>
              <a:t>X. </a:t>
            </a:r>
            <a:r>
              <a:rPr lang="en-US" sz="2500" b="1" i="1" dirty="0" err="1">
                <a:solidFill>
                  <a:schemeClr val="tx1"/>
                </a:solidFill>
              </a:rPr>
              <a:t>crassiusculus</a:t>
            </a:r>
            <a:r>
              <a:rPr lang="en-US" sz="2500" b="1" i="1" dirty="0">
                <a:solidFill>
                  <a:schemeClr val="tx1"/>
                </a:solidFill>
              </a:rPr>
              <a:t> </a:t>
            </a:r>
            <a:r>
              <a:rPr lang="en-US" sz="2500" b="1" dirty="0">
                <a:solidFill>
                  <a:schemeClr val="tx1"/>
                </a:solidFill>
              </a:rPr>
              <a:t>infests medium-large braches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4" y="2432737"/>
            <a:ext cx="3384376" cy="452465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9" b="5555"/>
          <a:stretch/>
        </p:blipFill>
        <p:spPr bwMode="auto">
          <a:xfrm rot="5400000" flipH="1">
            <a:off x="5542795" y="1521545"/>
            <a:ext cx="5150690" cy="205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2" t="50113" r="19160"/>
          <a:stretch/>
        </p:blipFill>
        <p:spPr bwMode="auto">
          <a:xfrm>
            <a:off x="3826340" y="-6236"/>
            <a:ext cx="3272038" cy="514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reccia a destra 17"/>
          <p:cNvSpPr/>
          <p:nvPr/>
        </p:nvSpPr>
        <p:spPr>
          <a:xfrm rot="16200000">
            <a:off x="5635162" y="4686519"/>
            <a:ext cx="1103159" cy="781210"/>
          </a:xfrm>
          <a:prstGeom prst="rightArrow">
            <a:avLst>
              <a:gd name="adj1" fmla="val 36875"/>
              <a:gd name="adj2" fmla="val 860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/>
          <p:cNvSpPr/>
          <p:nvPr/>
        </p:nvSpPr>
        <p:spPr>
          <a:xfrm rot="5400000">
            <a:off x="1170666" y="2221823"/>
            <a:ext cx="1103159" cy="781210"/>
          </a:xfrm>
          <a:prstGeom prst="rightArrow">
            <a:avLst>
              <a:gd name="adj1" fmla="val 36875"/>
              <a:gd name="adj2" fmla="val 860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120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4" name="Sottotitolo 2"/>
          <p:cNvSpPr txBox="1">
            <a:spLocks/>
          </p:cNvSpPr>
          <p:nvPr/>
        </p:nvSpPr>
        <p:spPr>
          <a:xfrm>
            <a:off x="179512" y="1797968"/>
            <a:ext cx="6048672" cy="76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400" b="1" dirty="0" err="1">
                <a:solidFill>
                  <a:schemeClr val="tx1"/>
                </a:solidFill>
              </a:rPr>
              <a:t>Adults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active</a:t>
            </a:r>
            <a:r>
              <a:rPr lang="it-IT" sz="2400" b="1" dirty="0">
                <a:solidFill>
                  <a:schemeClr val="tx1"/>
                </a:solidFill>
              </a:rPr>
              <a:t> from March to </a:t>
            </a:r>
            <a:r>
              <a:rPr lang="it-IT" sz="2400" b="1" dirty="0" err="1">
                <a:solidFill>
                  <a:schemeClr val="tx1"/>
                </a:solidFill>
              </a:rPr>
              <a:t>October</a:t>
            </a:r>
            <a:r>
              <a:rPr lang="sl-SI" sz="2400" b="1" dirty="0">
                <a:solidFill>
                  <a:schemeClr val="tx1"/>
                </a:solidFill>
              </a:rPr>
              <a:t> </a:t>
            </a:r>
            <a:r>
              <a:rPr lang="it-IT" sz="2400" b="1" dirty="0">
                <a:solidFill>
                  <a:schemeClr val="tx1"/>
                </a:solidFill>
              </a:rPr>
              <a:t>(with </a:t>
            </a:r>
            <a:r>
              <a:rPr lang="it-IT" sz="2400" b="1" dirty="0" err="1">
                <a:solidFill>
                  <a:schemeClr val="tx1"/>
                </a:solidFill>
              </a:rPr>
              <a:t>variations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according</a:t>
            </a:r>
            <a:r>
              <a:rPr lang="it-IT" sz="2400" b="1" dirty="0">
                <a:solidFill>
                  <a:schemeClr val="tx1"/>
                </a:solidFill>
              </a:rPr>
              <a:t> to </a:t>
            </a:r>
            <a:r>
              <a:rPr lang="it-IT" sz="2400" b="1" dirty="0" err="1">
                <a:solidFill>
                  <a:schemeClr val="tx1"/>
                </a:solidFill>
              </a:rPr>
              <a:t>climate</a:t>
            </a:r>
            <a:r>
              <a:rPr lang="it-IT" sz="2400" b="1" dirty="0">
                <a:solidFill>
                  <a:schemeClr val="tx1"/>
                </a:solidFill>
              </a:rPr>
              <a:t> and </a:t>
            </a:r>
            <a:r>
              <a:rPr lang="it-IT" sz="2400" b="1" dirty="0" err="1">
                <a:solidFill>
                  <a:schemeClr val="tx1"/>
                </a:solidFill>
              </a:rPr>
              <a:t>latitudes</a:t>
            </a:r>
            <a:r>
              <a:rPr lang="it-IT" sz="2400" b="1" dirty="0">
                <a:solidFill>
                  <a:schemeClr val="tx1"/>
                </a:solidFill>
              </a:rPr>
              <a:t>)</a:t>
            </a:r>
          </a:p>
          <a:p>
            <a:pPr algn="l"/>
            <a:endParaRPr lang="it-IT" sz="2400" b="1" dirty="0"/>
          </a:p>
          <a:p>
            <a:pPr algn="l"/>
            <a:r>
              <a:rPr lang="it-IT" sz="2400" b="1" dirty="0" err="1">
                <a:solidFill>
                  <a:schemeClr val="tx1"/>
                </a:solidFill>
              </a:rPr>
              <a:t>Only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females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flight</a:t>
            </a:r>
            <a:r>
              <a:rPr lang="it-IT" sz="2400" b="1" dirty="0">
                <a:solidFill>
                  <a:schemeClr val="tx1"/>
                </a:solidFill>
              </a:rPr>
              <a:t> and </a:t>
            </a:r>
            <a:r>
              <a:rPr lang="it-IT" sz="2400" b="1" dirty="0" err="1">
                <a:solidFill>
                  <a:schemeClr val="tx1"/>
                </a:solidFill>
              </a:rPr>
              <a:t>infest</a:t>
            </a:r>
            <a:r>
              <a:rPr lang="it-IT" sz="2400" b="1" dirty="0">
                <a:solidFill>
                  <a:schemeClr val="tx1"/>
                </a:solidFill>
              </a:rPr>
              <a:t> new </a:t>
            </a:r>
            <a:r>
              <a:rPr lang="it-IT" sz="2400" b="1" dirty="0" err="1">
                <a:solidFill>
                  <a:schemeClr val="tx1"/>
                </a:solidFill>
              </a:rPr>
              <a:t>hosts</a:t>
            </a:r>
            <a:endParaRPr lang="it-IT" sz="2400" b="1" dirty="0">
              <a:solidFill>
                <a:schemeClr val="tx1"/>
              </a:solidFill>
            </a:endParaRP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" name="object 5"/>
          <p:cNvSpPr txBox="1">
            <a:spLocks/>
          </p:cNvSpPr>
          <p:nvPr/>
        </p:nvSpPr>
        <p:spPr>
          <a:xfrm>
            <a:off x="1729354" y="651477"/>
            <a:ext cx="3202686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it-IT" spc="-90" dirty="0"/>
              <a:t>The </a:t>
            </a:r>
            <a:r>
              <a:rPr lang="it-IT" spc="-254" dirty="0" err="1"/>
              <a:t>biology</a:t>
            </a:r>
            <a:endParaRPr lang="it-IT" spc="-254" dirty="0"/>
          </a:p>
        </p:txBody>
      </p:sp>
      <p:sp>
        <p:nvSpPr>
          <p:cNvPr id="10" name="object 3"/>
          <p:cNvSpPr/>
          <p:nvPr/>
        </p:nvSpPr>
        <p:spPr>
          <a:xfrm>
            <a:off x="6228184" y="1679228"/>
            <a:ext cx="2915816" cy="44140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Freccia a destra 10"/>
          <p:cNvSpPr/>
          <p:nvPr/>
        </p:nvSpPr>
        <p:spPr>
          <a:xfrm rot="6509575">
            <a:off x="7128185" y="2413789"/>
            <a:ext cx="2541557" cy="387042"/>
          </a:xfrm>
          <a:prstGeom prst="rightArrow">
            <a:avLst>
              <a:gd name="adj1" fmla="val 36875"/>
              <a:gd name="adj2" fmla="val 860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9" t="2992" r="17059" b="55205"/>
          <a:stretch/>
        </p:blipFill>
        <p:spPr bwMode="auto">
          <a:xfrm>
            <a:off x="4572000" y="4470400"/>
            <a:ext cx="2250876" cy="235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6822876" y="692696"/>
            <a:ext cx="2162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b="1" dirty="0" err="1"/>
              <a:t>Penetration</a:t>
            </a:r>
            <a:r>
              <a:rPr lang="it-IT" b="1" dirty="0"/>
              <a:t> </a:t>
            </a:r>
            <a:r>
              <a:rPr lang="it-IT" b="1" dirty="0" err="1"/>
              <a:t>hole</a:t>
            </a:r>
            <a:r>
              <a:rPr lang="it-IT" b="1" dirty="0"/>
              <a:t> of </a:t>
            </a:r>
            <a:r>
              <a:rPr lang="it-IT" b="1" i="1" dirty="0"/>
              <a:t>X. </a:t>
            </a:r>
            <a:r>
              <a:rPr lang="it-IT" b="1" i="1" dirty="0" err="1"/>
              <a:t>compactus</a:t>
            </a:r>
            <a:r>
              <a:rPr lang="it-IT" b="1" i="1" dirty="0"/>
              <a:t> </a:t>
            </a:r>
            <a:endParaRPr lang="it-IT" i="1" dirty="0"/>
          </a:p>
        </p:txBody>
      </p:sp>
      <p:sp>
        <p:nvSpPr>
          <p:cNvPr id="14" name="Freccia a destra 13"/>
          <p:cNvSpPr/>
          <p:nvPr/>
        </p:nvSpPr>
        <p:spPr>
          <a:xfrm rot="20843119">
            <a:off x="2810942" y="5577411"/>
            <a:ext cx="2541557" cy="387042"/>
          </a:xfrm>
          <a:prstGeom prst="rightArrow">
            <a:avLst>
              <a:gd name="adj1" fmla="val 36875"/>
              <a:gd name="adj2" fmla="val 860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971600" y="5818038"/>
            <a:ext cx="2088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err="1"/>
              <a:t>Female</a:t>
            </a:r>
            <a:r>
              <a:rPr lang="it-IT" b="1" dirty="0"/>
              <a:t> of </a:t>
            </a:r>
            <a:r>
              <a:rPr lang="it-IT" b="1" i="1" dirty="0"/>
              <a:t>X. </a:t>
            </a:r>
            <a:r>
              <a:rPr lang="it-IT" b="1" i="1" dirty="0" err="1"/>
              <a:t>compactus</a:t>
            </a:r>
            <a:r>
              <a:rPr lang="it-IT" b="1" dirty="0"/>
              <a:t> </a:t>
            </a:r>
            <a:r>
              <a:rPr lang="it-IT" b="1" dirty="0" err="1"/>
              <a:t>boring</a:t>
            </a:r>
            <a:r>
              <a:rPr lang="it-IT" b="1" dirty="0"/>
              <a:t> in the </a:t>
            </a:r>
            <a:r>
              <a:rPr lang="it-IT" b="1" dirty="0" err="1"/>
              <a:t>host</a:t>
            </a:r>
            <a:endParaRPr lang="it-IT" dirty="0"/>
          </a:p>
        </p:txBody>
      </p:sp>
      <p:sp>
        <p:nvSpPr>
          <p:cNvPr id="16" name="Sottotitolo 2"/>
          <p:cNvSpPr txBox="1">
            <a:spLocks/>
          </p:cNvSpPr>
          <p:nvPr/>
        </p:nvSpPr>
        <p:spPr>
          <a:xfrm>
            <a:off x="179512" y="3789040"/>
            <a:ext cx="4752528" cy="76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400" b="1" dirty="0" err="1">
                <a:solidFill>
                  <a:schemeClr val="tx1"/>
                </a:solidFill>
              </a:rPr>
              <a:t>Females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bores</a:t>
            </a:r>
            <a:r>
              <a:rPr lang="it-IT" sz="2400" b="1" dirty="0">
                <a:solidFill>
                  <a:schemeClr val="tx1"/>
                </a:solidFill>
              </a:rPr>
              <a:t> small </a:t>
            </a:r>
            <a:r>
              <a:rPr lang="it-IT" sz="2400" b="1" dirty="0" err="1">
                <a:solidFill>
                  <a:schemeClr val="tx1"/>
                </a:solidFill>
              </a:rPr>
              <a:t>circular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holes</a:t>
            </a:r>
            <a:r>
              <a:rPr lang="it-IT" sz="2400" b="1" dirty="0">
                <a:solidFill>
                  <a:schemeClr val="tx1"/>
                </a:solidFill>
              </a:rPr>
              <a:t> (&lt;2 mm) </a:t>
            </a:r>
            <a:r>
              <a:rPr lang="it-IT" sz="2400" b="1" dirty="0" err="1">
                <a:solidFill>
                  <a:schemeClr val="tx1"/>
                </a:solidFill>
              </a:rPr>
              <a:t>penetrating</a:t>
            </a:r>
            <a:r>
              <a:rPr lang="it-IT" sz="2400" b="1" dirty="0">
                <a:solidFill>
                  <a:schemeClr val="tx1"/>
                </a:solidFill>
              </a:rPr>
              <a:t> in the </a:t>
            </a:r>
            <a:r>
              <a:rPr lang="it-IT" sz="2400" b="1" dirty="0" err="1">
                <a:solidFill>
                  <a:schemeClr val="tx1"/>
                </a:solidFill>
              </a:rPr>
              <a:t>wood</a:t>
            </a:r>
            <a:endParaRPr lang="it-IT" sz="2400" b="1" dirty="0">
              <a:solidFill>
                <a:schemeClr val="tx1"/>
              </a:solidFill>
            </a:endParaRP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0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4" name="Sottotitolo 2"/>
          <p:cNvSpPr txBox="1">
            <a:spLocks/>
          </p:cNvSpPr>
          <p:nvPr/>
        </p:nvSpPr>
        <p:spPr>
          <a:xfrm>
            <a:off x="395536" y="1412776"/>
            <a:ext cx="6048672" cy="76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</a:rPr>
              <a:t>The mother tunnel enlarges forming a chamber where females lay eggs</a:t>
            </a: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Slika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2248" y="4251568"/>
            <a:ext cx="1667701" cy="2636912"/>
          </a:xfrm>
          <a:prstGeom prst="rect">
            <a:avLst/>
          </a:prstGeom>
        </p:spPr>
      </p:pic>
      <p:sp>
        <p:nvSpPr>
          <p:cNvPr id="11" name="object 5"/>
          <p:cNvSpPr txBox="1">
            <a:spLocks/>
          </p:cNvSpPr>
          <p:nvPr/>
        </p:nvSpPr>
        <p:spPr>
          <a:xfrm>
            <a:off x="1657346" y="548680"/>
            <a:ext cx="3202686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it-IT" spc="-90" dirty="0"/>
              <a:t>The </a:t>
            </a:r>
            <a:r>
              <a:rPr lang="it-IT" spc="-254" dirty="0" err="1"/>
              <a:t>biology</a:t>
            </a:r>
            <a:endParaRPr lang="it-IT" spc="-254" dirty="0"/>
          </a:p>
        </p:txBody>
      </p:sp>
      <p:sp>
        <p:nvSpPr>
          <p:cNvPr id="12" name="object 5"/>
          <p:cNvSpPr/>
          <p:nvPr/>
        </p:nvSpPr>
        <p:spPr>
          <a:xfrm flipV="1">
            <a:off x="5940108" y="-19000"/>
            <a:ext cx="3213100" cy="4104456"/>
          </a:xfrm>
          <a:prstGeom prst="rect">
            <a:avLst/>
          </a:prstGeom>
          <a:blipFill>
            <a:blip r:embed="rId5" cstate="print"/>
            <a:srcRect/>
            <a:stretch>
              <a:fillRect l="-28332" r="-1922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6" b="15383"/>
          <a:stretch/>
        </p:blipFill>
        <p:spPr bwMode="auto">
          <a:xfrm>
            <a:off x="-32808" y="3700660"/>
            <a:ext cx="7145776" cy="315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23580" y="3744034"/>
            <a:ext cx="223997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/>
              <a:t>Symbiotic fungi</a:t>
            </a:r>
            <a:endParaRPr lang="it-IT" sz="2500" dirty="0"/>
          </a:p>
        </p:txBody>
      </p:sp>
      <p:sp>
        <p:nvSpPr>
          <p:cNvPr id="17" name="Rettangolo 16"/>
          <p:cNvSpPr/>
          <p:nvPr/>
        </p:nvSpPr>
        <p:spPr>
          <a:xfrm>
            <a:off x="5863952" y="3744034"/>
            <a:ext cx="77726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500" b="1" dirty="0"/>
              <a:t>Eggs</a:t>
            </a:r>
            <a:endParaRPr lang="it-IT" sz="2500" dirty="0"/>
          </a:p>
        </p:txBody>
      </p:sp>
      <p:sp>
        <p:nvSpPr>
          <p:cNvPr id="18" name="Freccia a destra 17"/>
          <p:cNvSpPr/>
          <p:nvPr/>
        </p:nvSpPr>
        <p:spPr>
          <a:xfrm rot="4622259">
            <a:off x="47162" y="4848408"/>
            <a:ext cx="1572456" cy="387042"/>
          </a:xfrm>
          <a:prstGeom prst="rightArrow">
            <a:avLst>
              <a:gd name="adj1" fmla="val 36875"/>
              <a:gd name="adj2" fmla="val 860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/>
          <p:cNvSpPr/>
          <p:nvPr/>
        </p:nvSpPr>
        <p:spPr>
          <a:xfrm rot="6464431">
            <a:off x="5510682" y="4640667"/>
            <a:ext cx="1142042" cy="387042"/>
          </a:xfrm>
          <a:prstGeom prst="rightArrow">
            <a:avLst>
              <a:gd name="adj1" fmla="val 36875"/>
              <a:gd name="adj2" fmla="val 860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destra 19"/>
          <p:cNvSpPr/>
          <p:nvPr/>
        </p:nvSpPr>
        <p:spPr>
          <a:xfrm rot="7951096">
            <a:off x="2657620" y="4635194"/>
            <a:ext cx="1267813" cy="387042"/>
          </a:xfrm>
          <a:prstGeom prst="rightArrow">
            <a:avLst>
              <a:gd name="adj1" fmla="val 36875"/>
              <a:gd name="adj2" fmla="val 860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3706038" y="4032066"/>
            <a:ext cx="114980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/>
              <a:t>Female</a:t>
            </a:r>
            <a:endParaRPr lang="it-IT" sz="2500" dirty="0"/>
          </a:p>
        </p:txBody>
      </p:sp>
      <p:sp>
        <p:nvSpPr>
          <p:cNvPr id="23" name="Rettangolo 22"/>
          <p:cNvSpPr/>
          <p:nvPr/>
        </p:nvSpPr>
        <p:spPr>
          <a:xfrm>
            <a:off x="4041987" y="6449858"/>
            <a:ext cx="239802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/>
              <a:t>Fungal browning</a:t>
            </a:r>
            <a:endParaRPr lang="it-IT" sz="2500" dirty="0"/>
          </a:p>
        </p:txBody>
      </p:sp>
      <p:sp>
        <p:nvSpPr>
          <p:cNvPr id="2" name="Freccia curva 1"/>
          <p:cNvSpPr/>
          <p:nvPr/>
        </p:nvSpPr>
        <p:spPr>
          <a:xfrm rot="5400000" flipH="1" flipV="1">
            <a:off x="3083509" y="5927030"/>
            <a:ext cx="548680" cy="1224012"/>
          </a:xfrm>
          <a:prstGeom prst="bentArrow">
            <a:avLst>
              <a:gd name="adj1" fmla="val 27778"/>
              <a:gd name="adj2" fmla="val 32012"/>
              <a:gd name="adj3" fmla="val 30555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Sottotitolo 2"/>
          <p:cNvSpPr txBox="1">
            <a:spLocks/>
          </p:cNvSpPr>
          <p:nvPr/>
        </p:nvSpPr>
        <p:spPr>
          <a:xfrm>
            <a:off x="323528" y="2420888"/>
            <a:ext cx="5400600" cy="76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</a:rPr>
              <a:t>During host </a:t>
            </a:r>
            <a:r>
              <a:rPr lang="en-US" sz="2400" b="1" dirty="0" err="1">
                <a:solidFill>
                  <a:schemeClr val="tx1"/>
                </a:solidFill>
              </a:rPr>
              <a:t>colonisation</a:t>
            </a:r>
            <a:r>
              <a:rPr lang="en-US" sz="2400" b="1" dirty="0">
                <a:solidFill>
                  <a:schemeClr val="tx1"/>
                </a:solidFill>
              </a:rPr>
              <a:t>, females infect the tree with symbiotic fungi </a:t>
            </a:r>
          </a:p>
        </p:txBody>
      </p:sp>
      <p:sp>
        <p:nvSpPr>
          <p:cNvPr id="25" name="Sottotitolo 2"/>
          <p:cNvSpPr txBox="1">
            <a:spLocks/>
          </p:cNvSpPr>
          <p:nvPr/>
        </p:nvSpPr>
        <p:spPr>
          <a:xfrm>
            <a:off x="6084168" y="188640"/>
            <a:ext cx="228464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i="1" dirty="0">
                <a:solidFill>
                  <a:schemeClr val="bg1"/>
                </a:solidFill>
              </a:rPr>
              <a:t>X. </a:t>
            </a:r>
            <a:r>
              <a:rPr lang="en-US" sz="2400" b="1" i="1" dirty="0" err="1">
                <a:solidFill>
                  <a:schemeClr val="bg1"/>
                </a:solidFill>
              </a:rPr>
              <a:t>compactus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26" name="Sottotitolo 2"/>
          <p:cNvSpPr txBox="1">
            <a:spLocks/>
          </p:cNvSpPr>
          <p:nvPr/>
        </p:nvSpPr>
        <p:spPr>
          <a:xfrm>
            <a:off x="70352" y="6324560"/>
            <a:ext cx="228464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i="1" dirty="0">
                <a:solidFill>
                  <a:schemeClr val="bg1"/>
                </a:solidFill>
              </a:rPr>
              <a:t>X. </a:t>
            </a:r>
            <a:r>
              <a:rPr lang="en-US" sz="2400" b="1" i="1" dirty="0" err="1">
                <a:solidFill>
                  <a:schemeClr val="bg1"/>
                </a:solidFill>
              </a:rPr>
              <a:t>crassiusculus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27" name="Freccia a destra 26"/>
          <p:cNvSpPr/>
          <p:nvPr/>
        </p:nvSpPr>
        <p:spPr>
          <a:xfrm rot="10800000">
            <a:off x="6953024" y="5388456"/>
            <a:ext cx="689032" cy="387042"/>
          </a:xfrm>
          <a:prstGeom prst="rightArrow">
            <a:avLst>
              <a:gd name="adj1" fmla="val 36875"/>
              <a:gd name="adj2" fmla="val 860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09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4" name="Rettangolo 3"/>
          <p:cNvSpPr/>
          <p:nvPr/>
        </p:nvSpPr>
        <p:spPr>
          <a:xfrm>
            <a:off x="3779912" y="572487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i="1" dirty="0"/>
              <a:t>X. </a:t>
            </a:r>
            <a:r>
              <a:rPr lang="en-US" sz="2400" b="1" i="1" dirty="0" err="1"/>
              <a:t>compactus</a:t>
            </a:r>
            <a:r>
              <a:rPr lang="en-US" sz="2400" b="1" dirty="0"/>
              <a:t> bores long and narrow tunnels in the pith of the twigs</a:t>
            </a:r>
          </a:p>
        </p:txBody>
      </p:sp>
      <p:sp>
        <p:nvSpPr>
          <p:cNvPr id="6" name="object 5"/>
          <p:cNvSpPr txBox="1">
            <a:spLocks/>
          </p:cNvSpPr>
          <p:nvPr/>
        </p:nvSpPr>
        <p:spPr>
          <a:xfrm>
            <a:off x="179512" y="1268760"/>
            <a:ext cx="3202686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it-IT" spc="-90" dirty="0"/>
              <a:t>The </a:t>
            </a:r>
            <a:r>
              <a:rPr lang="it-IT" spc="-254" dirty="0" err="1"/>
              <a:t>biology</a:t>
            </a:r>
            <a:endParaRPr lang="it-IT" spc="-254" dirty="0"/>
          </a:p>
        </p:txBody>
      </p:sp>
      <p:sp>
        <p:nvSpPr>
          <p:cNvPr id="10" name="Rettangolo 9"/>
          <p:cNvSpPr/>
          <p:nvPr/>
        </p:nvSpPr>
        <p:spPr>
          <a:xfrm>
            <a:off x="519462" y="5949280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X. </a:t>
            </a:r>
            <a:r>
              <a:rPr lang="en-US" sz="2400" b="1" i="1" dirty="0" err="1"/>
              <a:t>crassiusculus</a:t>
            </a:r>
            <a:r>
              <a:rPr lang="en-US" sz="2400" b="1" i="1" dirty="0"/>
              <a:t> </a:t>
            </a:r>
            <a:r>
              <a:rPr lang="en-US" sz="2400" b="1" dirty="0"/>
              <a:t>bores large chambers deeply in the wood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7" b="14859"/>
          <a:stretch/>
        </p:blipFill>
        <p:spPr bwMode="auto">
          <a:xfrm rot="5400000">
            <a:off x="5679257" y="1457648"/>
            <a:ext cx="498628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lika 4"/>
          <p:cNvPicPr>
            <a:picLocks noChangeAspect="1"/>
          </p:cNvPicPr>
          <p:nvPr/>
        </p:nvPicPr>
        <p:blipFill rotWithShape="1">
          <a:blip r:embed="rId5" cstate="print"/>
          <a:srcRect l="4575"/>
          <a:stretch/>
        </p:blipFill>
        <p:spPr>
          <a:xfrm rot="16200000">
            <a:off x="1218985" y="1588155"/>
            <a:ext cx="3445579" cy="498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423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5501</TotalTime>
  <Words>765</Words>
  <Application>Microsoft Office PowerPoint</Application>
  <PresentationFormat>On-screen Show (4:3)</PresentationFormat>
  <Paragraphs>100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Calibri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Università degli Studi di Padova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Test</dc:creator>
  <cp:lastModifiedBy>Paolo De Angelis</cp:lastModifiedBy>
  <cp:revision>200</cp:revision>
  <dcterms:created xsi:type="dcterms:W3CDTF">2019-01-11T14:35:49Z</dcterms:created>
  <dcterms:modified xsi:type="dcterms:W3CDTF">2022-12-12T18:38:28Z</dcterms:modified>
</cp:coreProperties>
</file>